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59" r:id="rId3"/>
    <p:sldId id="260" r:id="rId4"/>
    <p:sldId id="257" r:id="rId5"/>
    <p:sldId id="258" r:id="rId6"/>
    <p:sldId id="261" r:id="rId7"/>
    <p:sldId id="263" r:id="rId8"/>
    <p:sldId id="262" r:id="rId9"/>
    <p:sldId id="276" r:id="rId10"/>
    <p:sldId id="277" r:id="rId11"/>
    <p:sldId id="264" r:id="rId12"/>
    <p:sldId id="265" r:id="rId13"/>
    <p:sldId id="266" r:id="rId14"/>
    <p:sldId id="267" r:id="rId15"/>
    <p:sldId id="269" r:id="rId16"/>
    <p:sldId id="270" r:id="rId17"/>
    <p:sldId id="272" r:id="rId18"/>
    <p:sldId id="273" r:id="rId19"/>
    <p:sldId id="274" r:id="rId20"/>
    <p:sldId id="275"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6" r:id="rId41"/>
    <p:sldId id="298" r:id="rId42"/>
    <p:sldId id="300" r:id="rId43"/>
    <p:sldId id="299" r:id="rId44"/>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B2A"/>
    <a:srgbClr val="593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39522C-096B-48FB-9615-66DCFEDC53AB}" type="datetimeFigureOut">
              <a:rPr lang="en-US" smtClean="0"/>
              <a:pPr/>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C9DF2-6A7F-4402-BDD2-081ACC6F025F}" type="slidenum">
              <a:rPr lang="en-US" smtClean="0"/>
              <a:pPr/>
              <a:t>‹#›</a:t>
            </a:fld>
            <a:endParaRPr lang="en-US"/>
          </a:p>
        </p:txBody>
      </p:sp>
    </p:spTree>
    <p:extLst>
      <p:ext uri="{BB962C8B-B14F-4D97-AF65-F5344CB8AC3E}">
        <p14:creationId xmlns:p14="http://schemas.microsoft.com/office/powerpoint/2010/main" val="391838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16</a:t>
            </a:fld>
            <a:endParaRPr lang="en-US"/>
          </a:p>
        </p:txBody>
      </p:sp>
    </p:spTree>
    <p:extLst>
      <p:ext uri="{BB962C8B-B14F-4D97-AF65-F5344CB8AC3E}">
        <p14:creationId xmlns:p14="http://schemas.microsoft.com/office/powerpoint/2010/main" val="239207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28</a:t>
            </a:fld>
            <a:endParaRPr lang="en-US"/>
          </a:p>
        </p:txBody>
      </p:sp>
    </p:spTree>
    <p:extLst>
      <p:ext uri="{BB962C8B-B14F-4D97-AF65-F5344CB8AC3E}">
        <p14:creationId xmlns:p14="http://schemas.microsoft.com/office/powerpoint/2010/main" val="27519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29</a:t>
            </a:fld>
            <a:endParaRPr lang="en-US"/>
          </a:p>
        </p:txBody>
      </p:sp>
    </p:spTree>
    <p:extLst>
      <p:ext uri="{BB962C8B-B14F-4D97-AF65-F5344CB8AC3E}">
        <p14:creationId xmlns:p14="http://schemas.microsoft.com/office/powerpoint/2010/main" val="48444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30</a:t>
            </a:fld>
            <a:endParaRPr lang="en-US"/>
          </a:p>
        </p:txBody>
      </p:sp>
    </p:spTree>
    <p:extLst>
      <p:ext uri="{BB962C8B-B14F-4D97-AF65-F5344CB8AC3E}">
        <p14:creationId xmlns:p14="http://schemas.microsoft.com/office/powerpoint/2010/main" val="248514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37</a:t>
            </a:fld>
            <a:endParaRPr lang="en-US"/>
          </a:p>
        </p:txBody>
      </p:sp>
    </p:spTree>
    <p:extLst>
      <p:ext uri="{BB962C8B-B14F-4D97-AF65-F5344CB8AC3E}">
        <p14:creationId xmlns:p14="http://schemas.microsoft.com/office/powerpoint/2010/main" val="339540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38</a:t>
            </a:fld>
            <a:endParaRPr lang="en-US"/>
          </a:p>
        </p:txBody>
      </p:sp>
    </p:spTree>
    <p:extLst>
      <p:ext uri="{BB962C8B-B14F-4D97-AF65-F5344CB8AC3E}">
        <p14:creationId xmlns:p14="http://schemas.microsoft.com/office/powerpoint/2010/main" val="405089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39</a:t>
            </a:fld>
            <a:endParaRPr lang="en-US"/>
          </a:p>
        </p:txBody>
      </p:sp>
    </p:spTree>
    <p:extLst>
      <p:ext uri="{BB962C8B-B14F-4D97-AF65-F5344CB8AC3E}">
        <p14:creationId xmlns:p14="http://schemas.microsoft.com/office/powerpoint/2010/main" val="380715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17</a:t>
            </a:fld>
            <a:endParaRPr lang="en-US"/>
          </a:p>
        </p:txBody>
      </p:sp>
    </p:spTree>
    <p:extLst>
      <p:ext uri="{BB962C8B-B14F-4D97-AF65-F5344CB8AC3E}">
        <p14:creationId xmlns:p14="http://schemas.microsoft.com/office/powerpoint/2010/main" val="365147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18</a:t>
            </a:fld>
            <a:endParaRPr lang="en-US"/>
          </a:p>
        </p:txBody>
      </p:sp>
    </p:spTree>
    <p:extLst>
      <p:ext uri="{BB962C8B-B14F-4D97-AF65-F5344CB8AC3E}">
        <p14:creationId xmlns:p14="http://schemas.microsoft.com/office/powerpoint/2010/main" val="337211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19</a:t>
            </a:fld>
            <a:endParaRPr lang="en-US"/>
          </a:p>
        </p:txBody>
      </p:sp>
    </p:spTree>
    <p:extLst>
      <p:ext uri="{BB962C8B-B14F-4D97-AF65-F5344CB8AC3E}">
        <p14:creationId xmlns:p14="http://schemas.microsoft.com/office/powerpoint/2010/main" val="18599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20</a:t>
            </a:fld>
            <a:endParaRPr lang="en-US"/>
          </a:p>
        </p:txBody>
      </p:sp>
    </p:spTree>
    <p:extLst>
      <p:ext uri="{BB962C8B-B14F-4D97-AF65-F5344CB8AC3E}">
        <p14:creationId xmlns:p14="http://schemas.microsoft.com/office/powerpoint/2010/main" val="166072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21</a:t>
            </a:fld>
            <a:endParaRPr lang="en-US"/>
          </a:p>
        </p:txBody>
      </p:sp>
    </p:spTree>
    <p:extLst>
      <p:ext uri="{BB962C8B-B14F-4D97-AF65-F5344CB8AC3E}">
        <p14:creationId xmlns:p14="http://schemas.microsoft.com/office/powerpoint/2010/main" val="298581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22</a:t>
            </a:fld>
            <a:endParaRPr lang="en-US"/>
          </a:p>
        </p:txBody>
      </p:sp>
    </p:spTree>
    <p:extLst>
      <p:ext uri="{BB962C8B-B14F-4D97-AF65-F5344CB8AC3E}">
        <p14:creationId xmlns:p14="http://schemas.microsoft.com/office/powerpoint/2010/main" val="354628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23</a:t>
            </a:fld>
            <a:endParaRPr lang="en-US"/>
          </a:p>
        </p:txBody>
      </p:sp>
    </p:spTree>
    <p:extLst>
      <p:ext uri="{BB962C8B-B14F-4D97-AF65-F5344CB8AC3E}">
        <p14:creationId xmlns:p14="http://schemas.microsoft.com/office/powerpoint/2010/main" val="240822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C9DF2-6A7F-4402-BDD2-081ACC6F025F}" type="slidenum">
              <a:rPr lang="en-US" smtClean="0"/>
              <a:pPr/>
              <a:t>24</a:t>
            </a:fld>
            <a:endParaRPr lang="en-US"/>
          </a:p>
        </p:txBody>
      </p:sp>
    </p:spTree>
    <p:extLst>
      <p:ext uri="{BB962C8B-B14F-4D97-AF65-F5344CB8AC3E}">
        <p14:creationId xmlns:p14="http://schemas.microsoft.com/office/powerpoint/2010/main" val="121450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AFA8E536-24DA-4966-9818-B855B6CA465E}" type="datetimeFigureOut">
              <a:rPr lang="fr-FR"/>
              <a:pPr>
                <a:defRPr/>
              </a:pPr>
              <a:t>28/10/2013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5EB9FDC-4581-46B7-B297-AA1BF25CDA78}"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695AD273-804C-482A-A3D1-04B5DC3F0F44}" type="datetimeFigureOut">
              <a:rPr lang="fr-FR"/>
              <a:pPr>
                <a:defRPr/>
              </a:pPr>
              <a:t>28/10/2013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9BE5EB1-1135-4835-9DAB-7F788204503C}"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9B787026-CDF0-4852-B891-166EEE0804BE}" type="datetimeFigureOut">
              <a:rPr lang="fr-FR"/>
              <a:pPr>
                <a:defRPr/>
              </a:pPr>
              <a:t>28/10/2013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B1E8247-B3DB-443E-AD6A-A6B065C6792C}"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5615B2BC-0C2D-43B5-8685-9B2B30C51DD1}" type="datetimeFigureOut">
              <a:rPr lang="fr-FR"/>
              <a:pPr>
                <a:defRPr/>
              </a:pPr>
              <a:t>28/10/2013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EAA4492-9E31-46DD-A709-76FCC716EB59}"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418AE170-B80B-4467-AB82-5ABCDE159A6B}" type="datetimeFigureOut">
              <a:rPr lang="fr-FR"/>
              <a:pPr>
                <a:defRPr/>
              </a:pPr>
              <a:t>28/10/2013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DA02C7B-E688-4853-BFE8-4249EBD0A592}"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6A9801C9-B5CA-410E-A0DD-09F3D6B46AE2}" type="datetimeFigureOut">
              <a:rPr lang="fr-FR"/>
              <a:pPr>
                <a:defRPr/>
              </a:pPr>
              <a:t>28/10/2013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3F9C1F1-AED3-4F11-B2D9-D196550787F8}"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69B0FA3E-59FA-4C5E-9C86-A51FEF3AE7A1}" type="datetimeFigureOut">
              <a:rPr lang="fr-FR"/>
              <a:pPr>
                <a:defRPr/>
              </a:pPr>
              <a:t>28/10/2013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764E9DB-E115-464A-8039-916765F1ED27}"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084BA8C3-7D05-4104-B2AF-EB0B377CDB4F}" type="datetimeFigureOut">
              <a:rPr lang="fr-FR"/>
              <a:pPr>
                <a:defRPr/>
              </a:pPr>
              <a:t>28/10/2013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5B595B6-B35C-496D-B05C-431A5C989A51}"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86D4C95-8E39-4248-BE57-7B6CFF4160B7}" type="datetimeFigureOut">
              <a:rPr lang="fr-FR"/>
              <a:pPr>
                <a:defRPr/>
              </a:pPr>
              <a:t>28/10/2013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74FB0D0-3853-4F2F-87EB-85D8EDD5EFE0}"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43C3213-04EC-439E-A847-DC6C53CFF6EF}" type="datetimeFigureOut">
              <a:rPr lang="fr-FR"/>
              <a:pPr>
                <a:defRPr/>
              </a:pPr>
              <a:t>28/10/2013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FAA7B3F-43F0-4D1A-BC10-1632015627D0}"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5DE7E7B-93C1-4A55-AFB2-D51BDC63B3F9}" type="datetimeFigureOut">
              <a:rPr lang="fr-FR"/>
              <a:pPr>
                <a:defRPr/>
              </a:pPr>
              <a:t>28/10/2013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BF4AE88-8014-46F5-83E4-0A1FC5C913A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A9CE64-D244-4525-A3BA-5F8EAF5C8D27}" type="datetimeFigureOut">
              <a:rPr lang="fr-FR"/>
              <a:pPr>
                <a:defRPr/>
              </a:pPr>
              <a:t>28/10/2013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159710-BC7F-484E-9E9E-1475FD323B8F}"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uardian.co.uk/" TargetMode="External"/><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timesonline.co.uk/tol/life_and_style/education/good_university_gui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britishcouncil.org/sl/slovenia-exams-ielts.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prospects.ac.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srcsocietytoday.ac.uk/"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ahrc.ac.uk/"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ndnote.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hyperlink" Target="mailto:d.modic@ex.ac.uk" TargetMode="External"/><Relationship Id="rId3" Type="http://schemas.openxmlformats.org/officeDocument/2006/relationships/hyperlink" Target="http://graphics8.nytimes.com/images/2007/08/11/world/11road2.600.jpg" TargetMode="External"/><Relationship Id="rId7" Type="http://schemas.openxmlformats.org/officeDocument/2006/relationships/hyperlink" Target="http://www.prospects.ac.uk/cms/ShowPage/Home_page/Find_courses_and_research/Latest_opportunities/p!ecFLi?mode=Latest"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timesonline.co.uk/tol/life_and_style/education/good_university_guide/" TargetMode="External"/><Relationship Id="rId5" Type="http://schemas.openxmlformats.org/officeDocument/2006/relationships/hyperlink" Target="http://www.guardian.co.uk/education/universityguide" TargetMode="External"/><Relationship Id="rId4" Type="http://schemas.openxmlformats.org/officeDocument/2006/relationships/hyperlink" Target="http://sxc.hu/"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descr="University_of_exeter_logo copy.png"/>
          <p:cNvPicPr>
            <a:picLocks noChangeAspect="1"/>
          </p:cNvPicPr>
          <p:nvPr/>
        </p:nvPicPr>
        <p:blipFill>
          <a:blip r:embed="rId3"/>
          <a:stretch>
            <a:fillRect/>
          </a:stretch>
        </p:blipFill>
        <p:spPr>
          <a:xfrm>
            <a:off x="5205664" y="5214950"/>
            <a:ext cx="3938367" cy="1619107"/>
          </a:xfrm>
          <a:prstGeom prst="rect">
            <a:avLst/>
          </a:prstGeom>
        </p:spPr>
      </p:pic>
      <p:pic>
        <p:nvPicPr>
          <p:cNvPr id="5" name="Picture 4" descr="fotke na kupu.png"/>
          <p:cNvPicPr>
            <a:picLocks noChangeAspect="1"/>
          </p:cNvPicPr>
          <p:nvPr/>
        </p:nvPicPr>
        <p:blipFill>
          <a:blip r:embed="rId4"/>
          <a:stretch>
            <a:fillRect/>
          </a:stretch>
        </p:blipFill>
        <p:spPr>
          <a:xfrm>
            <a:off x="0" y="1296857"/>
            <a:ext cx="9144000" cy="4703911"/>
          </a:xfrm>
          <a:prstGeom prst="rect">
            <a:avLst/>
          </a:prstGeom>
        </p:spPr>
      </p:pic>
      <p:sp>
        <p:nvSpPr>
          <p:cNvPr id="2050" name="Titre 1"/>
          <p:cNvSpPr>
            <a:spLocks noGrp="1"/>
          </p:cNvSpPr>
          <p:nvPr>
            <p:ph type="ctrTitle"/>
          </p:nvPr>
        </p:nvSpPr>
        <p:spPr>
          <a:xfrm>
            <a:off x="357158" y="285728"/>
            <a:ext cx="8501122" cy="2041538"/>
          </a:xfrm>
        </p:spPr>
        <p:txBody>
          <a:bodyPr/>
          <a:lstStyle/>
          <a:p>
            <a:pPr algn="l"/>
            <a:r>
              <a:rPr lang="en-GB" b="1" dirty="0" smtClean="0">
                <a:solidFill>
                  <a:srgbClr val="593B2A"/>
                </a:solidFill>
                <a:effectLst>
                  <a:outerShdw blurRad="38100" dist="38100" dir="2700000" algn="tl">
                    <a:srgbClr val="000000">
                      <a:alpha val="43137"/>
                    </a:srgbClr>
                  </a:outerShdw>
                </a:effectLst>
              </a:rPr>
              <a:t>P</a:t>
            </a:r>
            <a:r>
              <a:rPr lang="fr-CA" b="1" dirty="0" err="1" smtClean="0">
                <a:solidFill>
                  <a:srgbClr val="593B2A"/>
                </a:solidFill>
                <a:effectLst>
                  <a:outerShdw blurRad="38100" dist="38100" dir="2700000" algn="tl">
                    <a:srgbClr val="000000">
                      <a:alpha val="43137"/>
                    </a:srgbClr>
                  </a:outerShdw>
                </a:effectLst>
              </a:rPr>
              <a:t>odiplomski</a:t>
            </a:r>
            <a:r>
              <a:rPr lang="fr-CA" b="1" dirty="0" smtClean="0">
                <a:solidFill>
                  <a:srgbClr val="593B2A"/>
                </a:solidFill>
                <a:effectLst>
                  <a:outerShdw blurRad="38100" dist="38100" dir="2700000" algn="tl">
                    <a:srgbClr val="000000">
                      <a:alpha val="43137"/>
                    </a:srgbClr>
                  </a:outerShdw>
                </a:effectLst>
              </a:rPr>
              <a:t> </a:t>
            </a:r>
            <a:r>
              <a:rPr lang="sl-SI" b="1" dirty="0" smtClean="0">
                <a:solidFill>
                  <a:srgbClr val="593B2A"/>
                </a:solidFill>
                <a:effectLst>
                  <a:outerShdw blurRad="38100" dist="38100" dir="2700000" algn="tl">
                    <a:srgbClr val="000000">
                      <a:alpha val="43137"/>
                    </a:srgbClr>
                  </a:outerShdw>
                </a:effectLst>
              </a:rPr>
              <a:t>š</a:t>
            </a:r>
            <a:r>
              <a:rPr lang="fr-CA" b="1" dirty="0" err="1" smtClean="0">
                <a:solidFill>
                  <a:srgbClr val="593B2A"/>
                </a:solidFill>
                <a:effectLst>
                  <a:outerShdw blurRad="38100" dist="38100" dir="2700000" algn="tl">
                    <a:srgbClr val="000000">
                      <a:alpha val="43137"/>
                    </a:srgbClr>
                  </a:outerShdw>
                </a:effectLst>
              </a:rPr>
              <a:t>tudij</a:t>
            </a:r>
            <a:r>
              <a:rPr lang="fr-CA" b="1" dirty="0" smtClean="0">
                <a:solidFill>
                  <a:srgbClr val="593B2A"/>
                </a:solidFill>
                <a:effectLst>
                  <a:outerShdw blurRad="38100" dist="38100" dir="2700000" algn="tl">
                    <a:srgbClr val="000000">
                      <a:alpha val="43137"/>
                    </a:srgbClr>
                  </a:outerShdw>
                </a:effectLst>
              </a:rPr>
              <a:t> </a:t>
            </a:r>
            <a:r>
              <a:rPr lang="fr-CA" b="1" dirty="0" smtClean="0">
                <a:solidFill>
                  <a:srgbClr val="593B2A"/>
                </a:solidFill>
                <a:effectLst>
                  <a:outerShdw blurRad="38100" dist="38100" dir="2700000" algn="tl">
                    <a:srgbClr val="000000">
                      <a:alpha val="43137"/>
                    </a:srgbClr>
                  </a:outerShdw>
                </a:effectLst>
              </a:rPr>
              <a:t>v </a:t>
            </a:r>
            <a:r>
              <a:rPr lang="fr-CA" b="1" dirty="0" err="1" smtClean="0">
                <a:solidFill>
                  <a:srgbClr val="593B2A"/>
                </a:solidFill>
                <a:effectLst>
                  <a:outerShdw blurRad="38100" dist="38100" dir="2700000" algn="tl">
                    <a:srgbClr val="000000">
                      <a:alpha val="43137"/>
                    </a:srgbClr>
                  </a:outerShdw>
                </a:effectLst>
              </a:rPr>
              <a:t>Angliji</a:t>
            </a:r>
            <a:r>
              <a:rPr lang="fr-CA" b="1" dirty="0" smtClean="0">
                <a:solidFill>
                  <a:srgbClr val="593B2A"/>
                </a:solidFill>
                <a:effectLst>
                  <a:outerShdw blurRad="38100" dist="38100" dir="2700000" algn="tl">
                    <a:srgbClr val="000000">
                      <a:alpha val="43137"/>
                    </a:srgbClr>
                  </a:outerShdw>
                </a:effectLst>
              </a:rPr>
              <a:t> (</a:t>
            </a:r>
            <a:r>
              <a:rPr lang="fr-CA" b="1" dirty="0" err="1" smtClean="0">
                <a:solidFill>
                  <a:srgbClr val="593B2A"/>
                </a:solidFill>
                <a:effectLst>
                  <a:outerShdw blurRad="38100" dist="38100" dir="2700000" algn="tl">
                    <a:srgbClr val="000000">
                      <a:alpha val="43137"/>
                    </a:srgbClr>
                  </a:outerShdw>
                </a:effectLst>
              </a:rPr>
              <a:t>za</a:t>
            </a:r>
            <a:r>
              <a:rPr lang="fr-CA" b="1" dirty="0" smtClean="0">
                <a:solidFill>
                  <a:srgbClr val="593B2A"/>
                </a:solidFill>
                <a:effectLst>
                  <a:outerShdw blurRad="38100" dist="38100" dir="2700000" algn="tl">
                    <a:srgbClr val="000000">
                      <a:alpha val="43137"/>
                    </a:srgbClr>
                  </a:outerShdw>
                </a:effectLst>
              </a:rPr>
              <a:t> </a:t>
            </a:r>
            <a:r>
              <a:rPr lang="fr-CA" b="1" dirty="0" err="1" smtClean="0">
                <a:solidFill>
                  <a:srgbClr val="593B2A"/>
                </a:solidFill>
                <a:effectLst>
                  <a:outerShdw blurRad="38100" dist="38100" dir="2700000" algn="tl">
                    <a:srgbClr val="000000">
                      <a:alpha val="43137"/>
                    </a:srgbClr>
                  </a:outerShdw>
                </a:effectLst>
              </a:rPr>
              <a:t>socialne</a:t>
            </a:r>
            <a:r>
              <a:rPr lang="fr-CA" b="1" dirty="0" smtClean="0">
                <a:solidFill>
                  <a:srgbClr val="593B2A"/>
                </a:solidFill>
                <a:effectLst>
                  <a:outerShdw blurRad="38100" dist="38100" dir="2700000" algn="tl">
                    <a:srgbClr val="000000">
                      <a:alpha val="43137"/>
                    </a:srgbClr>
                  </a:outerShdw>
                </a:effectLst>
              </a:rPr>
              <a:t> </a:t>
            </a:r>
            <a:r>
              <a:rPr lang="fr-CA" b="1" dirty="0" err="1" smtClean="0">
                <a:solidFill>
                  <a:srgbClr val="593B2A"/>
                </a:solidFill>
                <a:effectLst>
                  <a:outerShdw blurRad="38100" dist="38100" dir="2700000" algn="tl">
                    <a:srgbClr val="000000">
                      <a:alpha val="43137"/>
                    </a:srgbClr>
                  </a:outerShdw>
                </a:effectLst>
              </a:rPr>
              <a:t>pedagoge</a:t>
            </a:r>
            <a:r>
              <a:rPr lang="fr-CA" b="1" dirty="0" smtClean="0">
                <a:solidFill>
                  <a:srgbClr val="593B2A"/>
                </a:solidFill>
                <a:effectLst>
                  <a:outerShdw blurRad="38100" dist="38100" dir="2700000" algn="tl">
                    <a:srgbClr val="000000">
                      <a:alpha val="43137"/>
                    </a:srgbClr>
                  </a:outerShdw>
                </a:effectLst>
              </a:rPr>
              <a:t>. </a:t>
            </a:r>
            <a:r>
              <a:rPr lang="fr-CA" b="1" i="1" dirty="0" smtClean="0">
                <a:solidFill>
                  <a:srgbClr val="593B2A"/>
                </a:solidFill>
                <a:effectLst>
                  <a:outerShdw blurRad="38100" dist="38100" dir="2700000" algn="tl">
                    <a:srgbClr val="000000">
                      <a:alpha val="43137"/>
                    </a:srgbClr>
                  </a:outerShdw>
                </a:effectLst>
              </a:rPr>
              <a:t>Pa i </a:t>
            </a:r>
            <a:r>
              <a:rPr lang="en-GB" b="1" i="1" dirty="0" err="1" smtClean="0">
                <a:solidFill>
                  <a:srgbClr val="593B2A"/>
                </a:solidFill>
                <a:effectLst>
                  <a:outerShdw blurRad="38100" dist="38100" dir="2700000" algn="tl">
                    <a:srgbClr val="000000">
                      <a:alpha val="43137"/>
                    </a:srgbClr>
                  </a:outerShdw>
                </a:effectLst>
              </a:rPr>
              <a:t>šire</a:t>
            </a:r>
            <a:r>
              <a:rPr lang="en-GB" b="1" dirty="0" smtClean="0">
                <a:solidFill>
                  <a:srgbClr val="593B2A"/>
                </a:solidFill>
                <a:effectLst>
                  <a:outerShdw blurRad="38100" dist="38100" dir="2700000" algn="tl">
                    <a:srgbClr val="000000">
                      <a:alpha val="43137"/>
                    </a:srgbClr>
                  </a:outerShdw>
                </a:effectLst>
              </a:rPr>
              <a:t>)</a:t>
            </a:r>
            <a:endParaRPr lang="fr-FR" b="1" dirty="0" smtClean="0">
              <a:solidFill>
                <a:srgbClr val="593B2A"/>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descr="OutlookCalendar.jpg"/>
          <p:cNvPicPr>
            <a:picLocks noChangeAspect="1"/>
          </p:cNvPicPr>
          <p:nvPr/>
        </p:nvPicPr>
        <p:blipFill>
          <a:blip r:embed="rId3">
            <a:lum bright="10000"/>
          </a:blip>
          <a:stretch>
            <a:fillRect/>
          </a:stretch>
        </p:blipFill>
        <p:spPr>
          <a:xfrm rot="2823671">
            <a:off x="5584678" y="3551826"/>
            <a:ext cx="3111574" cy="2578146"/>
          </a:xfrm>
          <a:prstGeom prst="rect">
            <a:avLst/>
          </a:prstGeom>
        </p:spPr>
      </p:pic>
      <p:sp>
        <p:nvSpPr>
          <p:cNvPr id="4098" name="Titre 1"/>
          <p:cNvSpPr>
            <a:spLocks noGrp="1"/>
          </p:cNvSpPr>
          <p:nvPr>
            <p:ph type="title"/>
          </p:nvPr>
        </p:nvSpPr>
        <p:spPr>
          <a:xfrm>
            <a:off x="457200" y="214290"/>
            <a:ext cx="8229600" cy="654032"/>
          </a:xfrm>
        </p:spPr>
        <p:txBody>
          <a:bodyPr/>
          <a:lstStyle/>
          <a:p>
            <a:r>
              <a:rPr lang="sl-SI" b="1" dirty="0" smtClean="0">
                <a:solidFill>
                  <a:srgbClr val="593B2A"/>
                </a:solidFill>
                <a:effectLst>
                  <a:outerShdw blurRad="38100" dist="38100" dir="2700000" algn="tl">
                    <a:srgbClr val="000000">
                      <a:alpha val="43137"/>
                    </a:srgbClr>
                  </a:outerShdw>
                </a:effectLst>
              </a:rPr>
              <a:t>Čas</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85720" y="1214422"/>
            <a:ext cx="7858180" cy="5715040"/>
          </a:xfrm>
        </p:spPr>
        <p:txBody>
          <a:bodyPr rtlCol="0">
            <a:normAutofit fontScale="77500" lnSpcReduction="20000"/>
          </a:bodyPr>
          <a:lstStyle/>
          <a:p>
            <a:pPr fontAlgn="auto">
              <a:spcAft>
                <a:spcPts val="0"/>
              </a:spcAft>
              <a:buFont typeface="Arial" pitchFamily="34" charset="0"/>
              <a:buChar char="•"/>
              <a:defRPr/>
            </a:pPr>
            <a:r>
              <a:rPr lang="sl-SI" dirty="0" smtClean="0">
                <a:solidFill>
                  <a:srgbClr val="593B2A"/>
                </a:solidFill>
              </a:rPr>
              <a:t>Doktorski študij v VB traja </a:t>
            </a:r>
            <a:r>
              <a:rPr lang="sl-SI" b="1" dirty="0" smtClean="0">
                <a:solidFill>
                  <a:srgbClr val="593B2A"/>
                </a:solidFill>
              </a:rPr>
              <a:t>3-4 leta</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Na večini univerz v Angliji je čas prijav okrog novega leta za naslednje leto (torej </a:t>
            </a:r>
            <a:r>
              <a:rPr lang="sl-SI" b="1" dirty="0" smtClean="0">
                <a:solidFill>
                  <a:srgbClr val="593B2A"/>
                </a:solidFill>
              </a:rPr>
              <a:t>decembra 2009 se prijaviš za oktober 2010</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Prve prijave se velikokrat </a:t>
            </a:r>
            <a:r>
              <a:rPr lang="en-US" b="1" dirty="0" smtClean="0">
                <a:solidFill>
                  <a:srgbClr val="593B2A"/>
                </a:solidFill>
              </a:rPr>
              <a:t>z</a:t>
            </a:r>
            <a:r>
              <a:rPr lang="sl-SI" b="1" dirty="0" smtClean="0">
                <a:solidFill>
                  <a:srgbClr val="593B2A"/>
                </a:solidFill>
              </a:rPr>
              <a:t>aključijo v enem mesecu</a:t>
            </a:r>
            <a:r>
              <a:rPr lang="sl-SI" dirty="0" smtClean="0">
                <a:solidFill>
                  <a:srgbClr val="593B2A"/>
                </a:solidFill>
              </a:rPr>
              <a:t> (za Oxford </a:t>
            </a:r>
            <a:r>
              <a:rPr lang="en-US" dirty="0" err="1" smtClean="0">
                <a:solidFill>
                  <a:srgbClr val="593B2A"/>
                </a:solidFill>
              </a:rPr>
              <a:t>npr</a:t>
            </a:r>
            <a:r>
              <a:rPr lang="en-US" dirty="0" smtClean="0">
                <a:solidFill>
                  <a:srgbClr val="593B2A"/>
                </a:solidFill>
              </a:rPr>
              <a:t>. </a:t>
            </a:r>
            <a:r>
              <a:rPr lang="sl-SI" dirty="0" smtClean="0">
                <a:solidFill>
                  <a:srgbClr val="593B2A"/>
                </a:solidFill>
              </a:rPr>
              <a:t>je bil l.2007 </a:t>
            </a:r>
            <a:r>
              <a:rPr lang="en-US" dirty="0" smtClean="0">
                <a:solidFill>
                  <a:srgbClr val="593B2A"/>
                </a:solidFill>
              </a:rPr>
              <a:t>datum v </a:t>
            </a:r>
            <a:r>
              <a:rPr lang="en-US" dirty="0" err="1" smtClean="0">
                <a:solidFill>
                  <a:srgbClr val="593B2A"/>
                </a:solidFill>
              </a:rPr>
              <a:t>prvem</a:t>
            </a:r>
            <a:r>
              <a:rPr lang="en-US" dirty="0" smtClean="0">
                <a:solidFill>
                  <a:srgbClr val="593B2A"/>
                </a:solidFill>
              </a:rPr>
              <a:t> </a:t>
            </a:r>
            <a:r>
              <a:rPr lang="en-US" dirty="0" err="1" smtClean="0">
                <a:solidFill>
                  <a:srgbClr val="593B2A"/>
                </a:solidFill>
              </a:rPr>
              <a:t>krogu</a:t>
            </a:r>
            <a:r>
              <a:rPr lang="en-US" dirty="0" smtClean="0">
                <a:solidFill>
                  <a:srgbClr val="593B2A"/>
                </a:solidFill>
              </a:rPr>
              <a:t> </a:t>
            </a:r>
            <a:r>
              <a:rPr lang="sl-SI" dirty="0" smtClean="0">
                <a:solidFill>
                  <a:srgbClr val="593B2A"/>
                </a:solidFill>
              </a:rPr>
              <a:t>7. januar).</a:t>
            </a:r>
          </a:p>
          <a:p>
            <a:pPr fontAlgn="auto">
              <a:spcAft>
                <a:spcPts val="0"/>
              </a:spcAft>
              <a:buFont typeface="Arial" pitchFamily="34" charset="0"/>
              <a:buChar char="•"/>
              <a:defRPr/>
            </a:pPr>
            <a:r>
              <a:rPr lang="sl-SI" dirty="0" smtClean="0">
                <a:solidFill>
                  <a:srgbClr val="593B2A"/>
                </a:solidFill>
              </a:rPr>
              <a:t>Računajte tudi, da boste bodisi plačali </a:t>
            </a:r>
            <a:r>
              <a:rPr lang="sl-SI" b="1" dirty="0" smtClean="0">
                <a:solidFill>
                  <a:srgbClr val="593B2A"/>
                </a:solidFill>
              </a:rPr>
              <a:t>DHL</a:t>
            </a:r>
            <a:r>
              <a:rPr lang="sl-SI" dirty="0" smtClean="0">
                <a:solidFill>
                  <a:srgbClr val="593B2A"/>
                </a:solidFill>
              </a:rPr>
              <a:t> ali pa vračunali še čas dostave. V zgornjem primeru to pomeni, da npr. 12. decembra objavijo vpisne pogoje, ti pa takoj po novem letu plačaš DHL (</a:t>
            </a:r>
            <a:r>
              <a:rPr lang="en-US" dirty="0" err="1" smtClean="0">
                <a:solidFill>
                  <a:srgbClr val="593B2A"/>
                </a:solidFill>
              </a:rPr>
              <a:t>cca</a:t>
            </a:r>
            <a:r>
              <a:rPr lang="en-US" dirty="0" smtClean="0">
                <a:solidFill>
                  <a:srgbClr val="593B2A"/>
                </a:solidFill>
              </a:rPr>
              <a:t>. </a:t>
            </a:r>
            <a:r>
              <a:rPr lang="sl-SI" dirty="0" smtClean="0">
                <a:solidFill>
                  <a:srgbClr val="593B2A"/>
                </a:solidFill>
              </a:rPr>
              <a:t>80</a:t>
            </a:r>
            <a:r>
              <a:rPr lang="en-US" dirty="0" smtClean="0">
                <a:solidFill>
                  <a:srgbClr val="593B2A"/>
                </a:solidFill>
              </a:rPr>
              <a:t> </a:t>
            </a:r>
            <a:r>
              <a:rPr lang="sl-SI" dirty="0" smtClean="0">
                <a:solidFill>
                  <a:srgbClr val="593B2A"/>
                </a:solidFill>
              </a:rPr>
              <a:t>EUR) ali pa urediš vse potrebno v enem tednu in pošlješ paket 20. decembra.</a:t>
            </a:r>
          </a:p>
          <a:p>
            <a:pPr fontAlgn="auto">
              <a:spcAft>
                <a:spcPts val="0"/>
              </a:spcAft>
              <a:buFont typeface="Arial" pitchFamily="34" charset="0"/>
              <a:buChar char="•"/>
              <a:defRPr/>
            </a:pPr>
            <a:r>
              <a:rPr lang="sl-SI" dirty="0" smtClean="0">
                <a:solidFill>
                  <a:srgbClr val="593B2A"/>
                </a:solidFill>
              </a:rPr>
              <a:t>To pomeni, da morate </a:t>
            </a:r>
            <a:r>
              <a:rPr lang="sl-SI" b="1" dirty="0" smtClean="0">
                <a:solidFill>
                  <a:srgbClr val="593B2A"/>
                </a:solidFill>
              </a:rPr>
              <a:t>vnaprej misliti</a:t>
            </a:r>
            <a:r>
              <a:rPr lang="sl-SI" dirty="0" smtClean="0">
                <a:solidFill>
                  <a:srgbClr val="593B2A"/>
                </a:solidFill>
              </a:rPr>
              <a:t> na to, katera </a:t>
            </a:r>
            <a:r>
              <a:rPr lang="sl-SI" b="1" dirty="0" smtClean="0">
                <a:solidFill>
                  <a:srgbClr val="593B2A"/>
                </a:solidFill>
              </a:rPr>
              <a:t>potrdila in priporočila rabite</a:t>
            </a:r>
            <a:r>
              <a:rPr lang="sl-SI" dirty="0" smtClean="0">
                <a:solidFill>
                  <a:srgbClr val="593B2A"/>
                </a:solidFill>
              </a:rPr>
              <a:t>. </a:t>
            </a:r>
          </a:p>
          <a:p>
            <a:pPr fontAlgn="auto">
              <a:spcAft>
                <a:spcPts val="0"/>
              </a:spcAft>
              <a:buFont typeface="Arial" pitchFamily="34" charset="0"/>
              <a:buChar char="•"/>
              <a:defRPr/>
            </a:pPr>
            <a:r>
              <a:rPr lang="sl-SI" dirty="0" smtClean="0">
                <a:solidFill>
                  <a:srgbClr val="593B2A"/>
                </a:solidFill>
              </a:rPr>
              <a:t>Računajte na to, da boste verjetno </a:t>
            </a:r>
            <a:r>
              <a:rPr lang="sl-SI" b="1" dirty="0" smtClean="0">
                <a:solidFill>
                  <a:srgbClr val="593B2A"/>
                </a:solidFill>
              </a:rPr>
              <a:t>morali potovati v VB na intervju</a:t>
            </a:r>
            <a:r>
              <a:rPr lang="sl-SI" dirty="0" smtClean="0">
                <a:solidFill>
                  <a:srgbClr val="593B2A"/>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sl-SI" b="1" dirty="0" smtClean="0">
                <a:solidFill>
                  <a:srgbClr val="593B2A"/>
                </a:solidFill>
                <a:effectLst>
                  <a:outerShdw blurRad="38100" dist="38100" dir="2700000" algn="tl">
                    <a:srgbClr val="000000">
                      <a:alpha val="43137"/>
                    </a:srgbClr>
                  </a:outerShdw>
                </a:effectLst>
              </a:rPr>
              <a:t>I. Predpriprava</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928802"/>
            <a:ext cx="8229600" cy="4643470"/>
          </a:xfrm>
        </p:spPr>
        <p:txBody>
          <a:bodyPr/>
          <a:lstStyle/>
          <a:p>
            <a:r>
              <a:rPr lang="sl-SI" sz="2800" dirty="0" smtClean="0">
                <a:solidFill>
                  <a:srgbClr val="593B2A"/>
                </a:solidFill>
              </a:rPr>
              <a:t>Verjetno ni treba posebej poudarjati, da v Angliji študija socialne pedagogike ni.</a:t>
            </a:r>
          </a:p>
          <a:p>
            <a:pPr lvl="1"/>
            <a:r>
              <a:rPr lang="sl-SI" sz="2400" dirty="0" smtClean="0">
                <a:solidFill>
                  <a:srgbClr val="593B2A"/>
                </a:solidFill>
              </a:rPr>
              <a:t>Zato se boste morali odločiti, kaj bi najraje študirali. S stališča zaposljivosti in kasnejše kariere je psihologija morda boljša opcija kot </a:t>
            </a:r>
            <a:r>
              <a:rPr lang="sl-SI" sz="2400" i="1" dirty="0" smtClean="0">
                <a:solidFill>
                  <a:srgbClr val="593B2A"/>
                </a:solidFill>
              </a:rPr>
              <a:t>Social Studies</a:t>
            </a:r>
            <a:r>
              <a:rPr lang="sl-SI" sz="2400" dirty="0" smtClean="0">
                <a:solidFill>
                  <a:srgbClr val="593B2A"/>
                </a:solidFill>
              </a:rPr>
              <a:t> ali </a:t>
            </a:r>
            <a:r>
              <a:rPr lang="sl-SI" sz="2400" i="1" dirty="0" smtClean="0">
                <a:solidFill>
                  <a:srgbClr val="593B2A"/>
                </a:solidFill>
              </a:rPr>
              <a:t>Education Studies</a:t>
            </a:r>
            <a:r>
              <a:rPr lang="sl-SI" sz="2400" dirty="0" smtClean="0">
                <a:solidFill>
                  <a:srgbClr val="593B2A"/>
                </a:solidFill>
              </a:rPr>
              <a:t>. Kakorkoli že, to bo vaša odločitev.</a:t>
            </a:r>
          </a:p>
          <a:p>
            <a:r>
              <a:rPr lang="sl-SI" sz="2800" dirty="0" smtClean="0">
                <a:solidFill>
                  <a:srgbClr val="593B2A"/>
                </a:solidFill>
              </a:rPr>
              <a:t>Morda najbolj racionalna pot je, da najprej pogledate katere Univerze vam ustrezajo. </a:t>
            </a:r>
          </a:p>
          <a:p>
            <a:pPr lvl="1"/>
            <a:r>
              <a:rPr lang="sl-SI" sz="2400" dirty="0" smtClean="0">
                <a:solidFill>
                  <a:srgbClr val="593B2A"/>
                </a:solidFill>
              </a:rPr>
              <a:t>V ta namen je na voljo več rangirnih spletnih strani.</a:t>
            </a:r>
          </a:p>
          <a:p>
            <a:pPr lvl="1"/>
            <a:r>
              <a:rPr lang="en-US" sz="2400" dirty="0" err="1" smtClean="0">
                <a:solidFill>
                  <a:srgbClr val="593B2A"/>
                </a:solidFill>
              </a:rPr>
              <a:t>Opisujem</a:t>
            </a:r>
            <a:r>
              <a:rPr lang="sl-SI" sz="2400" dirty="0" smtClean="0">
                <a:solidFill>
                  <a:srgbClr val="593B2A"/>
                </a:solidFill>
              </a:rPr>
              <a:t> proces za Anglijo, vendar je npr. </a:t>
            </a:r>
            <a:r>
              <a:rPr lang="en-US" sz="2400" dirty="0" smtClean="0">
                <a:solidFill>
                  <a:srgbClr val="593B2A"/>
                </a:solidFill>
              </a:rPr>
              <a:t>v</a:t>
            </a:r>
            <a:r>
              <a:rPr lang="sl-SI" sz="2400" dirty="0" smtClean="0">
                <a:solidFill>
                  <a:srgbClr val="593B2A"/>
                </a:solidFill>
              </a:rPr>
              <a:t> ZDA ta proces zelo podoben.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 calcmode="lin" valueType="num">
                                      <p:cBhvr additive="base">
                                        <p:cTn id="2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1989150"/>
            <a:ext cx="8229600" cy="796908"/>
          </a:xfrm>
        </p:spPr>
        <p:txBody>
          <a:bodyPr/>
          <a:lstStyle/>
          <a:p>
            <a:pPr algn="l">
              <a:buFont typeface="Arial" pitchFamily="34" charset="0"/>
              <a:buChar char="•"/>
            </a:pPr>
            <a:r>
              <a:rPr lang="sl-SI" sz="2400" dirty="0" smtClean="0">
                <a:solidFill>
                  <a:srgbClr val="593B2A"/>
                </a:solidFill>
                <a:latin typeface="+mn-lt"/>
              </a:rPr>
              <a:t>Najbolj znani lestvici Univerz sta na straneh časopisov </a:t>
            </a:r>
            <a:r>
              <a:rPr lang="sl-SI" sz="2400" b="1" dirty="0" smtClean="0">
                <a:solidFill>
                  <a:srgbClr val="593B2A"/>
                </a:solidFill>
                <a:latin typeface="+mn-lt"/>
              </a:rPr>
              <a:t>Guardian</a:t>
            </a:r>
            <a:r>
              <a:rPr lang="sl-SI" sz="2400" dirty="0" smtClean="0">
                <a:solidFill>
                  <a:srgbClr val="593B2A"/>
                </a:solidFill>
                <a:latin typeface="+mn-lt"/>
              </a:rPr>
              <a:t> in </a:t>
            </a:r>
            <a:r>
              <a:rPr lang="sl-SI" sz="2400" b="1" dirty="0" smtClean="0">
                <a:solidFill>
                  <a:srgbClr val="593B2A"/>
                </a:solidFill>
                <a:latin typeface="+mn-lt"/>
              </a:rPr>
              <a:t>Times</a:t>
            </a:r>
            <a:r>
              <a:rPr lang="sl-SI" sz="2400" dirty="0" smtClean="0">
                <a:solidFill>
                  <a:srgbClr val="593B2A"/>
                </a:solidFill>
                <a:latin typeface="+mn-lt"/>
              </a:rPr>
              <a:t>. (polni spletni naslovi na koncu prezentacije)</a:t>
            </a:r>
          </a:p>
        </p:txBody>
      </p:sp>
      <p:sp>
        <p:nvSpPr>
          <p:cNvPr id="8" name="Text Placeholder 7"/>
          <p:cNvSpPr>
            <a:spLocks noGrp="1"/>
          </p:cNvSpPr>
          <p:nvPr>
            <p:ph type="body" idx="1"/>
          </p:nvPr>
        </p:nvSpPr>
        <p:spPr>
          <a:xfrm>
            <a:off x="214282" y="2786059"/>
            <a:ext cx="4283106" cy="428628"/>
          </a:xfrm>
        </p:spPr>
        <p:txBody>
          <a:bodyPr/>
          <a:lstStyle/>
          <a:p>
            <a:r>
              <a:rPr lang="en-US" dirty="0" smtClean="0">
                <a:hlinkClick r:id="rId3"/>
              </a:rPr>
              <a:t>http://www.guardian.co.uk/</a:t>
            </a:r>
            <a:r>
              <a:rPr lang="sl-SI" dirty="0" smtClean="0"/>
              <a:t> </a:t>
            </a:r>
            <a:r>
              <a:rPr lang="sl-SI" sz="1400" dirty="0" smtClean="0"/>
              <a:t>  </a:t>
            </a:r>
            <a:endParaRPr lang="en-US" sz="1400" dirty="0"/>
          </a:p>
        </p:txBody>
      </p:sp>
      <p:sp>
        <p:nvSpPr>
          <p:cNvPr id="9" name="Text Placeholder 8"/>
          <p:cNvSpPr>
            <a:spLocks noGrp="1"/>
          </p:cNvSpPr>
          <p:nvPr>
            <p:ph type="body" sz="quarter" idx="3"/>
          </p:nvPr>
        </p:nvSpPr>
        <p:spPr>
          <a:xfrm>
            <a:off x="4645025" y="2786058"/>
            <a:ext cx="4356131" cy="428628"/>
          </a:xfrm>
        </p:spPr>
        <p:txBody>
          <a:bodyPr/>
          <a:lstStyle/>
          <a:p>
            <a:r>
              <a:rPr lang="en-US" dirty="0" smtClean="0">
                <a:hlinkClick r:id="rId4"/>
              </a:rPr>
              <a:t>http://www.timesonline.co.uk/</a:t>
            </a:r>
            <a:r>
              <a:rPr lang="sl-SI" sz="1800" dirty="0" smtClean="0"/>
              <a:t> </a:t>
            </a:r>
            <a:endParaRPr lang="en-US" sz="1800" dirty="0"/>
          </a:p>
        </p:txBody>
      </p:sp>
      <p:pic>
        <p:nvPicPr>
          <p:cNvPr id="13" name="Content Placeholder 12" descr="times - uni - table II copy.jpg"/>
          <p:cNvPicPr>
            <a:picLocks noGrp="1" noChangeAspect="1"/>
          </p:cNvPicPr>
          <p:nvPr>
            <p:ph sz="quarter" idx="4"/>
          </p:nvPr>
        </p:nvPicPr>
        <p:blipFill>
          <a:blip r:embed="rId5" cstate="print"/>
          <a:stretch>
            <a:fillRect/>
          </a:stretch>
        </p:blipFill>
        <p:spPr>
          <a:xfrm>
            <a:off x="4645025" y="3422936"/>
            <a:ext cx="4346046" cy="3292212"/>
          </a:xfrm>
        </p:spPr>
      </p:pic>
      <p:sp>
        <p:nvSpPr>
          <p:cNvPr id="11" name="Titre 1"/>
          <p:cNvSpPr txBox="1">
            <a:spLocks/>
          </p:cNvSpPr>
          <p:nvPr/>
        </p:nvSpPr>
        <p:spPr bwMode="auto">
          <a:xfrm>
            <a:off x="142844" y="500042"/>
            <a:ext cx="8229600" cy="6445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4400" b="1" i="0" u="none" strike="noStrike" kern="1200" cap="none" spc="0" normalizeH="0" baseline="0" noProof="0" dirty="0" smtClean="0">
                <a:ln>
                  <a:noFill/>
                </a:ln>
                <a:solidFill>
                  <a:srgbClr val="593B2A"/>
                </a:solidFill>
                <a:effectLst>
                  <a:outerShdw blurRad="38100" dist="38100" dir="2700000" algn="tl">
                    <a:srgbClr val="000000">
                      <a:alpha val="43137"/>
                    </a:srgbClr>
                  </a:outerShdw>
                </a:effectLst>
                <a:uLnTx/>
                <a:uFillTx/>
                <a:latin typeface="+mj-lt"/>
                <a:ea typeface="+mj-ea"/>
                <a:cs typeface="+mj-cs"/>
              </a:rPr>
              <a:t>Rangiranje Univerz</a:t>
            </a:r>
            <a:endParaRPr kumimoji="0" lang="fr-FR" sz="4400" b="1" i="0" u="none" strike="noStrike" kern="1200" cap="none" spc="0" normalizeH="0" baseline="0" noProof="0" dirty="0" smtClean="0">
              <a:ln>
                <a:noFill/>
              </a:ln>
              <a:solidFill>
                <a:srgbClr val="593B2A"/>
              </a:solidFill>
              <a:effectLst>
                <a:outerShdw blurRad="38100" dist="38100" dir="2700000" algn="tl">
                  <a:srgbClr val="000000">
                    <a:alpha val="43137"/>
                  </a:srgbClr>
                </a:outerShdw>
              </a:effectLst>
              <a:uLnTx/>
              <a:uFillTx/>
              <a:latin typeface="+mj-lt"/>
              <a:ea typeface="+mj-ea"/>
              <a:cs typeface="+mj-cs"/>
            </a:endParaRPr>
          </a:p>
        </p:txBody>
      </p:sp>
      <p:pic>
        <p:nvPicPr>
          <p:cNvPr id="15" name="Content Placeholder 14" descr="guardian - uni - table copy.jpg"/>
          <p:cNvPicPr>
            <a:picLocks noGrp="1" noChangeAspect="1"/>
          </p:cNvPicPr>
          <p:nvPr>
            <p:ph sz="half" idx="2"/>
          </p:nvPr>
        </p:nvPicPr>
        <p:blipFill>
          <a:blip r:embed="rId6" cstate="print"/>
          <a:stretch>
            <a:fillRect/>
          </a:stretch>
        </p:blipFill>
        <p:spPr>
          <a:xfrm>
            <a:off x="207588" y="3429000"/>
            <a:ext cx="4289800" cy="328614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build="allAtOnce"/>
      <p:bldP spid="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42844" y="142852"/>
            <a:ext cx="8858312" cy="796908"/>
          </a:xfrm>
        </p:spPr>
        <p:txBody>
          <a:bodyPr/>
          <a:lstStyle/>
          <a:p>
            <a:pPr algn="l">
              <a:buFont typeface="Arial" pitchFamily="34" charset="0"/>
              <a:buChar char="•"/>
            </a:pPr>
            <a:r>
              <a:rPr lang="sl-SI" sz="2400" dirty="0" smtClean="0">
                <a:solidFill>
                  <a:srgbClr val="593B2A"/>
                </a:solidFill>
                <a:latin typeface="+mn-lt"/>
              </a:rPr>
              <a:t>Poglejmo npr. </a:t>
            </a:r>
            <a:r>
              <a:rPr lang="sl-SI" sz="2400" b="1" dirty="0" smtClean="0">
                <a:solidFill>
                  <a:srgbClr val="593B2A"/>
                </a:solidFill>
                <a:latin typeface="+mn-lt"/>
              </a:rPr>
              <a:t>Guardianovo lestvico</a:t>
            </a:r>
            <a:r>
              <a:rPr lang="sl-SI" sz="2400" dirty="0" smtClean="0">
                <a:solidFill>
                  <a:srgbClr val="593B2A"/>
                </a:solidFill>
                <a:latin typeface="+mn-lt"/>
              </a:rPr>
              <a:t>. Takoj, ko se stran odpre vidimo </a:t>
            </a:r>
            <a:r>
              <a:rPr lang="sl-SI" sz="2400" b="1" dirty="0" smtClean="0">
                <a:solidFill>
                  <a:srgbClr val="593B2A"/>
                </a:solidFill>
                <a:latin typeface="+mn-lt"/>
              </a:rPr>
              <a:t>skupni rang Univerz </a:t>
            </a:r>
            <a:r>
              <a:rPr lang="sl-SI" sz="2400" dirty="0" smtClean="0">
                <a:solidFill>
                  <a:srgbClr val="593B2A"/>
                </a:solidFill>
                <a:latin typeface="+mn-lt"/>
              </a:rPr>
              <a:t>(seštevek vseh oddelkov). To nas niti ne zanima. </a:t>
            </a:r>
            <a:endParaRPr lang="sl-SI" sz="2400" dirty="0" smtClean="0">
              <a:solidFill>
                <a:srgbClr val="593B2A"/>
              </a:solidFill>
              <a:effectLst>
                <a:outerShdw blurRad="38100" dist="38100" dir="2700000" algn="tl">
                  <a:srgbClr val="000000">
                    <a:alpha val="43137"/>
                  </a:srgbClr>
                </a:outerShdw>
              </a:effectLst>
              <a:latin typeface="+mn-lt"/>
            </a:endParaRPr>
          </a:p>
        </p:txBody>
      </p:sp>
      <p:pic>
        <p:nvPicPr>
          <p:cNvPr id="17" name="Content Placeholder 16" descr="guardian - uni - table copy.jpg"/>
          <p:cNvPicPr>
            <a:picLocks noGrp="1" noChangeAspect="1"/>
          </p:cNvPicPr>
          <p:nvPr>
            <p:ph sz="half" idx="2"/>
          </p:nvPr>
        </p:nvPicPr>
        <p:blipFill>
          <a:blip r:embed="rId3"/>
          <a:stretch>
            <a:fillRect/>
          </a:stretch>
        </p:blipFill>
        <p:spPr>
          <a:xfrm>
            <a:off x="990949" y="1000108"/>
            <a:ext cx="7367265" cy="5643602"/>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42844" y="142852"/>
            <a:ext cx="8858312" cy="796908"/>
          </a:xfrm>
        </p:spPr>
        <p:txBody>
          <a:bodyPr/>
          <a:lstStyle/>
          <a:p>
            <a:pPr algn="l">
              <a:buFont typeface="Arial" pitchFamily="34" charset="0"/>
              <a:buChar char="•"/>
            </a:pPr>
            <a:r>
              <a:rPr lang="sl-SI" sz="2400" dirty="0" smtClean="0">
                <a:solidFill>
                  <a:srgbClr val="593B2A"/>
                </a:solidFill>
                <a:latin typeface="+mn-lt"/>
              </a:rPr>
              <a:t>Izberemo </a:t>
            </a:r>
            <a:r>
              <a:rPr lang="sl-SI" sz="2400" b="1" dirty="0" smtClean="0">
                <a:solidFill>
                  <a:srgbClr val="593B2A"/>
                </a:solidFill>
                <a:latin typeface="+mn-lt"/>
              </a:rPr>
              <a:t>psihologijo</a:t>
            </a:r>
            <a:r>
              <a:rPr lang="sl-SI" sz="2400" dirty="0" smtClean="0">
                <a:solidFill>
                  <a:srgbClr val="593B2A"/>
                </a:solidFill>
                <a:latin typeface="+mn-lt"/>
              </a:rPr>
              <a:t>. In vidimo malo drugačno sliko. Cambridge izgine (imajo samo </a:t>
            </a:r>
            <a:r>
              <a:rPr lang="sl-SI" sz="2400" b="1" dirty="0" smtClean="0">
                <a:solidFill>
                  <a:srgbClr val="593B2A"/>
                </a:solidFill>
                <a:latin typeface="+mn-lt"/>
              </a:rPr>
              <a:t>exp. psihologijo</a:t>
            </a:r>
            <a:r>
              <a:rPr lang="sl-SI" sz="2400" dirty="0" smtClean="0">
                <a:solidFill>
                  <a:srgbClr val="593B2A"/>
                </a:solidFill>
                <a:latin typeface="+mn-lt"/>
              </a:rPr>
              <a:t>). Exeter pride iz 14. na 4. mesto.</a:t>
            </a:r>
            <a:endParaRPr lang="sl-SI" sz="2400" dirty="0" smtClean="0">
              <a:solidFill>
                <a:srgbClr val="593B2A"/>
              </a:solidFill>
              <a:effectLst>
                <a:outerShdw blurRad="38100" dist="38100" dir="2700000" algn="tl">
                  <a:srgbClr val="000000">
                    <a:alpha val="43137"/>
                  </a:srgbClr>
                </a:outerShdw>
              </a:effectLst>
              <a:latin typeface="+mn-lt"/>
            </a:endParaRPr>
          </a:p>
        </p:txBody>
      </p:sp>
      <p:pic>
        <p:nvPicPr>
          <p:cNvPr id="5" name="Content Placeholder 4" descr="guardian - uni - table - PSYCH copy.jpg"/>
          <p:cNvPicPr>
            <a:picLocks noGrp="1" noChangeAspect="1"/>
          </p:cNvPicPr>
          <p:nvPr>
            <p:ph sz="half" idx="2"/>
          </p:nvPr>
        </p:nvPicPr>
        <p:blipFill>
          <a:blip r:embed="rId3"/>
          <a:stretch>
            <a:fillRect/>
          </a:stretch>
        </p:blipFill>
        <p:spPr>
          <a:xfrm>
            <a:off x="1142976" y="1086962"/>
            <a:ext cx="7258072" cy="555674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Bodite pozorni</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428736"/>
            <a:ext cx="8229600" cy="5214974"/>
          </a:xfrm>
        </p:spPr>
        <p:txBody>
          <a:bodyPr rtlCol="0">
            <a:normAutofit fontScale="62500" lnSpcReduction="20000"/>
          </a:bodyPr>
          <a:lstStyle/>
          <a:p>
            <a:pPr lvl="1" fontAlgn="auto">
              <a:spcAft>
                <a:spcPts val="0"/>
              </a:spcAft>
              <a:buFont typeface="Arial" pitchFamily="34" charset="0"/>
              <a:buChar char="•"/>
              <a:defRPr/>
            </a:pPr>
            <a:endParaRPr lang="sl-SI" dirty="0" smtClean="0">
              <a:solidFill>
                <a:srgbClr val="593B2A"/>
              </a:solidFill>
            </a:endParaRPr>
          </a:p>
          <a:p>
            <a:pPr fontAlgn="auto">
              <a:spcAft>
                <a:spcPts val="0"/>
              </a:spcAft>
              <a:buFont typeface="Arial" pitchFamily="34" charset="0"/>
              <a:buChar char="•"/>
              <a:defRPr/>
            </a:pPr>
            <a:r>
              <a:rPr lang="sl-SI" dirty="0" smtClean="0">
                <a:solidFill>
                  <a:srgbClr val="593B2A"/>
                </a:solidFill>
              </a:rPr>
              <a:t>To, da ste na skrajno prestižni Univerzi </a:t>
            </a:r>
            <a:r>
              <a:rPr lang="sl-SI" b="1" dirty="0" smtClean="0">
                <a:solidFill>
                  <a:srgbClr val="593B2A"/>
                </a:solidFill>
              </a:rPr>
              <a:t>ne pomaga, če ne študirate smeri, ki vas zanima</a:t>
            </a:r>
            <a:r>
              <a:rPr lang="sl-SI" dirty="0" smtClean="0">
                <a:solidFill>
                  <a:srgbClr val="593B2A"/>
                </a:solidFill>
              </a:rPr>
              <a:t> (npr. Cambridge v našem primeru. Lahko pa tam npr. delate magisterij iz kriminologije. Zelo znan in priznan študij).</a:t>
            </a:r>
          </a:p>
          <a:p>
            <a:pPr fontAlgn="auto">
              <a:spcAft>
                <a:spcPts val="0"/>
              </a:spcAft>
              <a:buFont typeface="Arial" pitchFamily="34" charset="0"/>
              <a:buChar char="•"/>
              <a:defRPr/>
            </a:pPr>
            <a:r>
              <a:rPr lang="sl-SI" dirty="0" smtClean="0">
                <a:solidFill>
                  <a:srgbClr val="593B2A"/>
                </a:solidFill>
              </a:rPr>
              <a:t>Kot je komentiral moj supervizor (z doktoratom s Cambridgea), je poseben občutek, ko veš, da v sosednjem laboratoriju dela poskuse bodoči Nobelov nagrajenec. Po drugi strani je res tudi to, da </a:t>
            </a:r>
            <a:r>
              <a:rPr lang="sl-SI" b="1" dirty="0" smtClean="0">
                <a:solidFill>
                  <a:srgbClr val="593B2A"/>
                </a:solidFill>
              </a:rPr>
              <a:t>taka atmosfera ne zmanjšuje tekmovalnosti</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Tako ima to, da nisi ravno na Oxfordu ali Cambridgeu tudi svoje prednosti – bolj </a:t>
            </a:r>
            <a:r>
              <a:rPr lang="sl-SI" b="1" dirty="0" smtClean="0">
                <a:solidFill>
                  <a:srgbClr val="593B2A"/>
                </a:solidFill>
              </a:rPr>
              <a:t>sproščeno vzdušje, bolj prijateljski odnosi med kolegi in raziskovalci, nižji življenjski stroški</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Res je tudi, da je npr. Exeter v nekaterih kategorijah prvi (npr. Drama).</a:t>
            </a:r>
          </a:p>
          <a:p>
            <a:pPr fontAlgn="auto">
              <a:spcAft>
                <a:spcPts val="0"/>
              </a:spcAft>
              <a:buFont typeface="Arial" pitchFamily="34" charset="0"/>
              <a:buChar char="•"/>
              <a:defRPr/>
            </a:pPr>
            <a:r>
              <a:rPr lang="sl-SI" dirty="0" smtClean="0">
                <a:solidFill>
                  <a:srgbClr val="593B2A"/>
                </a:solidFill>
              </a:rPr>
              <a:t>V Angliji se univerze v grobem delijo na t.i. </a:t>
            </a:r>
            <a:r>
              <a:rPr lang="sl-SI" i="1" dirty="0" smtClean="0">
                <a:solidFill>
                  <a:srgbClr val="593B2A"/>
                </a:solidFill>
              </a:rPr>
              <a:t>teaching based</a:t>
            </a:r>
            <a:r>
              <a:rPr lang="sl-SI" dirty="0" smtClean="0">
                <a:solidFill>
                  <a:srgbClr val="593B2A"/>
                </a:solidFill>
              </a:rPr>
              <a:t> in </a:t>
            </a:r>
            <a:r>
              <a:rPr lang="sl-SI" i="1" dirty="0" smtClean="0">
                <a:solidFill>
                  <a:srgbClr val="593B2A"/>
                </a:solidFill>
              </a:rPr>
              <a:t>research based</a:t>
            </a:r>
            <a:r>
              <a:rPr lang="sl-SI" dirty="0" smtClean="0">
                <a:solidFill>
                  <a:srgbClr val="593B2A"/>
                </a:solidFill>
              </a:rPr>
              <a:t>. Tiste, ki temeljijo na raziskovanju so ponavadi bolj prestižne, bolj zahtevne in producirajo raziskovalce. Ponavadi so tudi bolj premožne. PhD je v osnovi raziskovalni naziv. Teaching based univerze bodo dale večji poudarek na neraziskovalne nazive, kot npr. MA, MSc in podobno.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88952"/>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Kako naprej ?</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571612"/>
            <a:ext cx="8229600" cy="5214974"/>
          </a:xfrm>
        </p:spPr>
        <p:txBody>
          <a:bodyPr rtlCol="0">
            <a:normAutofit fontScale="62500" lnSpcReduction="20000"/>
          </a:bodyPr>
          <a:lstStyle/>
          <a:p>
            <a:pPr lvl="1" fontAlgn="auto">
              <a:spcAft>
                <a:spcPts val="0"/>
              </a:spcAft>
              <a:buFont typeface="Arial" pitchFamily="34" charset="0"/>
              <a:buChar char="•"/>
              <a:defRPr/>
            </a:pPr>
            <a:endParaRPr lang="sl-SI" dirty="0" smtClean="0">
              <a:solidFill>
                <a:srgbClr val="593B2A"/>
              </a:solidFill>
            </a:endParaRPr>
          </a:p>
          <a:p>
            <a:pPr fontAlgn="auto">
              <a:spcAft>
                <a:spcPts val="0"/>
              </a:spcAft>
              <a:buFont typeface="Arial" pitchFamily="34" charset="0"/>
              <a:buChar char="•"/>
              <a:defRPr/>
            </a:pPr>
            <a:r>
              <a:rPr lang="sl-SI" dirty="0" smtClean="0">
                <a:solidFill>
                  <a:srgbClr val="593B2A"/>
                </a:solidFill>
              </a:rPr>
              <a:t>Naberite si kakih </a:t>
            </a:r>
            <a:r>
              <a:rPr lang="sl-SI" b="1" dirty="0" smtClean="0">
                <a:solidFill>
                  <a:srgbClr val="593B2A"/>
                </a:solidFill>
              </a:rPr>
              <a:t>5-10</a:t>
            </a:r>
            <a:r>
              <a:rPr lang="sl-SI" dirty="0" smtClean="0">
                <a:solidFill>
                  <a:srgbClr val="593B2A"/>
                </a:solidFill>
              </a:rPr>
              <a:t> Univerz, ki bi vas zanimale.</a:t>
            </a:r>
          </a:p>
          <a:p>
            <a:pPr fontAlgn="auto">
              <a:spcAft>
                <a:spcPts val="0"/>
              </a:spcAft>
              <a:buFont typeface="Arial" pitchFamily="34" charset="0"/>
              <a:buChar char="•"/>
              <a:defRPr/>
            </a:pPr>
            <a:r>
              <a:rPr lang="sl-SI" dirty="0" smtClean="0">
                <a:solidFill>
                  <a:srgbClr val="593B2A"/>
                </a:solidFill>
              </a:rPr>
              <a:t>Prijavili se boste na </a:t>
            </a:r>
            <a:r>
              <a:rPr lang="sl-SI" b="1" dirty="0" smtClean="0">
                <a:solidFill>
                  <a:srgbClr val="593B2A"/>
                </a:solidFill>
              </a:rPr>
              <a:t>vse izbrane</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Za vse </a:t>
            </a:r>
            <a:r>
              <a:rPr lang="en-US" dirty="0" err="1" smtClean="0">
                <a:solidFill>
                  <a:srgbClr val="593B2A"/>
                </a:solidFill>
              </a:rPr>
              <a:t>univerze</a:t>
            </a:r>
            <a:r>
              <a:rPr lang="en-US" dirty="0" smtClean="0">
                <a:solidFill>
                  <a:srgbClr val="593B2A"/>
                </a:solidFill>
              </a:rPr>
              <a:t> </a:t>
            </a:r>
            <a:r>
              <a:rPr lang="sl-SI" dirty="0" smtClean="0">
                <a:solidFill>
                  <a:srgbClr val="593B2A"/>
                </a:solidFill>
              </a:rPr>
              <a:t>velja </a:t>
            </a:r>
            <a:r>
              <a:rPr lang="en-US" dirty="0" err="1" smtClean="0">
                <a:solidFill>
                  <a:srgbClr val="593B2A"/>
                </a:solidFill>
              </a:rPr>
              <a:t>podoben</a:t>
            </a:r>
            <a:r>
              <a:rPr lang="sl-SI" dirty="0" smtClean="0">
                <a:solidFill>
                  <a:srgbClr val="593B2A"/>
                </a:solidFill>
              </a:rPr>
              <a:t> postopek</a:t>
            </a:r>
            <a:r>
              <a:rPr lang="en-US" dirty="0" smtClean="0">
                <a:solidFill>
                  <a:srgbClr val="593B2A"/>
                </a:solidFill>
              </a:rPr>
              <a:t>:</a:t>
            </a:r>
            <a:r>
              <a:rPr lang="sl-SI" dirty="0" smtClean="0">
                <a:solidFill>
                  <a:srgbClr val="593B2A"/>
                </a:solidFill>
              </a:rPr>
              <a:t> </a:t>
            </a:r>
          </a:p>
          <a:p>
            <a:pPr lvl="1" fontAlgn="auto">
              <a:spcAft>
                <a:spcPts val="0"/>
              </a:spcAft>
              <a:buFont typeface="Arial" pitchFamily="34" charset="0"/>
              <a:buChar char="•"/>
              <a:defRPr/>
            </a:pPr>
            <a:r>
              <a:rPr lang="sl-SI" dirty="0" smtClean="0">
                <a:solidFill>
                  <a:srgbClr val="593B2A"/>
                </a:solidFill>
              </a:rPr>
              <a:t>Pojdite na </a:t>
            </a:r>
            <a:r>
              <a:rPr lang="en-US" b="1" dirty="0" err="1" smtClean="0">
                <a:solidFill>
                  <a:srgbClr val="593B2A"/>
                </a:solidFill>
              </a:rPr>
              <a:t>spletno</a:t>
            </a:r>
            <a:r>
              <a:rPr lang="en-US" b="1" dirty="0" smtClean="0">
                <a:solidFill>
                  <a:srgbClr val="593B2A"/>
                </a:solidFill>
              </a:rPr>
              <a:t> </a:t>
            </a:r>
            <a:r>
              <a:rPr lang="sl-SI" b="1" dirty="0" smtClean="0">
                <a:solidFill>
                  <a:srgbClr val="593B2A"/>
                </a:solidFill>
              </a:rPr>
              <a:t>stran univerze</a:t>
            </a:r>
            <a:r>
              <a:rPr lang="sl-SI" dirty="0" smtClean="0">
                <a:solidFill>
                  <a:srgbClr val="593B2A"/>
                </a:solidFill>
              </a:rPr>
              <a:t>. Pojdite na fakulteto, ki vas zanima (v primeru Oxforda in Cambridgea najprej odkrijte kateri izmed kolidžev vam je najbolj po godu – več jih lahko ponuja iste študijske smeri, vendar imajo različne možnosti štipendiranja itd).</a:t>
            </a:r>
          </a:p>
          <a:p>
            <a:pPr lvl="1" fontAlgn="auto">
              <a:spcAft>
                <a:spcPts val="0"/>
              </a:spcAft>
              <a:buFont typeface="Arial" pitchFamily="34" charset="0"/>
              <a:buChar char="•"/>
              <a:defRPr/>
            </a:pPr>
            <a:r>
              <a:rPr lang="sl-SI" dirty="0" smtClean="0">
                <a:solidFill>
                  <a:srgbClr val="593B2A"/>
                </a:solidFill>
              </a:rPr>
              <a:t>Preverite, kdo so </a:t>
            </a:r>
            <a:r>
              <a:rPr lang="sl-SI" b="1" dirty="0" smtClean="0">
                <a:solidFill>
                  <a:srgbClr val="593B2A"/>
                </a:solidFill>
              </a:rPr>
              <a:t>možni supervizorji</a:t>
            </a:r>
            <a:r>
              <a:rPr lang="sl-SI" dirty="0" smtClean="0">
                <a:solidFill>
                  <a:srgbClr val="593B2A"/>
                </a:solidFill>
              </a:rPr>
              <a:t>. Preberite njihove osebne strani in poglejte kaj raziskujejo (t.i. </a:t>
            </a:r>
            <a:r>
              <a:rPr lang="sl-SI" i="1" dirty="0" smtClean="0">
                <a:solidFill>
                  <a:srgbClr val="593B2A"/>
                </a:solidFill>
              </a:rPr>
              <a:t>research interests</a:t>
            </a:r>
            <a:r>
              <a:rPr lang="sl-SI" dirty="0" smtClean="0">
                <a:solidFill>
                  <a:srgbClr val="593B2A"/>
                </a:solidFill>
              </a:rPr>
              <a:t>). Če se vam tisto, kar raziskujejo, zdi zanimivo in si rečete, “</a:t>
            </a:r>
            <a:r>
              <a:rPr lang="sl-SI" i="1" dirty="0" smtClean="0">
                <a:solidFill>
                  <a:srgbClr val="593B2A"/>
                </a:solidFill>
              </a:rPr>
              <a:t>hmm... To bi raziskoval tudi jaz</a:t>
            </a:r>
            <a:r>
              <a:rPr lang="sl-SI" dirty="0" smtClean="0">
                <a:solidFill>
                  <a:srgbClr val="593B2A"/>
                </a:solidFill>
              </a:rPr>
              <a:t>”, ste na pravi poti.</a:t>
            </a:r>
          </a:p>
          <a:p>
            <a:pPr lvl="1" fontAlgn="auto">
              <a:spcAft>
                <a:spcPts val="0"/>
              </a:spcAft>
              <a:buFont typeface="Arial" pitchFamily="34" charset="0"/>
              <a:buChar char="•"/>
              <a:defRPr/>
            </a:pPr>
            <a:r>
              <a:rPr lang="sl-SI" b="1" dirty="0" smtClean="0">
                <a:solidFill>
                  <a:srgbClr val="593B2A"/>
                </a:solidFill>
              </a:rPr>
              <a:t>Pišite potencialnemu supervizorju</a:t>
            </a:r>
            <a:r>
              <a:rPr lang="sl-SI" dirty="0" smtClean="0">
                <a:solidFill>
                  <a:srgbClr val="593B2A"/>
                </a:solidFill>
              </a:rPr>
              <a:t>. Naredite dober prvi vtis. Povejte kdo ste, kakšne so vaše akademske reference in v par odstavkih napišite kaj vas zanima ter kaj bi radi počeli. Verjetno je odveč poudariti, da naj vas zanima ista stvar kot supervizorja. Bodite jasni, ne dolgovezite, </a:t>
            </a:r>
            <a:r>
              <a:rPr lang="en-US" dirty="0" err="1" smtClean="0">
                <a:solidFill>
                  <a:srgbClr val="593B2A"/>
                </a:solidFill>
              </a:rPr>
              <a:t>obenem</a:t>
            </a:r>
            <a:r>
              <a:rPr lang="sl-SI" dirty="0" smtClean="0">
                <a:solidFill>
                  <a:srgbClr val="593B2A"/>
                </a:solidFill>
              </a:rPr>
              <a:t> ne pišite elektronske pošte, kot da bi pisali frendu iz sosednjega bloka. Povprašajte, če bi ga zanimalo sodelovanje, oziroma koga bi vam priporočil, če je on zaseden.</a:t>
            </a:r>
          </a:p>
          <a:p>
            <a:pPr lvl="1" fontAlgn="auto">
              <a:spcAft>
                <a:spcPts val="0"/>
              </a:spcAft>
              <a:buFont typeface="Arial" pitchFamily="34" charset="0"/>
              <a:buChar char="•"/>
              <a:defRPr/>
            </a:pPr>
            <a:r>
              <a:rPr lang="sl-SI" dirty="0" smtClean="0">
                <a:solidFill>
                  <a:srgbClr val="593B2A"/>
                </a:solidFill>
              </a:rPr>
              <a:t>Če vam </a:t>
            </a:r>
            <a:r>
              <a:rPr lang="en-US" dirty="0" err="1" smtClean="0">
                <a:solidFill>
                  <a:srgbClr val="593B2A"/>
                </a:solidFill>
              </a:rPr>
              <a:t>potencialni</a:t>
            </a:r>
            <a:r>
              <a:rPr lang="en-US" dirty="0" smtClean="0">
                <a:solidFill>
                  <a:srgbClr val="593B2A"/>
                </a:solidFill>
              </a:rPr>
              <a:t> </a:t>
            </a:r>
            <a:r>
              <a:rPr lang="en-US" dirty="0" err="1" smtClean="0">
                <a:solidFill>
                  <a:srgbClr val="593B2A"/>
                </a:solidFill>
              </a:rPr>
              <a:t>supervizor</a:t>
            </a:r>
            <a:r>
              <a:rPr lang="en-US" dirty="0" smtClean="0">
                <a:solidFill>
                  <a:srgbClr val="593B2A"/>
                </a:solidFill>
              </a:rPr>
              <a:t> </a:t>
            </a:r>
            <a:r>
              <a:rPr lang="sl-SI" dirty="0" smtClean="0">
                <a:solidFill>
                  <a:srgbClr val="593B2A"/>
                </a:solidFill>
              </a:rPr>
              <a:t>ne odgovori v nekaj dneh, pišite v tajništvo in vprašajte, ali je profesor prisoten in če ni, kdaj pride.</a:t>
            </a:r>
            <a:r>
              <a:rPr lang="en-US" dirty="0" smtClean="0">
                <a:solidFill>
                  <a:srgbClr val="593B2A"/>
                </a:solidFill>
              </a:rPr>
              <a:t> </a:t>
            </a:r>
            <a:endParaRPr lang="sl-SI"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Kako naprej II. ?</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285860"/>
            <a:ext cx="8229600" cy="4929222"/>
          </a:xfrm>
        </p:spPr>
        <p:txBody>
          <a:bodyPr rtlCol="0">
            <a:normAutofit/>
          </a:bodyPr>
          <a:lstStyle/>
          <a:p>
            <a:pPr fontAlgn="auto">
              <a:spcAft>
                <a:spcPts val="0"/>
              </a:spcAft>
              <a:buFont typeface="Arial" pitchFamily="34" charset="0"/>
              <a:buChar char="•"/>
              <a:defRPr/>
            </a:pPr>
            <a:r>
              <a:rPr lang="sl-SI" dirty="0" smtClean="0">
                <a:solidFill>
                  <a:srgbClr val="593B2A"/>
                </a:solidFill>
              </a:rPr>
              <a:t>Če vam potencialni mentor odgovori, da bi ga načeloma vaše delo zanimalo, morate zbrati:</a:t>
            </a:r>
          </a:p>
          <a:p>
            <a:pPr lvl="1" fontAlgn="auto">
              <a:spcAft>
                <a:spcPts val="0"/>
              </a:spcAft>
              <a:buFont typeface="Arial" pitchFamily="34" charset="0"/>
              <a:buChar char="•"/>
              <a:defRPr/>
            </a:pPr>
            <a:r>
              <a:rPr lang="sl-SI" dirty="0" smtClean="0">
                <a:solidFill>
                  <a:srgbClr val="593B2A"/>
                </a:solidFill>
              </a:rPr>
              <a:t>Prevod</a:t>
            </a:r>
            <a:r>
              <a:rPr lang="en-US" dirty="0" smtClean="0">
                <a:solidFill>
                  <a:srgbClr val="593B2A"/>
                </a:solidFill>
              </a:rPr>
              <a:t>e</a:t>
            </a:r>
            <a:r>
              <a:rPr lang="sl-SI" dirty="0" smtClean="0">
                <a:solidFill>
                  <a:srgbClr val="593B2A"/>
                </a:solidFill>
              </a:rPr>
              <a:t> transkriptov</a:t>
            </a:r>
          </a:p>
          <a:p>
            <a:pPr lvl="1" fontAlgn="auto">
              <a:spcAft>
                <a:spcPts val="0"/>
              </a:spcAft>
              <a:buFont typeface="Arial" pitchFamily="34" charset="0"/>
              <a:buChar char="•"/>
              <a:defRPr/>
            </a:pPr>
            <a:r>
              <a:rPr lang="sl-SI" dirty="0" smtClean="0">
                <a:solidFill>
                  <a:srgbClr val="593B2A"/>
                </a:solidFill>
              </a:rPr>
              <a:t>Prevedeno potrdilo o pridobitvi naziva</a:t>
            </a:r>
          </a:p>
          <a:p>
            <a:pPr lvl="1" fontAlgn="auto">
              <a:spcAft>
                <a:spcPts val="0"/>
              </a:spcAft>
              <a:buFont typeface="Arial" pitchFamily="34" charset="0"/>
              <a:buChar char="•"/>
              <a:defRPr/>
            </a:pPr>
            <a:r>
              <a:rPr lang="sl-SI" dirty="0" smtClean="0">
                <a:solidFill>
                  <a:srgbClr val="593B2A"/>
                </a:solidFill>
              </a:rPr>
              <a:t>IELTS</a:t>
            </a:r>
          </a:p>
          <a:p>
            <a:pPr lvl="1" fontAlgn="auto">
              <a:spcAft>
                <a:spcPts val="0"/>
              </a:spcAft>
              <a:buFont typeface="Arial" pitchFamily="34" charset="0"/>
              <a:buChar char="•"/>
              <a:defRPr/>
            </a:pPr>
            <a:r>
              <a:rPr lang="sl-SI" dirty="0" smtClean="0">
                <a:solidFill>
                  <a:srgbClr val="593B2A"/>
                </a:solidFill>
              </a:rPr>
              <a:t>Priporočila</a:t>
            </a:r>
          </a:p>
          <a:p>
            <a:pPr lvl="1" fontAlgn="auto">
              <a:spcAft>
                <a:spcPts val="0"/>
              </a:spcAft>
              <a:buFont typeface="Arial" pitchFamily="34" charset="0"/>
              <a:buChar char="•"/>
              <a:defRPr/>
            </a:pPr>
            <a:r>
              <a:rPr lang="sl-SI" dirty="0" smtClean="0">
                <a:solidFill>
                  <a:srgbClr val="593B2A"/>
                </a:solidFill>
              </a:rPr>
              <a:t>Predlog raziskave</a:t>
            </a:r>
          </a:p>
          <a:p>
            <a:pPr lvl="1" fontAlgn="auto">
              <a:spcAft>
                <a:spcPts val="0"/>
              </a:spcAft>
              <a:buFont typeface="Arial" pitchFamily="34" charset="0"/>
              <a:buChar char="•"/>
              <a:defRPr/>
            </a:pPr>
            <a:r>
              <a:rPr lang="sl-SI" dirty="0" smtClean="0">
                <a:solidFill>
                  <a:srgbClr val="593B2A"/>
                </a:solidFill>
              </a:rPr>
              <a:t>Formalna prijava</a:t>
            </a:r>
          </a:p>
          <a:p>
            <a:pPr lvl="1" fontAlgn="auto">
              <a:spcAft>
                <a:spcPts val="0"/>
              </a:spcAft>
              <a:buFont typeface="Arial" pitchFamily="34" charset="0"/>
              <a:buChar char="•"/>
              <a:defRPr/>
            </a:pPr>
            <a:r>
              <a:rPr lang="sl-SI" dirty="0" smtClean="0">
                <a:solidFill>
                  <a:srgbClr val="593B2A"/>
                </a:solidFill>
              </a:rPr>
              <a:t>Ponekod zahtevajo članek / esej (npr. Oxford)</a:t>
            </a:r>
          </a:p>
        </p:txBody>
      </p:sp>
      <p:pic>
        <p:nvPicPr>
          <p:cNvPr id="4" name="Picture 3" descr="sxc.hu 02.jpg"/>
          <p:cNvPicPr>
            <a:picLocks noChangeAspect="1"/>
          </p:cNvPicPr>
          <p:nvPr/>
        </p:nvPicPr>
        <p:blipFill>
          <a:blip r:embed="rId4" cstate="print"/>
          <a:stretch>
            <a:fillRect/>
          </a:stretch>
        </p:blipFill>
        <p:spPr>
          <a:xfrm>
            <a:off x="5820874" y="3357562"/>
            <a:ext cx="3108844" cy="208112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descr="C:\Users\Dave\Desktop\PEF\08 Graduate student record 01.jpg"/>
          <p:cNvPicPr>
            <a:picLocks noChangeAspect="1" noChangeArrowheads="1"/>
          </p:cNvPicPr>
          <p:nvPr/>
        </p:nvPicPr>
        <p:blipFill>
          <a:blip r:embed="rId4" cstate="print"/>
          <a:srcRect/>
          <a:stretch>
            <a:fillRect/>
          </a:stretch>
        </p:blipFill>
        <p:spPr bwMode="auto">
          <a:xfrm rot="1560733">
            <a:off x="5350178" y="1738962"/>
            <a:ext cx="3031267" cy="4177688"/>
          </a:xfrm>
          <a:prstGeom prst="rect">
            <a:avLst/>
          </a:prstGeom>
          <a:noFill/>
        </p:spPr>
      </p:pic>
      <p:sp>
        <p:nvSpPr>
          <p:cNvPr id="4098" name="Titre 1"/>
          <p:cNvSpPr>
            <a:spLocks noGrp="1"/>
          </p:cNvSpPr>
          <p:nvPr>
            <p:ph type="title"/>
          </p:nvPr>
        </p:nvSpPr>
        <p:spPr>
          <a:xfrm>
            <a:off x="457200" y="274638"/>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Kako naprej III. – transkripti</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071546"/>
            <a:ext cx="8229600" cy="5214974"/>
          </a:xfrm>
        </p:spPr>
        <p:txBody>
          <a:bodyPr rtlCol="0">
            <a:normAutofit/>
          </a:bodyPr>
          <a:lstStyle/>
          <a:p>
            <a:pPr fontAlgn="auto">
              <a:spcAft>
                <a:spcPts val="0"/>
              </a:spcAft>
              <a:buFont typeface="Arial" pitchFamily="34" charset="0"/>
              <a:buChar char="•"/>
              <a:defRPr/>
            </a:pPr>
            <a:r>
              <a:rPr lang="sl-SI" dirty="0" smtClean="0">
                <a:solidFill>
                  <a:srgbClr val="593B2A"/>
                </a:solidFill>
              </a:rPr>
              <a:t>Nihče ne ve kako naj bi transkripti izgledali. Še Angleži ne.</a:t>
            </a:r>
          </a:p>
          <a:p>
            <a:pPr fontAlgn="auto">
              <a:spcAft>
                <a:spcPts val="0"/>
              </a:spcAft>
              <a:buFont typeface="Arial" pitchFamily="34" charset="0"/>
              <a:buChar char="•"/>
              <a:defRPr/>
            </a:pPr>
            <a:r>
              <a:rPr lang="sl-SI" dirty="0" smtClean="0">
                <a:solidFill>
                  <a:srgbClr val="593B2A"/>
                </a:solidFill>
              </a:rPr>
              <a:t>Gre, bolj kot ne, za potrdilo o izpitih in pridobljenih kreditnih točkah, skupaj s povprečno oceno. </a:t>
            </a:r>
            <a:r>
              <a:rPr lang="sl-SI" u="sng" dirty="0" smtClean="0">
                <a:solidFill>
                  <a:srgbClr val="593B2A"/>
                </a:solidFill>
              </a:rPr>
              <a:t>V Angleščini.</a:t>
            </a:r>
          </a:p>
          <a:p>
            <a:pPr fontAlgn="auto">
              <a:spcAft>
                <a:spcPts val="0"/>
              </a:spcAft>
              <a:buFont typeface="Arial" pitchFamily="34" charset="0"/>
              <a:buChar char="•"/>
              <a:defRPr/>
            </a:pPr>
            <a:r>
              <a:rPr lang="sl-SI" dirty="0" smtClean="0">
                <a:solidFill>
                  <a:srgbClr val="593B2A"/>
                </a:solidFill>
              </a:rPr>
              <a:t>Absolutno</a:t>
            </a:r>
            <a:r>
              <a:rPr lang="sl-SI" b="1" dirty="0" smtClean="0">
                <a:solidFill>
                  <a:srgbClr val="593B2A"/>
                </a:solidFill>
              </a:rPr>
              <a:t> nujno </a:t>
            </a:r>
            <a:r>
              <a:rPr lang="sl-SI" dirty="0" smtClean="0">
                <a:solidFill>
                  <a:srgbClr val="593B2A"/>
                </a:solidFill>
              </a:rPr>
              <a:t>pred zagovorom zaprosite za numerično oceno diplome / magisterija (o tem vas bodo Angleži povprašali). </a:t>
            </a:r>
          </a:p>
          <a:p>
            <a:pPr fontAlgn="auto">
              <a:spcAft>
                <a:spcPts val="0"/>
              </a:spcAft>
              <a:buFont typeface="Arial" pitchFamily="34" charset="0"/>
              <a:buChar char="•"/>
              <a:defRPr/>
            </a:pPr>
            <a:r>
              <a:rPr lang="sl-SI" dirty="0" smtClean="0">
                <a:solidFill>
                  <a:srgbClr val="593B2A"/>
                </a:solidFill>
              </a:rPr>
              <a:t>Tudi ta ocena naj bo del transkriptov.</a:t>
            </a:r>
          </a:p>
          <a:p>
            <a:pPr fontAlgn="auto">
              <a:spcAft>
                <a:spcPts val="0"/>
              </a:spcAft>
              <a:buNone/>
              <a:defRPr/>
            </a:pPr>
            <a:endParaRPr lang="sl-SI"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2" descr="C:\Users\Dave\Desktop\PEF\05 M.Sc. certificate 01.jpg"/>
          <p:cNvPicPr>
            <a:picLocks noChangeAspect="1" noChangeArrowheads="1"/>
          </p:cNvPicPr>
          <p:nvPr/>
        </p:nvPicPr>
        <p:blipFill>
          <a:blip r:embed="rId4" cstate="print"/>
          <a:srcRect/>
          <a:stretch>
            <a:fillRect/>
          </a:stretch>
        </p:blipFill>
        <p:spPr bwMode="auto">
          <a:xfrm rot="1422254">
            <a:off x="5451959" y="2574386"/>
            <a:ext cx="2925522" cy="3716689"/>
          </a:xfrm>
          <a:prstGeom prst="rect">
            <a:avLst/>
          </a:prstGeom>
          <a:noFill/>
        </p:spPr>
      </p:pic>
      <p:sp>
        <p:nvSpPr>
          <p:cNvPr id="4098" name="Titre 1"/>
          <p:cNvSpPr>
            <a:spLocks noGrp="1"/>
          </p:cNvSpPr>
          <p:nvPr>
            <p:ph type="title"/>
          </p:nvPr>
        </p:nvSpPr>
        <p:spPr>
          <a:xfrm>
            <a:off x="457200" y="274638"/>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Kako naprej IV. – Potrdila</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071546"/>
            <a:ext cx="8229600" cy="5214974"/>
          </a:xfrm>
        </p:spPr>
        <p:txBody>
          <a:bodyPr rtlCol="0">
            <a:normAutofit/>
          </a:bodyPr>
          <a:lstStyle/>
          <a:p>
            <a:pPr fontAlgn="auto">
              <a:spcAft>
                <a:spcPts val="0"/>
              </a:spcAft>
              <a:buFont typeface="Arial" pitchFamily="34" charset="0"/>
              <a:buChar char="•"/>
              <a:defRPr/>
            </a:pPr>
            <a:r>
              <a:rPr lang="sl-SI" b="1" dirty="0" smtClean="0">
                <a:solidFill>
                  <a:srgbClr val="593B2A"/>
                </a:solidFill>
              </a:rPr>
              <a:t>Potrdilo pridobitvi naziva </a:t>
            </a:r>
            <a:r>
              <a:rPr lang="sl-SI" dirty="0" smtClean="0">
                <a:solidFill>
                  <a:srgbClr val="593B2A"/>
                </a:solidFill>
              </a:rPr>
              <a:t>(diplomant in magister) mora prevesti </a:t>
            </a:r>
            <a:r>
              <a:rPr lang="sl-SI" b="1" dirty="0" smtClean="0">
                <a:solidFill>
                  <a:srgbClr val="593B2A"/>
                </a:solidFill>
              </a:rPr>
              <a:t>sodni prevajalec</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Tega ne bo naredil čez noč.</a:t>
            </a:r>
          </a:p>
          <a:p>
            <a:pPr fontAlgn="auto">
              <a:spcAft>
                <a:spcPts val="0"/>
              </a:spcAft>
              <a:buFont typeface="Arial" pitchFamily="34" charset="0"/>
              <a:buChar char="•"/>
              <a:defRPr/>
            </a:pPr>
            <a:r>
              <a:rPr lang="sl-SI" dirty="0" smtClean="0">
                <a:solidFill>
                  <a:srgbClr val="593B2A"/>
                </a:solidFill>
              </a:rPr>
              <a:t>To morda ne bo poceni. </a:t>
            </a:r>
            <a:endParaRPr lang="en-US" dirty="0" smtClean="0">
              <a:solidFill>
                <a:srgbClr val="593B2A"/>
              </a:solidFill>
            </a:endParaRPr>
          </a:p>
          <a:p>
            <a:pPr fontAlgn="auto">
              <a:spcAft>
                <a:spcPts val="0"/>
              </a:spcAft>
              <a:buFont typeface="Arial" pitchFamily="34" charset="0"/>
              <a:buChar char="•"/>
              <a:defRPr/>
            </a:pPr>
            <a:r>
              <a:rPr lang="en-US" dirty="0" err="1" smtClean="0">
                <a:solidFill>
                  <a:srgbClr val="593B2A"/>
                </a:solidFill>
              </a:rPr>
              <a:t>Nazive</a:t>
            </a:r>
            <a:r>
              <a:rPr lang="en-US" dirty="0" smtClean="0">
                <a:solidFill>
                  <a:srgbClr val="593B2A"/>
                </a:solidFill>
              </a:rPr>
              <a:t> </a:t>
            </a:r>
            <a:r>
              <a:rPr lang="en-US" dirty="0" err="1" smtClean="0">
                <a:solidFill>
                  <a:srgbClr val="593B2A"/>
                </a:solidFill>
              </a:rPr>
              <a:t>naj</a:t>
            </a:r>
            <a:r>
              <a:rPr lang="en-US" dirty="0" smtClean="0">
                <a:solidFill>
                  <a:srgbClr val="593B2A"/>
                </a:solidFill>
              </a:rPr>
              <a:t> </a:t>
            </a:r>
            <a:r>
              <a:rPr lang="en-US" dirty="0" err="1" smtClean="0">
                <a:solidFill>
                  <a:srgbClr val="593B2A"/>
                </a:solidFill>
              </a:rPr>
              <a:t>prevede</a:t>
            </a:r>
            <a:r>
              <a:rPr lang="en-US" dirty="0" smtClean="0">
                <a:solidFill>
                  <a:srgbClr val="593B2A"/>
                </a:solidFill>
              </a:rPr>
              <a:t> v </a:t>
            </a:r>
            <a:r>
              <a:rPr lang="en-US" b="1" dirty="0" err="1" smtClean="0">
                <a:solidFill>
                  <a:srgbClr val="593B2A"/>
                </a:solidFill>
              </a:rPr>
              <a:t>BSc</a:t>
            </a:r>
            <a:r>
              <a:rPr lang="en-US" dirty="0" smtClean="0">
                <a:solidFill>
                  <a:srgbClr val="593B2A"/>
                </a:solidFill>
              </a:rPr>
              <a:t> in </a:t>
            </a:r>
            <a:r>
              <a:rPr lang="en-US" b="1" dirty="0" err="1" smtClean="0">
                <a:solidFill>
                  <a:srgbClr val="593B2A"/>
                </a:solidFill>
              </a:rPr>
              <a:t>MSc</a:t>
            </a:r>
            <a:endParaRPr lang="en-US" b="1" dirty="0" smtClean="0">
              <a:solidFill>
                <a:srgbClr val="593B2A"/>
              </a:solidFill>
            </a:endParaRPr>
          </a:p>
          <a:p>
            <a:pPr fontAlgn="auto">
              <a:spcAft>
                <a:spcPts val="0"/>
              </a:spcAft>
              <a:buFont typeface="Arial" pitchFamily="34" charset="0"/>
              <a:buChar char="•"/>
              <a:defRPr/>
            </a:pPr>
            <a:r>
              <a:rPr lang="sl-SI" dirty="0" smtClean="0">
                <a:solidFill>
                  <a:srgbClr val="593B2A"/>
                </a:solidFill>
              </a:rPr>
              <a:t>Če ste dobili </a:t>
            </a:r>
            <a:r>
              <a:rPr lang="sl-SI" b="1" dirty="0" smtClean="0">
                <a:solidFill>
                  <a:srgbClr val="593B2A"/>
                </a:solidFill>
              </a:rPr>
              <a:t>9</a:t>
            </a:r>
            <a:r>
              <a:rPr lang="sl-SI" dirty="0" smtClean="0">
                <a:solidFill>
                  <a:srgbClr val="593B2A"/>
                </a:solidFill>
              </a:rPr>
              <a:t> ali </a:t>
            </a:r>
            <a:r>
              <a:rPr lang="sl-SI" b="1" dirty="0" smtClean="0">
                <a:solidFill>
                  <a:srgbClr val="593B2A"/>
                </a:solidFill>
              </a:rPr>
              <a:t>10</a:t>
            </a:r>
            <a:r>
              <a:rPr lang="sl-SI" dirty="0" smtClean="0">
                <a:solidFill>
                  <a:srgbClr val="593B2A"/>
                </a:solidFill>
              </a:rPr>
              <a:t> za zagovor naj dopiše (hons), torej npr. </a:t>
            </a:r>
            <a:r>
              <a:rPr lang="sl-SI" b="1" dirty="0" smtClean="0">
                <a:solidFill>
                  <a:srgbClr val="593B2A"/>
                </a:solidFill>
              </a:rPr>
              <a:t>BSc (hons)</a:t>
            </a:r>
            <a:r>
              <a:rPr lang="sl-SI" dirty="0" smtClean="0">
                <a:solidFill>
                  <a:srgbClr val="593B2A"/>
                </a:solidFill>
              </a:rPr>
              <a:t>.</a:t>
            </a:r>
          </a:p>
          <a:p>
            <a:pPr fontAlgn="auto">
              <a:spcAft>
                <a:spcPts val="0"/>
              </a:spcAft>
              <a:buNone/>
              <a:defRPr/>
            </a:pPr>
            <a:endParaRPr lang="sl-SI"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sl-SI" b="1" dirty="0" smtClean="0">
                <a:solidFill>
                  <a:srgbClr val="593B2A"/>
                </a:solidFill>
                <a:effectLst>
                  <a:outerShdw blurRad="38100" dist="38100" dir="2700000" algn="tl">
                    <a:srgbClr val="000000">
                      <a:alpha val="43137"/>
                    </a:srgbClr>
                  </a:outerShdw>
                </a:effectLst>
              </a:rPr>
              <a:t>Pregled</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557242" y="1831994"/>
            <a:ext cx="8229600" cy="4311650"/>
          </a:xfrm>
        </p:spPr>
        <p:txBody>
          <a:bodyPr/>
          <a:lstStyle/>
          <a:p>
            <a:r>
              <a:rPr lang="sl-SI" dirty="0" smtClean="0">
                <a:solidFill>
                  <a:srgbClr val="593B2A"/>
                </a:solidFill>
              </a:rPr>
              <a:t>Kdo sem, kaj sem, kje sem</a:t>
            </a:r>
            <a:endParaRPr lang="fr-FR" dirty="0" smtClean="0">
              <a:solidFill>
                <a:srgbClr val="593B2A"/>
              </a:solidFill>
            </a:endParaRPr>
          </a:p>
          <a:p>
            <a:r>
              <a:rPr lang="en-US" dirty="0" err="1" smtClean="0">
                <a:solidFill>
                  <a:srgbClr val="593B2A"/>
                </a:solidFill>
              </a:rPr>
              <a:t>Oris</a:t>
            </a:r>
            <a:r>
              <a:rPr lang="en-US" dirty="0" smtClean="0">
                <a:solidFill>
                  <a:srgbClr val="593B2A"/>
                </a:solidFill>
              </a:rPr>
              <a:t> </a:t>
            </a:r>
            <a:r>
              <a:rPr lang="sl-SI" dirty="0" smtClean="0">
                <a:solidFill>
                  <a:srgbClr val="593B2A"/>
                </a:solidFill>
              </a:rPr>
              <a:t>dogodka.</a:t>
            </a:r>
          </a:p>
          <a:p>
            <a:r>
              <a:rPr lang="sl-SI" dirty="0" smtClean="0">
                <a:solidFill>
                  <a:srgbClr val="593B2A"/>
                </a:solidFill>
              </a:rPr>
              <a:t>Jaz nabijam</a:t>
            </a:r>
            <a:r>
              <a:rPr lang="en-US" dirty="0" smtClean="0">
                <a:solidFill>
                  <a:srgbClr val="593B2A"/>
                </a:solidFill>
              </a:rPr>
              <a:t>.</a:t>
            </a:r>
            <a:endParaRPr lang="sl-SI" dirty="0" smtClean="0">
              <a:solidFill>
                <a:srgbClr val="593B2A"/>
              </a:solidFill>
            </a:endParaRPr>
          </a:p>
          <a:p>
            <a:r>
              <a:rPr lang="sl-SI" dirty="0" smtClean="0">
                <a:solidFill>
                  <a:srgbClr val="593B2A"/>
                </a:solidFill>
              </a:rPr>
              <a:t>Pogovor</a:t>
            </a:r>
            <a:r>
              <a:rPr lang="en-US" dirty="0" smtClean="0">
                <a:solidFill>
                  <a:srgbClr val="593B2A"/>
                </a:solidFill>
              </a:rPr>
              <a:t>.</a:t>
            </a:r>
            <a:endParaRPr lang="sl-SI" dirty="0" smtClean="0">
              <a:solidFill>
                <a:srgbClr val="593B2A"/>
              </a:solidFill>
            </a:endParaRPr>
          </a:p>
          <a:p>
            <a:pPr>
              <a:buNone/>
            </a:pPr>
            <a:endParaRPr lang="fr-FR" dirty="0" smtClean="0">
              <a:solidFill>
                <a:srgbClr val="593B2A"/>
              </a:solidFill>
            </a:endParaRPr>
          </a:p>
        </p:txBody>
      </p:sp>
      <p:pic>
        <p:nvPicPr>
          <p:cNvPr id="5" name="Picture 4" descr="phd012609s.gif"/>
          <p:cNvPicPr>
            <a:picLocks noChangeAspect="1"/>
          </p:cNvPicPr>
          <p:nvPr/>
        </p:nvPicPr>
        <p:blipFill>
          <a:blip r:embed="rId3"/>
          <a:stretch>
            <a:fillRect/>
          </a:stretch>
        </p:blipFill>
        <p:spPr>
          <a:xfrm>
            <a:off x="3429000" y="4381500"/>
            <a:ext cx="5715000" cy="2476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Kako naprej V. – IELTS</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071546"/>
            <a:ext cx="8229600" cy="5214974"/>
          </a:xfrm>
        </p:spPr>
        <p:txBody>
          <a:bodyPr rtlCol="0">
            <a:normAutofit fontScale="85000" lnSpcReduction="20000"/>
          </a:bodyPr>
          <a:lstStyle/>
          <a:p>
            <a:pPr fontAlgn="auto">
              <a:spcAft>
                <a:spcPts val="0"/>
              </a:spcAft>
              <a:buFont typeface="Arial" pitchFamily="34" charset="0"/>
              <a:buChar char="•"/>
              <a:defRPr/>
            </a:pPr>
            <a:r>
              <a:rPr lang="en-US" b="1" dirty="0" smtClean="0">
                <a:solidFill>
                  <a:srgbClr val="593B2A"/>
                </a:solidFill>
              </a:rPr>
              <a:t>International English Language Testing System</a:t>
            </a:r>
            <a:r>
              <a:rPr lang="sl-SI" b="1" dirty="0" smtClean="0">
                <a:solidFill>
                  <a:srgbClr val="593B2A"/>
                </a:solidFill>
              </a:rPr>
              <a:t> </a:t>
            </a:r>
            <a:r>
              <a:rPr lang="sl-SI" dirty="0" smtClean="0">
                <a:solidFill>
                  <a:srgbClr val="593B2A"/>
                </a:solidFill>
              </a:rPr>
              <a:t>– gre za izpit funkcionalnega znanja angleščine, ki ga pri nas izvaja British Council.</a:t>
            </a:r>
          </a:p>
          <a:p>
            <a:pPr fontAlgn="auto">
              <a:spcAft>
                <a:spcPts val="0"/>
              </a:spcAft>
              <a:buFont typeface="Arial" pitchFamily="34" charset="0"/>
              <a:buChar char="•"/>
              <a:defRPr/>
            </a:pPr>
            <a:r>
              <a:rPr lang="sl-SI" dirty="0" smtClean="0">
                <a:solidFill>
                  <a:srgbClr val="593B2A"/>
                </a:solidFill>
              </a:rPr>
              <a:t>Njegove posebnosti so:</a:t>
            </a:r>
          </a:p>
          <a:p>
            <a:pPr lvl="1" fontAlgn="auto">
              <a:spcAft>
                <a:spcPts val="0"/>
              </a:spcAft>
              <a:buFont typeface="Arial" pitchFamily="34" charset="0"/>
              <a:buChar char="•"/>
              <a:defRPr/>
            </a:pPr>
            <a:r>
              <a:rPr lang="sl-SI" dirty="0" smtClean="0">
                <a:solidFill>
                  <a:srgbClr val="593B2A"/>
                </a:solidFill>
              </a:rPr>
              <a:t>Pregrešno drag (cca. 200 EUR)</a:t>
            </a:r>
          </a:p>
          <a:p>
            <a:pPr lvl="1" fontAlgn="auto">
              <a:spcAft>
                <a:spcPts val="0"/>
              </a:spcAft>
              <a:buFont typeface="Arial" pitchFamily="34" charset="0"/>
              <a:buChar char="•"/>
              <a:defRPr/>
            </a:pPr>
            <a:r>
              <a:rPr lang="sl-SI" dirty="0" smtClean="0">
                <a:solidFill>
                  <a:srgbClr val="593B2A"/>
                </a:solidFill>
              </a:rPr>
              <a:t>Prijaviš se mesec in pol prej – poleti ne delajo.</a:t>
            </a:r>
          </a:p>
          <a:p>
            <a:pPr fontAlgn="auto">
              <a:spcAft>
                <a:spcPts val="0"/>
              </a:spcAft>
              <a:buFont typeface="Arial" pitchFamily="34" charset="0"/>
              <a:buChar char="•"/>
              <a:defRPr/>
            </a:pPr>
            <a:r>
              <a:rPr lang="sl-SI" dirty="0" smtClean="0">
                <a:solidFill>
                  <a:srgbClr val="593B2A"/>
                </a:solidFill>
              </a:rPr>
              <a:t>Zahtevana ocena, ki omogoči vpis je odvisna od smeri (običajno </a:t>
            </a:r>
            <a:r>
              <a:rPr lang="sl-SI" b="1" dirty="0" smtClean="0">
                <a:solidFill>
                  <a:srgbClr val="593B2A"/>
                </a:solidFill>
              </a:rPr>
              <a:t>7.5</a:t>
            </a:r>
            <a:r>
              <a:rPr lang="sl-SI" dirty="0" smtClean="0">
                <a:solidFill>
                  <a:srgbClr val="593B2A"/>
                </a:solidFill>
              </a:rPr>
              <a:t>/9.0). Tu univerze </a:t>
            </a:r>
            <a:r>
              <a:rPr lang="sl-SI" b="1" dirty="0" smtClean="0">
                <a:solidFill>
                  <a:srgbClr val="593B2A"/>
                </a:solidFill>
              </a:rPr>
              <a:t>ne</a:t>
            </a:r>
            <a:r>
              <a:rPr lang="sl-SI" dirty="0" smtClean="0">
                <a:solidFill>
                  <a:srgbClr val="593B2A"/>
                </a:solidFill>
              </a:rPr>
              <a:t> </a:t>
            </a:r>
            <a:r>
              <a:rPr lang="sl-SI" b="1" dirty="0" smtClean="0">
                <a:solidFill>
                  <a:srgbClr val="593B2A"/>
                </a:solidFill>
              </a:rPr>
              <a:t>popuščajo</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Poleg formalnih pogojev gre tudi za povsem praktično zahtevo. Angleščina vam </a:t>
            </a:r>
            <a:r>
              <a:rPr lang="sl-SI" b="1" dirty="0" smtClean="0">
                <a:solidFill>
                  <a:srgbClr val="593B2A"/>
                </a:solidFill>
              </a:rPr>
              <a:t>ne sme</a:t>
            </a:r>
            <a:r>
              <a:rPr lang="sl-SI" dirty="0" smtClean="0">
                <a:solidFill>
                  <a:srgbClr val="593B2A"/>
                </a:solidFill>
              </a:rPr>
              <a:t> delati preglavic. Pri tem govorim o branju strokovnih člankov in ne o gledanju CSI brez podnapisov.</a:t>
            </a:r>
          </a:p>
          <a:p>
            <a:pPr fontAlgn="auto">
              <a:spcAft>
                <a:spcPts val="0"/>
              </a:spcAft>
              <a:buFont typeface="Arial" pitchFamily="34" charset="0"/>
              <a:buChar char="•"/>
              <a:defRPr/>
            </a:pPr>
            <a:r>
              <a:rPr lang="sl-SI" dirty="0" smtClean="0">
                <a:solidFill>
                  <a:srgbClr val="593B2A"/>
                </a:solidFill>
              </a:rPr>
              <a:t>Več o izpitu boste izvedeli na </a:t>
            </a:r>
            <a:r>
              <a:rPr lang="sl-SI" sz="2200" dirty="0" smtClean="0">
                <a:solidFill>
                  <a:srgbClr val="593B2A"/>
                </a:solidFill>
                <a:hlinkClick r:id="rId4"/>
              </a:rPr>
              <a:t>http://www.britishcouncil.org/sl/slovenia-exams-ielts.htm</a:t>
            </a:r>
            <a:r>
              <a:rPr lang="sl-SI" sz="2200" dirty="0" smtClean="0">
                <a:solidFill>
                  <a:srgbClr val="593B2A"/>
                </a:solidFill>
              </a:rPr>
              <a:t> </a:t>
            </a:r>
          </a:p>
          <a:p>
            <a:pPr fontAlgn="auto">
              <a:spcAft>
                <a:spcPts val="0"/>
              </a:spcAft>
              <a:buNone/>
              <a:defRPr/>
            </a:pPr>
            <a:endParaRPr lang="sl-SI" sz="2200" dirty="0" smtClean="0">
              <a:solidFill>
                <a:srgbClr val="593B2A"/>
              </a:solidFill>
              <a:effectLst>
                <a:outerShdw blurRad="38100" dist="38100" dir="2700000" algn="tl">
                  <a:srgbClr val="000000">
                    <a:alpha val="43137"/>
                  </a:srgbClr>
                </a:outerShdw>
              </a:effectLst>
            </a:endParaRPr>
          </a:p>
        </p:txBody>
      </p:sp>
      <p:pic>
        <p:nvPicPr>
          <p:cNvPr id="4" name="Picture 3" descr="ielts.JPG"/>
          <p:cNvPicPr>
            <a:picLocks noChangeAspect="1"/>
          </p:cNvPicPr>
          <p:nvPr/>
        </p:nvPicPr>
        <p:blipFill>
          <a:blip r:embed="rId5"/>
          <a:stretch>
            <a:fillRect/>
          </a:stretch>
        </p:blipFill>
        <p:spPr>
          <a:xfrm>
            <a:off x="6773445" y="5272126"/>
            <a:ext cx="2370587" cy="158589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descr="priporocilo copy.png"/>
          <p:cNvPicPr>
            <a:picLocks noChangeAspect="1"/>
          </p:cNvPicPr>
          <p:nvPr/>
        </p:nvPicPr>
        <p:blipFill>
          <a:blip r:embed="rId4"/>
          <a:stretch>
            <a:fillRect/>
          </a:stretch>
        </p:blipFill>
        <p:spPr>
          <a:xfrm>
            <a:off x="6643967" y="4996244"/>
            <a:ext cx="2357189" cy="1790342"/>
          </a:xfrm>
          <a:prstGeom prst="rect">
            <a:avLst/>
          </a:prstGeom>
        </p:spPr>
      </p:pic>
      <p:sp>
        <p:nvSpPr>
          <p:cNvPr id="4098" name="Titre 1"/>
          <p:cNvSpPr>
            <a:spLocks noGrp="1"/>
          </p:cNvSpPr>
          <p:nvPr>
            <p:ph type="title"/>
          </p:nvPr>
        </p:nvSpPr>
        <p:spPr>
          <a:xfrm>
            <a:off x="128614" y="346076"/>
            <a:ext cx="8015286" cy="796908"/>
          </a:xfrm>
        </p:spPr>
        <p:txBody>
          <a:bodyPr/>
          <a:lstStyle/>
          <a:p>
            <a:r>
              <a:rPr lang="sl-SI" b="1" dirty="0" smtClean="0">
                <a:solidFill>
                  <a:srgbClr val="593B2A"/>
                </a:solidFill>
                <a:effectLst>
                  <a:outerShdw blurRad="38100" dist="38100" dir="2700000" algn="tl">
                    <a:srgbClr val="000000">
                      <a:alpha val="43137"/>
                    </a:srgbClr>
                  </a:outerShdw>
                </a:effectLst>
              </a:rPr>
              <a:t>Kako naprej VI. – Priporočila</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28596" y="1357298"/>
            <a:ext cx="8229600" cy="5214974"/>
          </a:xfrm>
        </p:spPr>
        <p:txBody>
          <a:bodyPr rtlCol="0">
            <a:normAutofit/>
          </a:bodyPr>
          <a:lstStyle/>
          <a:p>
            <a:pPr fontAlgn="auto">
              <a:spcAft>
                <a:spcPts val="0"/>
              </a:spcAft>
              <a:buFont typeface="Arial" pitchFamily="34" charset="0"/>
              <a:buChar char="•"/>
              <a:defRPr/>
            </a:pPr>
            <a:r>
              <a:rPr lang="en-US" dirty="0" smtClean="0">
                <a:solidFill>
                  <a:srgbClr val="593B2A"/>
                </a:solidFill>
                <a:effectLst>
                  <a:outerShdw blurRad="38100" dist="38100" dir="2700000" algn="tl">
                    <a:srgbClr val="000000">
                      <a:alpha val="43137"/>
                    </a:srgbClr>
                  </a:outerShdw>
                </a:effectLst>
              </a:rPr>
              <a:t> </a:t>
            </a:r>
            <a:r>
              <a:rPr lang="sl-SI" dirty="0" smtClean="0">
                <a:solidFill>
                  <a:srgbClr val="593B2A"/>
                </a:solidFill>
              </a:rPr>
              <a:t>Ponavadi rabiš </a:t>
            </a:r>
            <a:r>
              <a:rPr lang="sl-SI" b="1" dirty="0" smtClean="0">
                <a:solidFill>
                  <a:srgbClr val="593B2A"/>
                </a:solidFill>
              </a:rPr>
              <a:t>dve</a:t>
            </a:r>
            <a:r>
              <a:rPr lang="sl-SI" dirty="0" smtClean="0">
                <a:solidFill>
                  <a:srgbClr val="593B2A"/>
                </a:solidFill>
              </a:rPr>
              <a:t> ali </a:t>
            </a:r>
            <a:r>
              <a:rPr lang="sl-SI" b="1" dirty="0" smtClean="0">
                <a:solidFill>
                  <a:srgbClr val="593B2A"/>
                </a:solidFill>
              </a:rPr>
              <a:t>tri</a:t>
            </a:r>
            <a:r>
              <a:rPr lang="sl-SI" dirty="0" smtClean="0">
                <a:solidFill>
                  <a:srgbClr val="593B2A"/>
                </a:solidFill>
              </a:rPr>
              <a:t> (piše v pamfletu na univerzitetni spletni strani).</a:t>
            </a:r>
          </a:p>
          <a:p>
            <a:pPr fontAlgn="auto">
              <a:spcAft>
                <a:spcPts val="0"/>
              </a:spcAft>
              <a:buFont typeface="Arial" pitchFamily="34" charset="0"/>
              <a:buChar char="•"/>
              <a:defRPr/>
            </a:pPr>
            <a:r>
              <a:rPr lang="sl-SI" dirty="0" smtClean="0">
                <a:solidFill>
                  <a:srgbClr val="593B2A"/>
                </a:solidFill>
              </a:rPr>
              <a:t>Velikokrat morajo biti oddana na </a:t>
            </a:r>
            <a:r>
              <a:rPr lang="sl-SI" b="1" dirty="0" smtClean="0">
                <a:solidFill>
                  <a:srgbClr val="593B2A"/>
                </a:solidFill>
              </a:rPr>
              <a:t>univerzitetnem obrazcu </a:t>
            </a:r>
            <a:r>
              <a:rPr lang="sl-SI" dirty="0" smtClean="0">
                <a:solidFill>
                  <a:srgbClr val="593B2A"/>
                </a:solidFill>
              </a:rPr>
              <a:t>(seveda ima vsaka univerza svojega).</a:t>
            </a:r>
          </a:p>
          <a:p>
            <a:pPr fontAlgn="auto">
              <a:spcAft>
                <a:spcPts val="0"/>
              </a:spcAft>
              <a:buFont typeface="Arial" pitchFamily="34" charset="0"/>
              <a:buChar char="•"/>
              <a:defRPr/>
            </a:pPr>
            <a:r>
              <a:rPr lang="sl-SI" dirty="0" smtClean="0">
                <a:solidFill>
                  <a:srgbClr val="593B2A"/>
                </a:solidFill>
              </a:rPr>
              <a:t>Običajno morajo biti oddana v </a:t>
            </a:r>
            <a:r>
              <a:rPr lang="sl-SI" b="1" dirty="0" smtClean="0">
                <a:solidFill>
                  <a:srgbClr val="593B2A"/>
                </a:solidFill>
              </a:rPr>
              <a:t>zalepljeni kuverti </a:t>
            </a:r>
            <a:r>
              <a:rPr lang="sl-SI" dirty="0" smtClean="0">
                <a:solidFill>
                  <a:srgbClr val="593B2A"/>
                </a:solidFill>
              </a:rPr>
              <a:t>s priporočiteljevim podpisom čez pregib.</a:t>
            </a:r>
          </a:p>
          <a:p>
            <a:pPr fontAlgn="auto">
              <a:spcAft>
                <a:spcPts val="0"/>
              </a:spcAft>
              <a:buNone/>
              <a:defRPr/>
            </a:pPr>
            <a:endParaRPr lang="sl-SI" dirty="0" smtClean="0">
              <a:solidFill>
                <a:srgbClr val="593B2A"/>
              </a:solidFill>
            </a:endParaRPr>
          </a:p>
          <a:p>
            <a:pPr fontAlgn="auto">
              <a:spcAft>
                <a:spcPts val="0"/>
              </a:spcAft>
              <a:buNone/>
              <a:defRPr/>
            </a:pPr>
            <a:endParaRPr lang="sl-SI" sz="2200" dirty="0" smtClean="0">
              <a:solidFill>
                <a:srgbClr val="593B2A"/>
              </a:solidFill>
            </a:endParaRPr>
          </a:p>
          <a:p>
            <a:pPr fontAlgn="auto">
              <a:spcAft>
                <a:spcPts val="0"/>
              </a:spcAft>
              <a:buNone/>
              <a:defRPr/>
            </a:pPr>
            <a:endParaRPr lang="sl-SI" sz="2200" dirty="0" smtClean="0">
              <a:solidFill>
                <a:srgbClr val="593B2A"/>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42844" y="274638"/>
            <a:ext cx="8543956" cy="796908"/>
          </a:xfrm>
        </p:spPr>
        <p:txBody>
          <a:bodyPr/>
          <a:lstStyle/>
          <a:p>
            <a:r>
              <a:rPr lang="sl-SI" b="1" dirty="0" smtClean="0">
                <a:solidFill>
                  <a:srgbClr val="593B2A"/>
                </a:solidFill>
                <a:effectLst>
                  <a:outerShdw blurRad="38100" dist="38100" dir="2700000" algn="tl">
                    <a:srgbClr val="000000">
                      <a:alpha val="43137"/>
                    </a:srgbClr>
                  </a:outerShdw>
                </a:effectLst>
              </a:rPr>
              <a:t>Kako naprej VII. – Predlog raziskave</a:t>
            </a:r>
          </a:p>
        </p:txBody>
      </p:sp>
      <p:sp>
        <p:nvSpPr>
          <p:cNvPr id="3" name="Espace réservé du contenu 2"/>
          <p:cNvSpPr>
            <a:spLocks noGrp="1"/>
          </p:cNvSpPr>
          <p:nvPr>
            <p:ph idx="1"/>
          </p:nvPr>
        </p:nvSpPr>
        <p:spPr>
          <a:xfrm>
            <a:off x="457200" y="1071546"/>
            <a:ext cx="8229600" cy="5214974"/>
          </a:xfrm>
        </p:spPr>
        <p:txBody>
          <a:bodyPr rtlCol="0">
            <a:normAutofit/>
          </a:bodyPr>
          <a:lstStyle/>
          <a:p>
            <a:pPr fontAlgn="auto">
              <a:spcAft>
                <a:spcPts val="0"/>
              </a:spcAft>
              <a:buFont typeface="Arial" pitchFamily="34" charset="0"/>
              <a:buChar char="•"/>
              <a:defRPr/>
            </a:pPr>
            <a:r>
              <a:rPr lang="en-US" dirty="0" smtClean="0">
                <a:solidFill>
                  <a:srgbClr val="593B2A"/>
                </a:solidFill>
                <a:effectLst>
                  <a:outerShdw blurRad="38100" dist="38100" dir="2700000" algn="tl">
                    <a:srgbClr val="000000">
                      <a:alpha val="43137"/>
                    </a:srgbClr>
                  </a:outerShdw>
                </a:effectLst>
              </a:rPr>
              <a:t> </a:t>
            </a:r>
            <a:r>
              <a:rPr lang="sl-SI" dirty="0" smtClean="0">
                <a:solidFill>
                  <a:srgbClr val="593B2A"/>
                </a:solidFill>
              </a:rPr>
              <a:t>t.i. </a:t>
            </a:r>
            <a:r>
              <a:rPr lang="sl-SI" i="1" dirty="0" smtClean="0">
                <a:solidFill>
                  <a:srgbClr val="593B2A"/>
                </a:solidFill>
              </a:rPr>
              <a:t>Research proposal</a:t>
            </a:r>
            <a:r>
              <a:rPr lang="sl-SI" dirty="0" smtClean="0">
                <a:solidFill>
                  <a:srgbClr val="593B2A"/>
                </a:solidFill>
              </a:rPr>
              <a:t> služi temu, da dokažete, da znate razmišljati kot raziskovalci...</a:t>
            </a:r>
          </a:p>
          <a:p>
            <a:pPr fontAlgn="auto">
              <a:spcAft>
                <a:spcPts val="0"/>
              </a:spcAft>
              <a:buFont typeface="Arial" pitchFamily="34" charset="0"/>
              <a:buChar char="•"/>
              <a:defRPr/>
            </a:pPr>
            <a:r>
              <a:rPr lang="sl-SI" dirty="0" smtClean="0">
                <a:solidFill>
                  <a:srgbClr val="593B2A"/>
                </a:solidFill>
              </a:rPr>
              <a:t>...in </a:t>
            </a:r>
            <a:r>
              <a:rPr lang="sl-SI" b="1" dirty="0" smtClean="0">
                <a:solidFill>
                  <a:srgbClr val="593B2A"/>
                </a:solidFill>
              </a:rPr>
              <a:t>ne</a:t>
            </a:r>
            <a:r>
              <a:rPr lang="sl-SI" dirty="0" smtClean="0">
                <a:solidFill>
                  <a:srgbClr val="593B2A"/>
                </a:solidFill>
              </a:rPr>
              <a:t> dejanskemu orisu vašega doktorata. </a:t>
            </a:r>
          </a:p>
          <a:p>
            <a:pPr fontAlgn="auto">
              <a:spcAft>
                <a:spcPts val="0"/>
              </a:spcAft>
              <a:buFont typeface="Arial" pitchFamily="34" charset="0"/>
              <a:buChar char="•"/>
              <a:defRPr/>
            </a:pPr>
            <a:r>
              <a:rPr lang="sl-SI" dirty="0" smtClean="0">
                <a:solidFill>
                  <a:srgbClr val="593B2A"/>
                </a:solidFill>
              </a:rPr>
              <a:t>Splošno sprejeta floskula: “</a:t>
            </a:r>
            <a:r>
              <a:rPr lang="sl-SI" i="1" dirty="0" smtClean="0">
                <a:solidFill>
                  <a:srgbClr val="593B2A"/>
                </a:solidFill>
              </a:rPr>
              <a:t>Nobody ever does their research proposal.</a:t>
            </a:r>
            <a:r>
              <a:rPr lang="sl-SI" dirty="0" smtClean="0">
                <a:solidFill>
                  <a:srgbClr val="593B2A"/>
                </a:solidFill>
              </a:rPr>
              <a:t>” </a:t>
            </a:r>
          </a:p>
          <a:p>
            <a:pPr fontAlgn="auto">
              <a:spcAft>
                <a:spcPts val="0"/>
              </a:spcAft>
              <a:buFont typeface="Arial" pitchFamily="34" charset="0"/>
              <a:buChar char="•"/>
              <a:defRPr/>
            </a:pPr>
            <a:r>
              <a:rPr lang="sl-SI" dirty="0" smtClean="0">
                <a:solidFill>
                  <a:srgbClr val="593B2A"/>
                </a:solidFill>
              </a:rPr>
              <a:t>Napišite ga po meri supervizorja.</a:t>
            </a:r>
          </a:p>
          <a:p>
            <a:pPr fontAlgn="auto">
              <a:spcAft>
                <a:spcPts val="0"/>
              </a:spcAft>
              <a:buFont typeface="Arial" pitchFamily="34" charset="0"/>
              <a:buChar char="•"/>
              <a:defRPr/>
            </a:pPr>
            <a:r>
              <a:rPr lang="sl-SI" dirty="0" smtClean="0">
                <a:solidFill>
                  <a:srgbClr val="593B2A"/>
                </a:solidFill>
              </a:rPr>
              <a:t>Ena stran je dovolj.</a:t>
            </a:r>
          </a:p>
          <a:p>
            <a:pPr fontAlgn="auto">
              <a:spcAft>
                <a:spcPts val="0"/>
              </a:spcAft>
              <a:buNone/>
              <a:defRPr/>
            </a:pPr>
            <a:endParaRPr lang="sl-SI" sz="2200" dirty="0" smtClean="0">
              <a:solidFill>
                <a:srgbClr val="593B2A"/>
              </a:solidFill>
            </a:endParaRPr>
          </a:p>
          <a:p>
            <a:pPr fontAlgn="auto">
              <a:spcAft>
                <a:spcPts val="0"/>
              </a:spcAft>
              <a:buNone/>
              <a:defRPr/>
            </a:pPr>
            <a:endParaRPr lang="sl-SI" sz="2200" dirty="0" smtClean="0">
              <a:solidFill>
                <a:srgbClr val="593B2A"/>
              </a:solidFill>
              <a:effectLst>
                <a:outerShdw blurRad="38100" dist="38100" dir="2700000" algn="tl">
                  <a:srgbClr val="000000">
                    <a:alpha val="43137"/>
                  </a:srgbClr>
                </a:outerShdw>
              </a:effectLst>
            </a:endParaRPr>
          </a:p>
        </p:txBody>
      </p:sp>
      <p:pic>
        <p:nvPicPr>
          <p:cNvPr id="4" name="Picture 3" descr="sxc.hu 02.jpg"/>
          <p:cNvPicPr>
            <a:picLocks noChangeAspect="1"/>
          </p:cNvPicPr>
          <p:nvPr/>
        </p:nvPicPr>
        <p:blipFill>
          <a:blip r:embed="rId4" cstate="print"/>
          <a:stretch>
            <a:fillRect/>
          </a:stretch>
        </p:blipFill>
        <p:spPr>
          <a:xfrm>
            <a:off x="5572132" y="4429132"/>
            <a:ext cx="3521593" cy="2357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142852"/>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Kako naprej VIII. – prijava</a:t>
            </a:r>
          </a:p>
        </p:txBody>
      </p:sp>
      <p:sp>
        <p:nvSpPr>
          <p:cNvPr id="3" name="Espace réservé du contenu 2"/>
          <p:cNvSpPr>
            <a:spLocks noGrp="1"/>
          </p:cNvSpPr>
          <p:nvPr>
            <p:ph idx="1"/>
          </p:nvPr>
        </p:nvSpPr>
        <p:spPr>
          <a:xfrm>
            <a:off x="457200" y="857232"/>
            <a:ext cx="8229600" cy="5214974"/>
          </a:xfrm>
        </p:spPr>
        <p:txBody>
          <a:bodyPr rtlCol="0">
            <a:normAutofit/>
          </a:bodyPr>
          <a:lstStyle/>
          <a:p>
            <a:pPr fontAlgn="auto">
              <a:spcAft>
                <a:spcPts val="0"/>
              </a:spcAft>
              <a:buFont typeface="Arial" pitchFamily="34" charset="0"/>
              <a:buChar char="•"/>
              <a:defRPr/>
            </a:pPr>
            <a:r>
              <a:rPr lang="sl-SI" sz="2400" dirty="0" smtClean="0">
                <a:solidFill>
                  <a:srgbClr val="593B2A"/>
                </a:solidFill>
              </a:rPr>
              <a:t>Prijavite se na </a:t>
            </a:r>
            <a:r>
              <a:rPr lang="sl-SI" sz="2400" b="1" dirty="0" smtClean="0">
                <a:solidFill>
                  <a:srgbClr val="593B2A"/>
                </a:solidFill>
              </a:rPr>
              <a:t>obrazcu</a:t>
            </a:r>
            <a:r>
              <a:rPr lang="sl-SI" sz="2400" dirty="0" smtClean="0">
                <a:solidFill>
                  <a:srgbClr val="593B2A"/>
                </a:solidFill>
              </a:rPr>
              <a:t>, ki ga dobite na spletni strani univerze ali preko spleta, če je to možno (včasih ni zastonj).</a:t>
            </a:r>
          </a:p>
          <a:p>
            <a:pPr fontAlgn="auto">
              <a:spcAft>
                <a:spcPts val="0"/>
              </a:spcAft>
              <a:buFont typeface="Arial" pitchFamily="34" charset="0"/>
              <a:buChar char="•"/>
              <a:defRPr/>
            </a:pPr>
            <a:r>
              <a:rPr lang="sl-SI" sz="2400" dirty="0" smtClean="0">
                <a:solidFill>
                  <a:srgbClr val="593B2A"/>
                </a:solidFill>
              </a:rPr>
              <a:t>Veliko univerz uporablja spletno stran “</a:t>
            </a:r>
            <a:r>
              <a:rPr lang="sl-SI" sz="2400" i="1" dirty="0" smtClean="0">
                <a:solidFill>
                  <a:srgbClr val="593B2A"/>
                </a:solidFill>
              </a:rPr>
              <a:t>prospects</a:t>
            </a:r>
            <a:r>
              <a:rPr lang="sl-SI" sz="2400" dirty="0" smtClean="0">
                <a:solidFill>
                  <a:srgbClr val="593B2A"/>
                </a:solidFill>
              </a:rPr>
              <a:t>” na naslovu </a:t>
            </a:r>
            <a:r>
              <a:rPr lang="sl-SI" sz="2400" dirty="0" smtClean="0">
                <a:solidFill>
                  <a:srgbClr val="593B2A"/>
                </a:solidFill>
                <a:hlinkClick r:id="rId4"/>
              </a:rPr>
              <a:t>www.prospects.ac.uk</a:t>
            </a:r>
            <a:r>
              <a:rPr lang="sl-SI" sz="2400" dirty="0" smtClean="0">
                <a:solidFill>
                  <a:srgbClr val="593B2A"/>
                </a:solidFill>
              </a:rPr>
              <a:t> </a:t>
            </a:r>
          </a:p>
          <a:p>
            <a:pPr fontAlgn="auto">
              <a:spcAft>
                <a:spcPts val="0"/>
              </a:spcAft>
              <a:buFont typeface="Arial" pitchFamily="34" charset="0"/>
              <a:buChar char="•"/>
              <a:defRPr/>
            </a:pPr>
            <a:r>
              <a:rPr lang="sl-SI" sz="2400" dirty="0" smtClean="0">
                <a:solidFill>
                  <a:srgbClr val="593B2A"/>
                </a:solidFill>
              </a:rPr>
              <a:t>Tam se zastonj prijavite in oblikujete več različnih prijav, ki jih za vas pošljejo na izbrane Univerze.</a:t>
            </a: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p:txBody>
      </p:sp>
      <p:pic>
        <p:nvPicPr>
          <p:cNvPr id="4" name="Picture 3" descr="prospects 01 copy.png"/>
          <p:cNvPicPr>
            <a:picLocks noChangeAspect="1"/>
          </p:cNvPicPr>
          <p:nvPr/>
        </p:nvPicPr>
        <p:blipFill>
          <a:blip r:embed="rId5"/>
          <a:stretch>
            <a:fillRect/>
          </a:stretch>
        </p:blipFill>
        <p:spPr>
          <a:xfrm>
            <a:off x="2714612" y="3357562"/>
            <a:ext cx="3611548" cy="32985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142852"/>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Kako naprej IX. – članek</a:t>
            </a:r>
          </a:p>
        </p:txBody>
      </p:sp>
      <p:sp>
        <p:nvSpPr>
          <p:cNvPr id="3" name="Espace réservé du contenu 2"/>
          <p:cNvSpPr>
            <a:spLocks noGrp="1"/>
          </p:cNvSpPr>
          <p:nvPr>
            <p:ph idx="1"/>
          </p:nvPr>
        </p:nvSpPr>
        <p:spPr>
          <a:xfrm>
            <a:off x="457200" y="1357298"/>
            <a:ext cx="8229600" cy="5214974"/>
          </a:xfrm>
        </p:spPr>
        <p:txBody>
          <a:bodyPr rtlCol="0">
            <a:normAutofit/>
          </a:bodyPr>
          <a:lstStyle/>
          <a:p>
            <a:pPr fontAlgn="auto">
              <a:spcAft>
                <a:spcPts val="0"/>
              </a:spcAft>
              <a:buFont typeface="Arial" pitchFamily="34" charset="0"/>
              <a:buChar char="•"/>
              <a:defRPr/>
            </a:pPr>
            <a:r>
              <a:rPr lang="sl-SI" sz="2400" dirty="0" smtClean="0">
                <a:solidFill>
                  <a:srgbClr val="593B2A"/>
                </a:solidFill>
              </a:rPr>
              <a:t>Nekatere univerze (npr. Oxford) pričakujejo, da jim pošljete </a:t>
            </a:r>
            <a:r>
              <a:rPr lang="sl-SI" sz="2400" b="1" dirty="0" smtClean="0">
                <a:solidFill>
                  <a:srgbClr val="593B2A"/>
                </a:solidFill>
              </a:rPr>
              <a:t>primer svojega akademskega pisanja</a:t>
            </a:r>
            <a:r>
              <a:rPr lang="sl-SI" sz="2400" dirty="0" smtClean="0">
                <a:solidFill>
                  <a:srgbClr val="593B2A"/>
                </a:solidFill>
              </a:rPr>
              <a:t>.</a:t>
            </a:r>
          </a:p>
          <a:p>
            <a:pPr fontAlgn="auto">
              <a:spcAft>
                <a:spcPts val="0"/>
              </a:spcAft>
              <a:buFont typeface="Arial" pitchFamily="34" charset="0"/>
              <a:buChar char="•"/>
              <a:defRPr/>
            </a:pPr>
            <a:r>
              <a:rPr lang="sl-SI" sz="2400" dirty="0" smtClean="0">
                <a:solidFill>
                  <a:srgbClr val="593B2A"/>
                </a:solidFill>
              </a:rPr>
              <a:t>Na to bi najprej rekel “</a:t>
            </a:r>
            <a:r>
              <a:rPr lang="sl-SI" sz="2400" i="1" dirty="0" smtClean="0">
                <a:solidFill>
                  <a:srgbClr val="593B2A"/>
                </a:solidFill>
              </a:rPr>
              <a:t>vso srečo</a:t>
            </a:r>
            <a:r>
              <a:rPr lang="sl-SI" sz="2400" dirty="0" smtClean="0">
                <a:solidFill>
                  <a:srgbClr val="593B2A"/>
                </a:solidFill>
              </a:rPr>
              <a:t>”.</a:t>
            </a:r>
          </a:p>
          <a:p>
            <a:pPr fontAlgn="auto">
              <a:spcAft>
                <a:spcPts val="0"/>
              </a:spcAft>
              <a:buFont typeface="Arial" pitchFamily="34" charset="0"/>
              <a:buChar char="•"/>
              <a:defRPr/>
            </a:pPr>
            <a:r>
              <a:rPr lang="sl-SI" sz="2400" dirty="0" smtClean="0">
                <a:solidFill>
                  <a:srgbClr val="593B2A"/>
                </a:solidFill>
              </a:rPr>
              <a:t>Standard pisanja, ki se pričakuje od vas je t.i. </a:t>
            </a:r>
            <a:r>
              <a:rPr lang="sl-SI" sz="2400" i="1" dirty="0" smtClean="0">
                <a:solidFill>
                  <a:srgbClr val="593B2A"/>
                </a:solidFill>
              </a:rPr>
              <a:t>journal quality</a:t>
            </a:r>
            <a:r>
              <a:rPr lang="sl-SI" sz="2400" dirty="0" smtClean="0">
                <a:solidFill>
                  <a:srgbClr val="593B2A"/>
                </a:solidFill>
              </a:rPr>
              <a:t>.</a:t>
            </a:r>
          </a:p>
          <a:p>
            <a:pPr fontAlgn="auto">
              <a:spcAft>
                <a:spcPts val="0"/>
              </a:spcAft>
              <a:buFont typeface="Arial" pitchFamily="34" charset="0"/>
              <a:buChar char="•"/>
              <a:defRPr/>
            </a:pPr>
            <a:r>
              <a:rPr lang="sl-SI" sz="2400" dirty="0" smtClean="0">
                <a:solidFill>
                  <a:srgbClr val="593B2A"/>
                </a:solidFill>
              </a:rPr>
              <a:t>Tovrstni članki imajo običajno zelo jasno </a:t>
            </a:r>
            <a:r>
              <a:rPr lang="sl-SI" sz="2400" b="1" dirty="0" smtClean="0">
                <a:solidFill>
                  <a:srgbClr val="593B2A"/>
                </a:solidFill>
              </a:rPr>
              <a:t>strukturo in zahteve</a:t>
            </a:r>
            <a:r>
              <a:rPr lang="sl-SI" sz="2400" dirty="0" smtClean="0">
                <a:solidFill>
                  <a:srgbClr val="593B2A"/>
                </a:solidFill>
              </a:rPr>
              <a:t> (v to se raje ne bom spuščal, zaradi obširnosti teme). Lahko pa me kasneje o tem vpraš</a:t>
            </a:r>
            <a:r>
              <a:rPr lang="en-US" sz="2400" dirty="0" smtClean="0">
                <a:solidFill>
                  <a:srgbClr val="593B2A"/>
                </a:solidFill>
              </a:rPr>
              <a:t>ate.</a:t>
            </a:r>
            <a:endParaRPr lang="sl-SI" sz="2400" dirty="0" smtClean="0">
              <a:solidFill>
                <a:srgbClr val="593B2A"/>
              </a:solidFill>
            </a:endParaRPr>
          </a:p>
          <a:p>
            <a:pPr fontAlgn="auto">
              <a:spcAft>
                <a:spcPts val="0"/>
              </a:spcAft>
              <a:buFont typeface="Arial" pitchFamily="34" charset="0"/>
              <a:buChar char="•"/>
              <a:defRPr/>
            </a:pPr>
            <a:r>
              <a:rPr lang="sl-SI" sz="2400" dirty="0" smtClean="0">
                <a:solidFill>
                  <a:srgbClr val="593B2A"/>
                </a:solidFill>
              </a:rPr>
              <a:t>Če se vpisujete na psihologijo, uporabljajte </a:t>
            </a:r>
            <a:r>
              <a:rPr lang="sl-SI" sz="2400" b="1" dirty="0" smtClean="0">
                <a:solidFill>
                  <a:srgbClr val="593B2A"/>
                </a:solidFill>
              </a:rPr>
              <a:t>APA format</a:t>
            </a:r>
            <a:r>
              <a:rPr lang="sl-SI" sz="2400" dirty="0" smtClean="0">
                <a:solidFill>
                  <a:srgbClr val="593B2A"/>
                </a:solidFill>
              </a:rPr>
              <a:t>.</a:t>
            </a:r>
          </a:p>
          <a:p>
            <a:pPr fontAlgn="auto">
              <a:spcAft>
                <a:spcPts val="0"/>
              </a:spcAft>
              <a:buFont typeface="Arial" pitchFamily="34" charset="0"/>
              <a:buChar char="•"/>
              <a:defRPr/>
            </a:pPr>
            <a:r>
              <a:rPr lang="sl-SI" sz="2400" dirty="0" smtClean="0">
                <a:solidFill>
                  <a:srgbClr val="593B2A"/>
                </a:solidFill>
              </a:rPr>
              <a:t>Poglejte si kako izgledajo članki v indeksiranih žurnalih in sledite njihovi </a:t>
            </a:r>
            <a:r>
              <a:rPr lang="sl-SI" sz="2400" b="1" dirty="0" smtClean="0">
                <a:solidFill>
                  <a:srgbClr val="593B2A"/>
                </a:solidFill>
              </a:rPr>
              <a:t>strukturi</a:t>
            </a:r>
            <a:r>
              <a:rPr lang="sl-SI" sz="2400" dirty="0" smtClean="0">
                <a:solidFill>
                  <a:srgbClr val="593B2A"/>
                </a:solidFill>
              </a:rPr>
              <a:t> (uvod, </a:t>
            </a:r>
            <a:r>
              <a:rPr lang="sl-SI" sz="2400" i="1" dirty="0" smtClean="0">
                <a:solidFill>
                  <a:srgbClr val="593B2A"/>
                </a:solidFill>
              </a:rPr>
              <a:t>lit. review</a:t>
            </a:r>
            <a:r>
              <a:rPr lang="sl-SI" sz="2400" dirty="0" smtClean="0">
                <a:solidFill>
                  <a:srgbClr val="593B2A"/>
                </a:solidFill>
              </a:rPr>
              <a:t>, instrumentarij, experiment, pomankljivosti, rezultati, diskusija, bibliografija)</a:t>
            </a: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sl-SI" b="1" dirty="0" smtClean="0">
                <a:solidFill>
                  <a:srgbClr val="593B2A"/>
                </a:solidFill>
                <a:effectLst>
                  <a:outerShdw blurRad="38100" dist="38100" dir="2700000" algn="tl">
                    <a:srgbClr val="000000">
                      <a:alpha val="43137"/>
                    </a:srgbClr>
                  </a:outerShdw>
                </a:effectLst>
              </a:rPr>
              <a:t>Pa zdaj?</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2000240"/>
            <a:ext cx="8229600" cy="4786346"/>
          </a:xfrm>
        </p:spPr>
        <p:txBody>
          <a:bodyPr/>
          <a:lstStyle/>
          <a:p>
            <a:r>
              <a:rPr lang="sl-SI" sz="2800" dirty="0" smtClean="0">
                <a:solidFill>
                  <a:srgbClr val="593B2A"/>
                </a:solidFill>
              </a:rPr>
              <a:t>Ker ste počakali na odgovor supervizorja se je vaš nabor univerz precej skrčil. Denarnica vam je hvaležna.</a:t>
            </a:r>
          </a:p>
          <a:p>
            <a:r>
              <a:rPr lang="sl-SI" sz="2800" dirty="0" smtClean="0">
                <a:solidFill>
                  <a:srgbClr val="593B2A"/>
                </a:solidFill>
              </a:rPr>
              <a:t>Ne bodite prehitro razočarani. Ni nujno, da vam bo uspelo prvo leto.</a:t>
            </a:r>
          </a:p>
          <a:p>
            <a:r>
              <a:rPr lang="sl-SI" sz="2800" dirty="0" smtClean="0">
                <a:solidFill>
                  <a:srgbClr val="593B2A"/>
                </a:solidFill>
              </a:rPr>
              <a:t>Če vas je supervizor kontaktiral in izrazil interes v vaše delo, se prijavite na tisto Univerzo. </a:t>
            </a:r>
          </a:p>
          <a:p>
            <a:r>
              <a:rPr lang="sl-SI" sz="2800" dirty="0" smtClean="0">
                <a:solidFill>
                  <a:srgbClr val="593B2A"/>
                </a:solidFill>
              </a:rPr>
              <a:t>Če vas je kontaktiralo več supervizorjev iz več univerz se prijavite na vse. </a:t>
            </a:r>
          </a:p>
          <a:p>
            <a:r>
              <a:rPr lang="sl-SI" sz="2800" dirty="0" smtClean="0">
                <a:solidFill>
                  <a:srgbClr val="593B2A"/>
                </a:solidFill>
              </a:rPr>
              <a:t>Začnite se dogovarjati za intervju.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down)">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down)">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sl-SI" b="1" dirty="0" smtClean="0">
                <a:solidFill>
                  <a:srgbClr val="593B2A"/>
                </a:solidFill>
                <a:effectLst>
                  <a:outerShdw blurRad="38100" dist="38100" dir="2700000" algn="tl">
                    <a:srgbClr val="000000">
                      <a:alpha val="43137"/>
                    </a:srgbClr>
                  </a:outerShdw>
                </a:effectLst>
              </a:rPr>
              <a:t>Vaši stroški do sedaj</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500174"/>
            <a:ext cx="8229600" cy="5286412"/>
          </a:xfrm>
        </p:spPr>
        <p:txBody>
          <a:bodyPr/>
          <a:lstStyle/>
          <a:p>
            <a:r>
              <a:rPr lang="sl-SI" sz="2800" dirty="0" smtClean="0">
                <a:solidFill>
                  <a:srgbClr val="593B2A"/>
                </a:solidFill>
              </a:rPr>
              <a:t>Na grobo rečeno boste porabili kakih </a:t>
            </a:r>
            <a:r>
              <a:rPr lang="sl-SI" sz="2800" b="1" dirty="0" smtClean="0">
                <a:solidFill>
                  <a:srgbClr val="593B2A"/>
                </a:solidFill>
              </a:rPr>
              <a:t>400 EUR </a:t>
            </a:r>
            <a:r>
              <a:rPr lang="sl-SI" sz="2800" dirty="0" smtClean="0">
                <a:solidFill>
                  <a:srgbClr val="593B2A"/>
                </a:solidFill>
              </a:rPr>
              <a:t>za vpis na prvo univerzo, za ostale manj.</a:t>
            </a:r>
          </a:p>
          <a:p>
            <a:r>
              <a:rPr lang="sl-SI" sz="2800" dirty="0" smtClean="0">
                <a:solidFill>
                  <a:srgbClr val="593B2A"/>
                </a:solidFill>
              </a:rPr>
              <a:t>Razrez:</a:t>
            </a:r>
          </a:p>
          <a:p>
            <a:endParaRPr lang="sl-SI" sz="2800" dirty="0" smtClean="0">
              <a:solidFill>
                <a:srgbClr val="593B2A"/>
              </a:solidFill>
            </a:endParaRPr>
          </a:p>
          <a:p>
            <a:endParaRPr lang="sl-SI" sz="2800" dirty="0" smtClean="0">
              <a:solidFill>
                <a:srgbClr val="593B2A"/>
              </a:solidFill>
            </a:endParaRPr>
          </a:p>
          <a:p>
            <a:endParaRPr lang="sl-SI" sz="2800" dirty="0" smtClean="0">
              <a:solidFill>
                <a:srgbClr val="593B2A"/>
              </a:solidFill>
            </a:endParaRPr>
          </a:p>
          <a:p>
            <a:endParaRPr lang="sl-SI" sz="2800" dirty="0" smtClean="0">
              <a:solidFill>
                <a:srgbClr val="593B2A"/>
              </a:solidFill>
            </a:endParaRPr>
          </a:p>
          <a:p>
            <a:r>
              <a:rPr lang="sl-SI" sz="2800" b="1" dirty="0" smtClean="0">
                <a:solidFill>
                  <a:srgbClr val="593B2A"/>
                </a:solidFill>
              </a:rPr>
              <a:t>POZOR</a:t>
            </a:r>
            <a:r>
              <a:rPr lang="sl-SI" sz="2800" dirty="0" smtClean="0">
                <a:solidFill>
                  <a:srgbClr val="593B2A"/>
                </a:solidFill>
              </a:rPr>
              <a:t>! Nekatere univerze zaračunavajo prijavnino (npr. Imperial College London – 300 funtov). To je strošek, ki ni del šolnine in ga ne dobiš na noben način nazaj.</a:t>
            </a:r>
          </a:p>
        </p:txBody>
      </p:sp>
      <p:graphicFrame>
        <p:nvGraphicFramePr>
          <p:cNvPr id="4" name="Table 3"/>
          <p:cNvGraphicFramePr>
            <a:graphicFrameLocks noGrp="1"/>
          </p:cNvGraphicFramePr>
          <p:nvPr/>
        </p:nvGraphicFramePr>
        <p:xfrm>
          <a:off x="1428728" y="3000372"/>
          <a:ext cx="6786610" cy="1854200"/>
        </p:xfrm>
        <a:graphic>
          <a:graphicData uri="http://schemas.openxmlformats.org/drawingml/2006/table">
            <a:tbl>
              <a:tblPr firstRow="1" bandRow="1">
                <a:tableStyleId>{5C22544A-7EE6-4342-B048-85BDC9FD1C3A}</a:tableStyleId>
              </a:tblPr>
              <a:tblGrid>
                <a:gridCol w="4643470"/>
                <a:gridCol w="2143140"/>
              </a:tblGrid>
              <a:tr h="370840">
                <a:tc>
                  <a:txBody>
                    <a:bodyPr/>
                    <a:lstStyle/>
                    <a:p>
                      <a:r>
                        <a:rPr lang="sl-SI" dirty="0" smtClean="0"/>
                        <a:t>Kaj</a:t>
                      </a:r>
                      <a:endParaRPr lang="en-US" dirty="0"/>
                    </a:p>
                  </a:txBody>
                  <a:tcPr/>
                </a:tc>
                <a:tc>
                  <a:txBody>
                    <a:bodyPr/>
                    <a:lstStyle/>
                    <a:p>
                      <a:r>
                        <a:rPr lang="sl-SI" dirty="0" smtClean="0"/>
                        <a:t>Koliko</a:t>
                      </a:r>
                      <a:endParaRPr lang="en-US" dirty="0"/>
                    </a:p>
                  </a:txBody>
                  <a:tcPr/>
                </a:tc>
              </a:tr>
              <a:tr h="370840">
                <a:tc>
                  <a:txBody>
                    <a:bodyPr/>
                    <a:lstStyle/>
                    <a:p>
                      <a:r>
                        <a:rPr lang="sl-SI" dirty="0" smtClean="0"/>
                        <a:t>IELTS</a:t>
                      </a:r>
                      <a:endParaRPr lang="en-US" dirty="0"/>
                    </a:p>
                  </a:txBody>
                  <a:tcPr/>
                </a:tc>
                <a:tc>
                  <a:txBody>
                    <a:bodyPr/>
                    <a:lstStyle/>
                    <a:p>
                      <a:pPr algn="r"/>
                      <a:r>
                        <a:rPr lang="sl-SI" dirty="0" smtClean="0"/>
                        <a:t>200 EUR</a:t>
                      </a:r>
                      <a:endParaRPr lang="en-US" dirty="0"/>
                    </a:p>
                  </a:txBody>
                  <a:tcPr/>
                </a:tc>
              </a:tr>
              <a:tr h="370840">
                <a:tc>
                  <a:txBody>
                    <a:bodyPr/>
                    <a:lstStyle/>
                    <a:p>
                      <a:r>
                        <a:rPr lang="sl-SI" dirty="0" smtClean="0"/>
                        <a:t>Sodni</a:t>
                      </a:r>
                      <a:r>
                        <a:rPr lang="sl-SI" baseline="0" dirty="0" smtClean="0"/>
                        <a:t> prevajalec (potrdila o nazivih)</a:t>
                      </a:r>
                      <a:endParaRPr lang="en-US" dirty="0"/>
                    </a:p>
                  </a:txBody>
                  <a:tcPr/>
                </a:tc>
                <a:tc>
                  <a:txBody>
                    <a:bodyPr/>
                    <a:lstStyle/>
                    <a:p>
                      <a:pPr algn="r"/>
                      <a:r>
                        <a:rPr lang="sl-SI" dirty="0" smtClean="0"/>
                        <a:t>100 EUR</a:t>
                      </a:r>
                      <a:endParaRPr lang="en-US" dirty="0"/>
                    </a:p>
                  </a:txBody>
                  <a:tcPr/>
                </a:tc>
              </a:tr>
              <a:tr h="370840">
                <a:tc>
                  <a:txBody>
                    <a:bodyPr/>
                    <a:lstStyle/>
                    <a:p>
                      <a:r>
                        <a:rPr lang="sl-SI" dirty="0" smtClean="0"/>
                        <a:t>Fotokopije in overbe (na občini! </a:t>
                      </a:r>
                      <a:r>
                        <a:rPr lang="sl-SI" b="1" dirty="0" smtClean="0"/>
                        <a:t>NE</a:t>
                      </a:r>
                      <a:r>
                        <a:rPr lang="sl-SI" dirty="0" smtClean="0"/>
                        <a:t> pri notarju)</a:t>
                      </a:r>
                      <a:endParaRPr lang="en-US" dirty="0"/>
                    </a:p>
                  </a:txBody>
                  <a:tcPr/>
                </a:tc>
                <a:tc>
                  <a:txBody>
                    <a:bodyPr/>
                    <a:lstStyle/>
                    <a:p>
                      <a:pPr algn="r"/>
                      <a:r>
                        <a:rPr lang="sl-SI" dirty="0" smtClean="0"/>
                        <a:t>20 EUR</a:t>
                      </a:r>
                      <a:endParaRPr lang="en-US" dirty="0"/>
                    </a:p>
                  </a:txBody>
                  <a:tcPr/>
                </a:tc>
              </a:tr>
              <a:tr h="370840">
                <a:tc>
                  <a:txBody>
                    <a:bodyPr/>
                    <a:lstStyle/>
                    <a:p>
                      <a:r>
                        <a:rPr lang="sl-SI" dirty="0" smtClean="0"/>
                        <a:t>DHL</a:t>
                      </a:r>
                      <a:endParaRPr lang="en-US" dirty="0"/>
                    </a:p>
                  </a:txBody>
                  <a:tcPr/>
                </a:tc>
                <a:tc>
                  <a:txBody>
                    <a:bodyPr/>
                    <a:lstStyle/>
                    <a:p>
                      <a:pPr algn="r"/>
                      <a:r>
                        <a:rPr lang="sl-SI" dirty="0" smtClean="0"/>
                        <a:t>80 EUR</a:t>
                      </a:r>
                      <a:endParaRPr lang="en-US" dirty="0"/>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 calcmode="lin" valueType="num">
                                      <p:cBhvr additive="base">
                                        <p:cTn id="22"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sl-SI" b="1" dirty="0" smtClean="0">
                <a:solidFill>
                  <a:srgbClr val="593B2A"/>
                </a:solidFill>
                <a:effectLst>
                  <a:outerShdw blurRad="38100" dist="38100" dir="2700000" algn="tl">
                    <a:srgbClr val="000000">
                      <a:alpha val="43137"/>
                    </a:srgbClr>
                  </a:outerShdw>
                </a:effectLst>
              </a:rPr>
              <a:t>II. Sprejem na univerzo</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357298"/>
            <a:ext cx="8229600" cy="5429288"/>
          </a:xfrm>
        </p:spPr>
        <p:txBody>
          <a:bodyPr/>
          <a:lstStyle/>
          <a:p>
            <a:r>
              <a:rPr lang="sl-SI" sz="2800" dirty="0" smtClean="0">
                <a:solidFill>
                  <a:srgbClr val="593B2A"/>
                </a:solidFill>
              </a:rPr>
              <a:t>Recimo, da ste dobili pogojno pozitiven odgovor.</a:t>
            </a:r>
          </a:p>
          <a:p>
            <a:r>
              <a:rPr lang="sl-SI" sz="2800" dirty="0" smtClean="0">
                <a:solidFill>
                  <a:srgbClr val="593B2A"/>
                </a:solidFill>
              </a:rPr>
              <a:t>Večina fakultet bo hotela z vami opraviti </a:t>
            </a:r>
            <a:r>
              <a:rPr lang="sl-SI" sz="2800" b="1" dirty="0" smtClean="0">
                <a:solidFill>
                  <a:srgbClr val="593B2A"/>
                </a:solidFill>
              </a:rPr>
              <a:t>razgovor</a:t>
            </a:r>
            <a:r>
              <a:rPr lang="sl-SI" sz="2800" dirty="0" smtClean="0">
                <a:solidFill>
                  <a:srgbClr val="593B2A"/>
                </a:solidFill>
              </a:rPr>
              <a:t>.</a:t>
            </a:r>
          </a:p>
          <a:p>
            <a:r>
              <a:rPr lang="sl-SI" sz="2800" dirty="0" smtClean="0">
                <a:solidFill>
                  <a:srgbClr val="593B2A"/>
                </a:solidFill>
              </a:rPr>
              <a:t>Ponudili vam bodo možnost razgovora prek skypa ali navadnega telefona.</a:t>
            </a:r>
          </a:p>
          <a:p>
            <a:r>
              <a:rPr lang="sl-SI" sz="2800" dirty="0" smtClean="0">
                <a:solidFill>
                  <a:srgbClr val="593B2A"/>
                </a:solidFill>
              </a:rPr>
              <a:t>Na vašem mestu bi se raje dogovoril za </a:t>
            </a:r>
            <a:r>
              <a:rPr lang="sl-SI" sz="2800" b="1" dirty="0" smtClean="0">
                <a:solidFill>
                  <a:srgbClr val="593B2A"/>
                </a:solidFill>
              </a:rPr>
              <a:t>osebno srečanje</a:t>
            </a:r>
            <a:r>
              <a:rPr lang="sl-SI" sz="2800" dirty="0" smtClean="0">
                <a:solidFill>
                  <a:srgbClr val="593B2A"/>
                </a:solidFill>
              </a:rPr>
              <a:t>.</a:t>
            </a:r>
          </a:p>
          <a:p>
            <a:pPr lvl="1"/>
            <a:r>
              <a:rPr lang="sl-SI" sz="2400" dirty="0" smtClean="0">
                <a:solidFill>
                  <a:srgbClr val="593B2A"/>
                </a:solidFill>
              </a:rPr>
              <a:t>Denar za pot in spanje boste že nabrali.</a:t>
            </a:r>
          </a:p>
          <a:p>
            <a:pPr lvl="1"/>
            <a:r>
              <a:rPr lang="sl-SI" sz="2400" dirty="0" smtClean="0">
                <a:solidFill>
                  <a:srgbClr val="593B2A"/>
                </a:solidFill>
              </a:rPr>
              <a:t>Vtis, ki ga boste naredili bo povsem drugačen (v bistvu sporočate, da sta vam ta fakulteta in odnos važna).</a:t>
            </a:r>
          </a:p>
          <a:p>
            <a:pPr lvl="1"/>
            <a:r>
              <a:rPr lang="sl-SI" sz="2400" dirty="0" smtClean="0">
                <a:solidFill>
                  <a:srgbClr val="593B2A"/>
                </a:solidFill>
              </a:rPr>
              <a:t>Posledično bodo vaše možnosti sprejema narasle.</a:t>
            </a:r>
          </a:p>
          <a:p>
            <a:pPr lvl="1"/>
            <a:r>
              <a:rPr lang="sl-SI" sz="2400" dirty="0" smtClean="0">
                <a:solidFill>
                  <a:srgbClr val="593B2A"/>
                </a:solidFill>
              </a:rPr>
              <a:t>V živo boste srečali supervizorja in videli, če lahko z njim delate (to je </a:t>
            </a:r>
            <a:r>
              <a:rPr lang="sl-SI" sz="2400" b="1" dirty="0" smtClean="0">
                <a:solidFill>
                  <a:srgbClr val="593B2A"/>
                </a:solidFill>
              </a:rPr>
              <a:t>skrajno</a:t>
            </a:r>
            <a:r>
              <a:rPr lang="sl-SI" sz="2400" dirty="0" smtClean="0">
                <a:solidFill>
                  <a:srgbClr val="593B2A"/>
                </a:solidFill>
              </a:rPr>
              <a:t> pomembno).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Effect transition="in" filter="fade">
                                      <p:cBhvr>
                                        <p:cTn id="25" dur="2000"/>
                                        <p:tgtEl>
                                          <p:spTgt spid="512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animEffect transition="in" filter="fade">
                                      <p:cBhvr>
                                        <p:cTn id="28" dur="2000"/>
                                        <p:tgtEl>
                                          <p:spTgt spid="512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Effect transition="in" filter="fade">
                                      <p:cBhvr>
                                        <p:cTn id="31" dur="2000"/>
                                        <p:tgtEl>
                                          <p:spTgt spid="512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23">
                                            <p:txEl>
                                              <p:pRg st="7" end="7"/>
                                            </p:txEl>
                                          </p:spTgt>
                                        </p:tgtEl>
                                        <p:attrNameLst>
                                          <p:attrName>style.visibility</p:attrName>
                                        </p:attrNameLst>
                                      </p:cBhvr>
                                      <p:to>
                                        <p:strVal val="visible"/>
                                      </p:to>
                                    </p:set>
                                    <p:animEffect transition="in" filter="fade">
                                      <p:cBhvr>
                                        <p:cTn id="34" dur="20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142852"/>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Intervju</a:t>
            </a:r>
          </a:p>
        </p:txBody>
      </p:sp>
      <p:sp>
        <p:nvSpPr>
          <p:cNvPr id="3" name="Espace réservé du contenu 2"/>
          <p:cNvSpPr>
            <a:spLocks noGrp="1"/>
          </p:cNvSpPr>
          <p:nvPr>
            <p:ph idx="1"/>
          </p:nvPr>
        </p:nvSpPr>
        <p:spPr>
          <a:xfrm>
            <a:off x="357158" y="1071546"/>
            <a:ext cx="8229600" cy="5214974"/>
          </a:xfrm>
        </p:spPr>
        <p:txBody>
          <a:bodyPr rtlCol="0">
            <a:normAutofit/>
          </a:bodyPr>
          <a:lstStyle/>
          <a:p>
            <a:pPr fontAlgn="auto">
              <a:spcAft>
                <a:spcPts val="0"/>
              </a:spcAft>
              <a:buFont typeface="Arial" pitchFamily="34" charset="0"/>
              <a:buChar char="•"/>
              <a:defRPr/>
            </a:pPr>
            <a:r>
              <a:rPr lang="sl-SI" sz="2800" dirty="0" smtClean="0">
                <a:solidFill>
                  <a:srgbClr val="593B2A"/>
                </a:solidFill>
              </a:rPr>
              <a:t>Preden se posvetimo intervjuju še nekaj opomb.</a:t>
            </a:r>
          </a:p>
          <a:p>
            <a:pPr fontAlgn="auto">
              <a:spcAft>
                <a:spcPts val="0"/>
              </a:spcAft>
              <a:buFont typeface="Arial" pitchFamily="34" charset="0"/>
              <a:buChar char="•"/>
              <a:defRPr/>
            </a:pPr>
            <a:r>
              <a:rPr lang="sl-SI" sz="2800" dirty="0" smtClean="0">
                <a:solidFill>
                  <a:srgbClr val="593B2A"/>
                </a:solidFill>
              </a:rPr>
              <a:t>Univerza v Exetru med drugim ponuja t.i. </a:t>
            </a:r>
            <a:r>
              <a:rPr lang="sl-SI" sz="2800" i="1" dirty="0" smtClean="0">
                <a:solidFill>
                  <a:srgbClr val="593B2A"/>
                </a:solidFill>
              </a:rPr>
              <a:t>Graduate Fellowship</a:t>
            </a:r>
            <a:r>
              <a:rPr lang="sl-SI" sz="2800" dirty="0" smtClean="0">
                <a:solidFill>
                  <a:srgbClr val="593B2A"/>
                </a:solidFill>
              </a:rPr>
              <a:t> (nikakor ni primerljivo z nazivom Fellow v Oxfordu ali Cambridgeu). V bistvu vas zaposlijo kot asistenta.</a:t>
            </a:r>
          </a:p>
          <a:p>
            <a:pPr fontAlgn="auto">
              <a:spcAft>
                <a:spcPts val="0"/>
              </a:spcAft>
              <a:buFont typeface="Arial" pitchFamily="34" charset="0"/>
              <a:buChar char="•"/>
              <a:defRPr/>
            </a:pPr>
            <a:r>
              <a:rPr lang="sl-SI" sz="2800" dirty="0" smtClean="0">
                <a:solidFill>
                  <a:srgbClr val="593B2A"/>
                </a:solidFill>
              </a:rPr>
              <a:t>Plača niha glede na leto sprejema, moja generacija je dobila </a:t>
            </a:r>
            <a:r>
              <a:rPr lang="sl-SI" sz="2800" b="1" dirty="0" smtClean="0">
                <a:solidFill>
                  <a:srgbClr val="593B2A"/>
                </a:solidFill>
              </a:rPr>
              <a:t>13.000 funtov letno + plačano šolnino</a:t>
            </a:r>
            <a:r>
              <a:rPr lang="sl-SI" sz="2800" dirty="0" smtClean="0">
                <a:solidFill>
                  <a:srgbClr val="593B2A"/>
                </a:solidFill>
              </a:rPr>
              <a:t>. </a:t>
            </a:r>
          </a:p>
          <a:p>
            <a:pPr fontAlgn="auto">
              <a:spcAft>
                <a:spcPts val="0"/>
              </a:spcAft>
              <a:buFont typeface="Arial" pitchFamily="34" charset="0"/>
              <a:buChar char="•"/>
              <a:defRPr/>
            </a:pPr>
            <a:r>
              <a:rPr lang="sl-SI" sz="2800" dirty="0" smtClean="0">
                <a:solidFill>
                  <a:srgbClr val="593B2A"/>
                </a:solidFill>
              </a:rPr>
              <a:t>V primeru, da bi se potegovali za tako pozicijo, morate opraviti </a:t>
            </a:r>
            <a:r>
              <a:rPr lang="sl-SI" sz="2800" b="1" dirty="0" smtClean="0">
                <a:solidFill>
                  <a:srgbClr val="593B2A"/>
                </a:solidFill>
              </a:rPr>
              <a:t>dodaten intervju </a:t>
            </a:r>
            <a:r>
              <a:rPr lang="sl-SI" sz="2800" dirty="0" smtClean="0">
                <a:solidFill>
                  <a:srgbClr val="593B2A"/>
                </a:solidFill>
              </a:rPr>
              <a:t>in pripraviti </a:t>
            </a:r>
            <a:r>
              <a:rPr lang="sl-SI" sz="2800" b="1" dirty="0" smtClean="0">
                <a:solidFill>
                  <a:srgbClr val="593B2A"/>
                </a:solidFill>
              </a:rPr>
              <a:t>prezentacijo</a:t>
            </a:r>
            <a:r>
              <a:rPr lang="sl-SI" sz="2800" dirty="0" smtClean="0">
                <a:solidFill>
                  <a:srgbClr val="593B2A"/>
                </a:solidFill>
              </a:rPr>
              <a:t> dolgo kakih 20 minut.</a:t>
            </a:r>
          </a:p>
          <a:p>
            <a:pPr fontAlgn="auto">
              <a:spcAft>
                <a:spcPts val="0"/>
              </a:spcAft>
              <a:buNone/>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p:txBody>
      </p:sp>
      <p:pic>
        <p:nvPicPr>
          <p:cNvPr id="4" name="Picture 3" descr="University_of_exeter_logo copy.png"/>
          <p:cNvPicPr>
            <a:picLocks noChangeAspect="1"/>
          </p:cNvPicPr>
          <p:nvPr/>
        </p:nvPicPr>
        <p:blipFill>
          <a:blip r:embed="rId4"/>
          <a:stretch>
            <a:fillRect/>
          </a:stretch>
        </p:blipFill>
        <p:spPr>
          <a:xfrm>
            <a:off x="5857884" y="5429264"/>
            <a:ext cx="3143239" cy="129222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71406" y="346076"/>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Intervju s supervizorjem</a:t>
            </a:r>
          </a:p>
        </p:txBody>
      </p:sp>
      <p:sp>
        <p:nvSpPr>
          <p:cNvPr id="3" name="Espace réservé du contenu 2"/>
          <p:cNvSpPr>
            <a:spLocks noGrp="1"/>
          </p:cNvSpPr>
          <p:nvPr>
            <p:ph idx="1"/>
          </p:nvPr>
        </p:nvSpPr>
        <p:spPr>
          <a:xfrm>
            <a:off x="457200" y="1357298"/>
            <a:ext cx="8229600" cy="5214974"/>
          </a:xfrm>
        </p:spPr>
        <p:txBody>
          <a:bodyPr rtlCol="0">
            <a:normAutofit fontScale="85000" lnSpcReduction="10000"/>
          </a:bodyPr>
          <a:lstStyle/>
          <a:p>
            <a:pPr fontAlgn="auto">
              <a:spcAft>
                <a:spcPts val="0"/>
              </a:spcAft>
              <a:buFont typeface="Arial" pitchFamily="34" charset="0"/>
              <a:buChar char="•"/>
              <a:defRPr/>
            </a:pPr>
            <a:r>
              <a:rPr lang="sl-SI" sz="2800" dirty="0" smtClean="0">
                <a:solidFill>
                  <a:srgbClr val="593B2A"/>
                </a:solidFill>
              </a:rPr>
              <a:t>Intervju s supervizorjem </a:t>
            </a:r>
            <a:r>
              <a:rPr lang="sl-SI" sz="2800" b="1" dirty="0" smtClean="0">
                <a:solidFill>
                  <a:srgbClr val="593B2A"/>
                </a:solidFill>
              </a:rPr>
              <a:t>ne zahteva kakih posebnih priprav</a:t>
            </a:r>
            <a:r>
              <a:rPr lang="sl-SI" sz="2800" dirty="0" smtClean="0">
                <a:solidFill>
                  <a:srgbClr val="593B2A"/>
                </a:solidFill>
              </a:rPr>
              <a:t>.</a:t>
            </a:r>
          </a:p>
          <a:p>
            <a:pPr fontAlgn="auto">
              <a:spcAft>
                <a:spcPts val="0"/>
              </a:spcAft>
              <a:buFont typeface="Arial" pitchFamily="34" charset="0"/>
              <a:buChar char="•"/>
              <a:defRPr/>
            </a:pPr>
            <a:r>
              <a:rPr lang="sl-SI" sz="2800" dirty="0" smtClean="0">
                <a:solidFill>
                  <a:srgbClr val="593B2A"/>
                </a:solidFill>
              </a:rPr>
              <a:t>Najbolj poglavitno je, da se </a:t>
            </a:r>
            <a:r>
              <a:rPr lang="sl-SI" sz="2800" b="1" dirty="0" smtClean="0">
                <a:solidFill>
                  <a:srgbClr val="593B2A"/>
                </a:solidFill>
              </a:rPr>
              <a:t>ujameta</a:t>
            </a:r>
            <a:r>
              <a:rPr lang="sl-SI" sz="2800" dirty="0" smtClean="0">
                <a:solidFill>
                  <a:srgbClr val="593B2A"/>
                </a:solidFill>
              </a:rPr>
              <a:t>.</a:t>
            </a:r>
          </a:p>
          <a:p>
            <a:pPr fontAlgn="auto">
              <a:spcAft>
                <a:spcPts val="0"/>
              </a:spcAft>
              <a:buFont typeface="Arial" pitchFamily="34" charset="0"/>
              <a:buChar char="•"/>
              <a:defRPr/>
            </a:pPr>
            <a:r>
              <a:rPr lang="sl-SI" sz="2800" dirty="0" smtClean="0">
                <a:solidFill>
                  <a:srgbClr val="593B2A"/>
                </a:solidFill>
              </a:rPr>
              <a:t>Konkretno, moj supervizor mi je dal roko, rekel, da je lačen in da bi me povabil na večerjo, če nimam kakih drugih načrtov (gospod je star čez 70 let). In sva šla.</a:t>
            </a:r>
          </a:p>
          <a:p>
            <a:pPr fontAlgn="auto">
              <a:spcAft>
                <a:spcPts val="0"/>
              </a:spcAft>
              <a:buFont typeface="Arial" pitchFamily="34" charset="0"/>
              <a:buChar char="•"/>
              <a:defRPr/>
            </a:pPr>
            <a:r>
              <a:rPr lang="sl-SI" sz="2800" dirty="0" smtClean="0">
                <a:solidFill>
                  <a:srgbClr val="593B2A"/>
                </a:solidFill>
              </a:rPr>
              <a:t>Na večerji je rekel, da so mu v tajništvu povedali, da izpolnjujem vse formalne pogoje in da je kar se njega tiče to, akademsko gledano, dovolj.</a:t>
            </a:r>
          </a:p>
          <a:p>
            <a:pPr fontAlgn="auto">
              <a:spcAft>
                <a:spcPts val="0"/>
              </a:spcAft>
              <a:buFont typeface="Arial" pitchFamily="34" charset="0"/>
              <a:buChar char="•"/>
              <a:defRPr/>
            </a:pPr>
            <a:r>
              <a:rPr lang="sl-SI" sz="2800" dirty="0" smtClean="0">
                <a:solidFill>
                  <a:srgbClr val="593B2A"/>
                </a:solidFill>
              </a:rPr>
              <a:t>Vprašanje pa je denar. Rekel mi je, da naj me ne skrbi in da bo o tem malo razmislil.</a:t>
            </a:r>
          </a:p>
          <a:p>
            <a:pPr fontAlgn="auto">
              <a:spcAft>
                <a:spcPts val="0"/>
              </a:spcAft>
              <a:buFont typeface="Arial" pitchFamily="34" charset="0"/>
              <a:buChar char="•"/>
              <a:defRPr/>
            </a:pPr>
            <a:r>
              <a:rPr lang="sl-SI" sz="2800" dirty="0" smtClean="0">
                <a:solidFill>
                  <a:srgbClr val="593B2A"/>
                </a:solidFill>
              </a:rPr>
              <a:t>Potem sva se kake tri ure pogovarjala o tem kaj bi lahko skupaj raziskovala in izdelala nov predlog raziskave.</a:t>
            </a:r>
          </a:p>
          <a:p>
            <a:pPr fontAlgn="auto">
              <a:spcAft>
                <a:spcPts val="0"/>
              </a:spcAft>
              <a:buFont typeface="Arial" pitchFamily="34" charset="0"/>
              <a:buChar char="•"/>
              <a:defRPr/>
            </a:pPr>
            <a:r>
              <a:rPr lang="sl-SI" sz="2800" dirty="0" smtClean="0">
                <a:solidFill>
                  <a:srgbClr val="593B2A"/>
                </a:solidFill>
              </a:rPr>
              <a:t>Naslednji dan mi je povedal kakšne poti financiranja vidi in me na najbolj obetajoče razpise prijavil v imenu Univerze.</a:t>
            </a: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sl-SI" b="1" dirty="0" smtClean="0">
                <a:solidFill>
                  <a:srgbClr val="593B2A"/>
                </a:solidFill>
                <a:effectLst>
                  <a:outerShdw blurRad="38100" dist="38100" dir="2700000" algn="tl">
                    <a:srgbClr val="000000">
                      <a:alpha val="43137"/>
                    </a:srgbClr>
                  </a:outerShdw>
                </a:effectLst>
              </a:rPr>
              <a:t>KDO, KJE, KAJ</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142984"/>
            <a:ext cx="8229600" cy="5429288"/>
          </a:xfrm>
        </p:spPr>
        <p:txBody>
          <a:bodyPr/>
          <a:lstStyle/>
          <a:p>
            <a:r>
              <a:rPr lang="sl-SI" dirty="0" smtClean="0">
                <a:solidFill>
                  <a:srgbClr val="593B2A"/>
                </a:solidFill>
              </a:rPr>
              <a:t>David Modic, socialni pedagog</a:t>
            </a:r>
          </a:p>
          <a:p>
            <a:r>
              <a:rPr lang="sl-SI" dirty="0" smtClean="0">
                <a:solidFill>
                  <a:srgbClr val="593B2A"/>
                </a:solidFill>
              </a:rPr>
              <a:t>Diplomiral 1999 (PeF)</a:t>
            </a:r>
          </a:p>
          <a:p>
            <a:r>
              <a:rPr lang="sl-SI" dirty="0" smtClean="0">
                <a:solidFill>
                  <a:srgbClr val="593B2A"/>
                </a:solidFill>
              </a:rPr>
              <a:t>Magistriral 2006 (PeF)</a:t>
            </a:r>
            <a:endParaRPr lang="fr-FR" dirty="0" smtClean="0">
              <a:solidFill>
                <a:srgbClr val="593B2A"/>
              </a:solidFill>
            </a:endParaRPr>
          </a:p>
          <a:p>
            <a:r>
              <a:rPr lang="sl-SI" dirty="0" smtClean="0">
                <a:solidFill>
                  <a:srgbClr val="593B2A"/>
                </a:solidFill>
              </a:rPr>
              <a:t>Doktorski študent Univerze v </a:t>
            </a:r>
            <a:r>
              <a:rPr lang="en-US" dirty="0" err="1" smtClean="0">
                <a:solidFill>
                  <a:srgbClr val="593B2A"/>
                </a:solidFill>
              </a:rPr>
              <a:t>Exetru</a:t>
            </a:r>
            <a:r>
              <a:rPr lang="sl-SI" dirty="0" smtClean="0">
                <a:solidFill>
                  <a:srgbClr val="593B2A"/>
                </a:solidFill>
              </a:rPr>
              <a:t>, VB, smer ekonomska psihologija.</a:t>
            </a:r>
          </a:p>
          <a:p>
            <a:r>
              <a:rPr lang="sl-SI" dirty="0" smtClean="0">
                <a:solidFill>
                  <a:srgbClr val="593B2A"/>
                </a:solidFill>
              </a:rPr>
              <a:t>Prva prijava na tujo univerzo – </a:t>
            </a:r>
            <a:r>
              <a:rPr lang="sl-SI" b="1" dirty="0" smtClean="0">
                <a:solidFill>
                  <a:srgbClr val="593B2A"/>
                </a:solidFill>
              </a:rPr>
              <a:t>Januar 2006</a:t>
            </a:r>
          </a:p>
          <a:p>
            <a:r>
              <a:rPr lang="sl-SI" dirty="0" smtClean="0">
                <a:solidFill>
                  <a:srgbClr val="593B2A"/>
                </a:solidFill>
              </a:rPr>
              <a:t>Prvi intervju – </a:t>
            </a:r>
            <a:r>
              <a:rPr lang="sl-SI" b="1" dirty="0" smtClean="0">
                <a:solidFill>
                  <a:srgbClr val="593B2A"/>
                </a:solidFill>
              </a:rPr>
              <a:t>April 2007</a:t>
            </a:r>
          </a:p>
          <a:p>
            <a:r>
              <a:rPr lang="sl-SI" dirty="0" smtClean="0">
                <a:solidFill>
                  <a:srgbClr val="593B2A"/>
                </a:solidFill>
              </a:rPr>
              <a:t>Definitivno sprejet – </a:t>
            </a:r>
            <a:r>
              <a:rPr lang="sl-SI" b="1" dirty="0" smtClean="0">
                <a:solidFill>
                  <a:srgbClr val="593B2A"/>
                </a:solidFill>
              </a:rPr>
              <a:t>Avgust 2008</a:t>
            </a:r>
          </a:p>
          <a:p>
            <a:r>
              <a:rPr lang="sl-SI" dirty="0" smtClean="0">
                <a:solidFill>
                  <a:srgbClr val="593B2A"/>
                </a:solidFill>
              </a:rPr>
              <a:t>Predviden konec študija – </a:t>
            </a:r>
            <a:r>
              <a:rPr lang="sl-SI" b="1" dirty="0" smtClean="0">
                <a:solidFill>
                  <a:srgbClr val="593B2A"/>
                </a:solidFill>
              </a:rPr>
              <a:t>Oktober 2011</a:t>
            </a:r>
          </a:p>
          <a:p>
            <a:pPr>
              <a:buNone/>
            </a:pPr>
            <a:endParaRPr lang="fr-FR" dirty="0" smtClean="0">
              <a:solidFill>
                <a:srgbClr val="593B2A"/>
              </a:solidFill>
            </a:endParaRPr>
          </a:p>
        </p:txBody>
      </p:sp>
      <p:pic>
        <p:nvPicPr>
          <p:cNvPr id="5124" name="Picture 4" descr="C:\Users\Dave\Desktop\PEF\connie.jpg"/>
          <p:cNvPicPr>
            <a:picLocks noChangeAspect="1" noChangeArrowheads="1"/>
          </p:cNvPicPr>
          <p:nvPr/>
        </p:nvPicPr>
        <p:blipFill>
          <a:blip r:embed="rId3" cstate="print"/>
          <a:srcRect/>
          <a:stretch>
            <a:fillRect/>
          </a:stretch>
        </p:blipFill>
        <p:spPr bwMode="auto">
          <a:xfrm>
            <a:off x="6354680" y="100012"/>
            <a:ext cx="2646476" cy="2328856"/>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142852"/>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Intervju za asistenturo</a:t>
            </a:r>
          </a:p>
        </p:txBody>
      </p:sp>
      <p:sp>
        <p:nvSpPr>
          <p:cNvPr id="3" name="Espace réservé du contenu 2"/>
          <p:cNvSpPr>
            <a:spLocks noGrp="1"/>
          </p:cNvSpPr>
          <p:nvPr>
            <p:ph idx="1"/>
          </p:nvPr>
        </p:nvSpPr>
        <p:spPr>
          <a:xfrm>
            <a:off x="457200" y="1285860"/>
            <a:ext cx="8229600" cy="5214974"/>
          </a:xfrm>
        </p:spPr>
        <p:txBody>
          <a:bodyPr rtlCol="0">
            <a:normAutofit lnSpcReduction="10000"/>
          </a:bodyPr>
          <a:lstStyle/>
          <a:p>
            <a:pPr fontAlgn="auto">
              <a:spcAft>
                <a:spcPts val="0"/>
              </a:spcAft>
              <a:buFont typeface="Arial" pitchFamily="34" charset="0"/>
              <a:buChar char="•"/>
              <a:defRPr/>
            </a:pPr>
            <a:r>
              <a:rPr lang="sl-SI" sz="2800" dirty="0" smtClean="0">
                <a:solidFill>
                  <a:srgbClr val="593B2A"/>
                </a:solidFill>
              </a:rPr>
              <a:t>Nanj se lahko pripravite ali pa, kot nekateri kekci </a:t>
            </a:r>
            <a:r>
              <a:rPr lang="sl-SI" sz="2800" i="1" dirty="0" smtClean="0">
                <a:solidFill>
                  <a:srgbClr val="593B2A"/>
                </a:solidFill>
              </a:rPr>
              <a:t>(*cough*), </a:t>
            </a:r>
            <a:r>
              <a:rPr lang="sl-SI" sz="2800" dirty="0" smtClean="0">
                <a:solidFill>
                  <a:srgbClr val="593B2A"/>
                </a:solidFill>
              </a:rPr>
              <a:t>greste tja povsem nepripravljeni, češ, </a:t>
            </a:r>
            <a:r>
              <a:rPr lang="sl-SI" sz="2800" i="1" dirty="0" smtClean="0">
                <a:solidFill>
                  <a:srgbClr val="593B2A"/>
                </a:solidFill>
              </a:rPr>
              <a:t>kar bo pa bo.</a:t>
            </a:r>
          </a:p>
          <a:p>
            <a:pPr fontAlgn="auto">
              <a:spcAft>
                <a:spcPts val="0"/>
              </a:spcAft>
              <a:buFont typeface="Arial" pitchFamily="34" charset="0"/>
              <a:buChar char="•"/>
              <a:defRPr/>
            </a:pPr>
            <a:r>
              <a:rPr lang="sl-SI" sz="2800" dirty="0" smtClean="0">
                <a:solidFill>
                  <a:srgbClr val="593B2A"/>
                </a:solidFill>
              </a:rPr>
              <a:t>Če se vpisujete na psihologijo, potem se pripravite na vprašanja iz statistike.</a:t>
            </a:r>
            <a:r>
              <a:rPr lang="en-US" sz="2800" dirty="0" smtClean="0">
                <a:solidFill>
                  <a:srgbClr val="593B2A"/>
                </a:solidFill>
              </a:rPr>
              <a:t> </a:t>
            </a:r>
            <a:r>
              <a:rPr lang="en-US" sz="2800" b="1" i="1" dirty="0" smtClean="0">
                <a:solidFill>
                  <a:srgbClr val="593B2A"/>
                </a:solidFill>
              </a:rPr>
              <a:t>PRIPRAVITE</a:t>
            </a:r>
            <a:r>
              <a:rPr lang="en-US" sz="2800" dirty="0" smtClean="0">
                <a:solidFill>
                  <a:srgbClr val="593B2A"/>
                </a:solidFill>
              </a:rPr>
              <a:t>.</a:t>
            </a:r>
            <a:endParaRPr lang="sl-SI" sz="2800" dirty="0" smtClean="0">
              <a:solidFill>
                <a:srgbClr val="593B2A"/>
              </a:solidFill>
            </a:endParaRPr>
          </a:p>
          <a:p>
            <a:pPr fontAlgn="auto">
              <a:spcAft>
                <a:spcPts val="0"/>
              </a:spcAft>
              <a:buFont typeface="Arial" pitchFamily="34" charset="0"/>
              <a:buChar char="•"/>
              <a:defRPr/>
            </a:pPr>
            <a:r>
              <a:rPr lang="sl-SI" sz="2800" dirty="0" smtClean="0">
                <a:solidFill>
                  <a:srgbClr val="593B2A"/>
                </a:solidFill>
              </a:rPr>
              <a:t>Mene konkretno so spraševali o tem katere vrednosti dejansko primerja t-test in o rotacijah faktorske matrike (oboje sem sicer imel v magisteriju).</a:t>
            </a:r>
          </a:p>
          <a:p>
            <a:pPr fontAlgn="auto">
              <a:spcAft>
                <a:spcPts val="0"/>
              </a:spcAft>
              <a:buFont typeface="Arial" pitchFamily="34" charset="0"/>
              <a:buChar char="•"/>
              <a:defRPr/>
            </a:pPr>
            <a:r>
              <a:rPr lang="sl-SI" sz="2800" dirty="0" smtClean="0">
                <a:solidFill>
                  <a:srgbClr val="593B2A"/>
                </a:solidFill>
              </a:rPr>
              <a:t>Ker nisem vedel, da bo šlo za tovrsten razgovor sem dokaj neslavno pogorel. Funkcionalno znanje tipa </a:t>
            </a:r>
            <a:r>
              <a:rPr lang="en-US" sz="2800" i="1" dirty="0" smtClean="0">
                <a:solidFill>
                  <a:srgbClr val="593B2A"/>
                </a:solidFill>
              </a:rPr>
              <a:t>‘</a:t>
            </a:r>
            <a:r>
              <a:rPr lang="sl-SI" sz="2800" i="1" dirty="0" smtClean="0">
                <a:solidFill>
                  <a:srgbClr val="593B2A"/>
                </a:solidFill>
              </a:rPr>
              <a:t>tukaj klikneš, potem pa interpretiraš rezultat</a:t>
            </a:r>
            <a:r>
              <a:rPr lang="en-US" sz="2800" i="1" dirty="0" smtClean="0">
                <a:solidFill>
                  <a:srgbClr val="593B2A"/>
                </a:solidFill>
              </a:rPr>
              <a:t>’</a:t>
            </a:r>
            <a:r>
              <a:rPr lang="sl-SI" sz="2800" dirty="0" smtClean="0">
                <a:solidFill>
                  <a:srgbClr val="593B2A"/>
                </a:solidFill>
              </a:rPr>
              <a:t> </a:t>
            </a:r>
            <a:r>
              <a:rPr lang="sl-SI" sz="2800" u="sng" dirty="0" smtClean="0">
                <a:solidFill>
                  <a:srgbClr val="593B2A"/>
                </a:solidFill>
              </a:rPr>
              <a:t>ni dovolj</a:t>
            </a:r>
            <a:r>
              <a:rPr lang="sl-SI" sz="2800" dirty="0" smtClean="0">
                <a:solidFill>
                  <a:srgbClr val="593B2A"/>
                </a:solidFill>
              </a:rPr>
              <a:t>.</a:t>
            </a: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sl-SI" sz="2200" dirty="0" smtClean="0">
              <a:solidFill>
                <a:srgbClr val="593B2A"/>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58" y="274638"/>
            <a:ext cx="8186767" cy="868346"/>
          </a:xfrm>
        </p:spPr>
        <p:txBody>
          <a:bodyPr/>
          <a:lstStyle/>
          <a:p>
            <a:r>
              <a:rPr lang="sl-SI" b="1" dirty="0" smtClean="0">
                <a:solidFill>
                  <a:srgbClr val="593B2A"/>
                </a:solidFill>
                <a:effectLst>
                  <a:outerShdw blurRad="38100" dist="38100" dir="2700000" algn="tl">
                    <a:srgbClr val="000000">
                      <a:alpha val="43137"/>
                    </a:srgbClr>
                  </a:outerShdw>
                </a:effectLst>
              </a:rPr>
              <a:t>Možnosti financiranja</a:t>
            </a:r>
            <a:endParaRPr lang="fr-FR" b="1" dirty="0" smtClean="0">
              <a:solidFill>
                <a:srgbClr val="593B2A"/>
              </a:solidFill>
              <a:effectLst>
                <a:outerShdw blurRad="38100" dist="38100" dir="2700000" algn="tl">
                  <a:srgbClr val="000000">
                    <a:alpha val="43137"/>
                  </a:srgbClr>
                </a:outerShdw>
              </a:effectLst>
            </a:endParaRPr>
          </a:p>
        </p:txBody>
      </p:sp>
      <p:sp>
        <p:nvSpPr>
          <p:cNvPr id="3075" name="Espace réservé du contenu 2"/>
          <p:cNvSpPr>
            <a:spLocks noGrp="1"/>
          </p:cNvSpPr>
          <p:nvPr>
            <p:ph idx="1"/>
          </p:nvPr>
        </p:nvSpPr>
        <p:spPr>
          <a:xfrm>
            <a:off x="500034" y="1474805"/>
            <a:ext cx="8215370" cy="5311781"/>
          </a:xfrm>
        </p:spPr>
        <p:txBody>
          <a:bodyPr/>
          <a:lstStyle/>
          <a:p>
            <a:r>
              <a:rPr lang="sl-SI" sz="2800" dirty="0" smtClean="0">
                <a:solidFill>
                  <a:srgbClr val="593B2A"/>
                </a:solidFill>
              </a:rPr>
              <a:t>Lahko dobite plačano </a:t>
            </a:r>
            <a:r>
              <a:rPr lang="sl-SI" sz="2800" b="1" dirty="0" smtClean="0">
                <a:solidFill>
                  <a:srgbClr val="593B2A"/>
                </a:solidFill>
              </a:rPr>
              <a:t>asistenturo</a:t>
            </a:r>
            <a:r>
              <a:rPr lang="sl-SI" sz="2800" dirty="0" smtClean="0">
                <a:solidFill>
                  <a:srgbClr val="593B2A"/>
                </a:solidFill>
              </a:rPr>
              <a:t>, kar ima svoje pluse in minuse </a:t>
            </a:r>
          </a:p>
          <a:p>
            <a:pPr lvl="1"/>
            <a:r>
              <a:rPr lang="sl-SI" sz="2400" dirty="0" smtClean="0">
                <a:solidFill>
                  <a:srgbClr val="593B2A"/>
                </a:solidFill>
              </a:rPr>
              <a:t> </a:t>
            </a:r>
            <a:r>
              <a:rPr lang="sl-SI" sz="2400" b="1" dirty="0" smtClean="0">
                <a:solidFill>
                  <a:srgbClr val="593B2A"/>
                </a:solidFill>
              </a:rPr>
              <a:t>+</a:t>
            </a:r>
            <a:r>
              <a:rPr lang="sl-SI" sz="2400" dirty="0" smtClean="0">
                <a:solidFill>
                  <a:srgbClr val="593B2A"/>
                </a:solidFill>
              </a:rPr>
              <a:t> imaš denar.</a:t>
            </a:r>
          </a:p>
          <a:p>
            <a:pPr lvl="1"/>
            <a:r>
              <a:rPr lang="sl-SI" sz="2400" dirty="0" smtClean="0">
                <a:solidFill>
                  <a:srgbClr val="593B2A"/>
                </a:solidFill>
              </a:rPr>
              <a:t> </a:t>
            </a:r>
            <a:r>
              <a:rPr lang="sl-SI" sz="2400" b="1" dirty="0" smtClean="0">
                <a:solidFill>
                  <a:srgbClr val="593B2A"/>
                </a:solidFill>
              </a:rPr>
              <a:t>-</a:t>
            </a:r>
            <a:r>
              <a:rPr lang="sl-SI" sz="2400" dirty="0" smtClean="0">
                <a:solidFill>
                  <a:srgbClr val="593B2A"/>
                </a:solidFill>
              </a:rPr>
              <a:t> veliko dela s stvarmi, ki </a:t>
            </a:r>
            <a:r>
              <a:rPr lang="sl-SI" sz="2400" b="1" dirty="0" smtClean="0">
                <a:solidFill>
                  <a:srgbClr val="593B2A"/>
                </a:solidFill>
              </a:rPr>
              <a:t>niso</a:t>
            </a:r>
            <a:r>
              <a:rPr lang="sl-SI" sz="2400" dirty="0" smtClean="0">
                <a:solidFill>
                  <a:srgbClr val="593B2A"/>
                </a:solidFill>
              </a:rPr>
              <a:t> tvoja raziskava.</a:t>
            </a:r>
          </a:p>
          <a:p>
            <a:r>
              <a:rPr lang="sl-SI" sz="2800" b="1" dirty="0" smtClean="0">
                <a:solidFill>
                  <a:srgbClr val="593B2A"/>
                </a:solidFill>
              </a:rPr>
              <a:t>E</a:t>
            </a:r>
            <a:r>
              <a:rPr lang="en-US" sz="2800" b="1" dirty="0" smtClean="0">
                <a:solidFill>
                  <a:srgbClr val="593B2A"/>
                </a:solidFill>
              </a:rPr>
              <a:t>S</a:t>
            </a:r>
            <a:r>
              <a:rPr lang="sl-SI" sz="2800" b="1" dirty="0" smtClean="0">
                <a:solidFill>
                  <a:srgbClr val="593B2A"/>
                </a:solidFill>
              </a:rPr>
              <a:t>RC / AHRC</a:t>
            </a:r>
            <a:r>
              <a:rPr lang="en-US" sz="2800" b="1" dirty="0" smtClean="0">
                <a:solidFill>
                  <a:srgbClr val="593B2A"/>
                </a:solidFill>
              </a:rPr>
              <a:t> </a:t>
            </a:r>
            <a:r>
              <a:rPr lang="sl-SI" sz="1800" dirty="0" smtClean="0">
                <a:solidFill>
                  <a:srgbClr val="593B2A"/>
                </a:solidFill>
              </a:rPr>
              <a:t>(E</a:t>
            </a:r>
            <a:r>
              <a:rPr lang="en-US" sz="1800" dirty="0" err="1" smtClean="0">
                <a:solidFill>
                  <a:srgbClr val="593B2A"/>
                </a:solidFill>
              </a:rPr>
              <a:t>conomic</a:t>
            </a:r>
            <a:r>
              <a:rPr lang="en-US" sz="1800" dirty="0" smtClean="0">
                <a:solidFill>
                  <a:srgbClr val="593B2A"/>
                </a:solidFill>
              </a:rPr>
              <a:t> and Social Research Council / Arts and Humanities Research </a:t>
            </a:r>
            <a:r>
              <a:rPr lang="en-US" sz="1800" dirty="0" err="1" smtClean="0">
                <a:solidFill>
                  <a:srgbClr val="593B2A"/>
                </a:solidFill>
              </a:rPr>
              <a:t>Counci</a:t>
            </a:r>
            <a:r>
              <a:rPr lang="sl-SI" sz="1800" dirty="0" smtClean="0">
                <a:solidFill>
                  <a:srgbClr val="593B2A"/>
                </a:solidFill>
              </a:rPr>
              <a:t>l)</a:t>
            </a:r>
            <a:endParaRPr lang="sl-SI" sz="2800" dirty="0" smtClean="0">
              <a:solidFill>
                <a:srgbClr val="593B2A"/>
              </a:solidFill>
            </a:endParaRPr>
          </a:p>
          <a:p>
            <a:pPr lvl="1"/>
            <a:r>
              <a:rPr lang="sl-SI" sz="2400" dirty="0" smtClean="0">
                <a:solidFill>
                  <a:srgbClr val="593B2A"/>
                </a:solidFill>
              </a:rPr>
              <a:t>Nevladna organizacija, ki nudi podiplomske štipendije.</a:t>
            </a:r>
          </a:p>
          <a:p>
            <a:pPr lvl="1"/>
            <a:r>
              <a:rPr lang="sl-SI" sz="2400" dirty="0" smtClean="0">
                <a:solidFill>
                  <a:srgbClr val="593B2A"/>
                </a:solidFill>
              </a:rPr>
              <a:t>Prijavi te tvoja univerza </a:t>
            </a:r>
          </a:p>
          <a:p>
            <a:pPr lvl="1"/>
            <a:r>
              <a:rPr lang="sl-SI" sz="2400" dirty="0" smtClean="0">
                <a:solidFill>
                  <a:srgbClr val="593B2A"/>
                </a:solidFill>
              </a:rPr>
              <a:t>Rok za prijavo je ponavadi maja</a:t>
            </a:r>
          </a:p>
          <a:p>
            <a:pPr lvl="1"/>
            <a:r>
              <a:rPr lang="sl-SI" sz="2400" dirty="0" smtClean="0">
                <a:solidFill>
                  <a:srgbClr val="593B2A"/>
                </a:solidFill>
              </a:rPr>
              <a:t>Več na</a:t>
            </a:r>
            <a:r>
              <a:rPr lang="en-US" sz="2400" dirty="0" smtClean="0">
                <a:solidFill>
                  <a:srgbClr val="593B2A"/>
                </a:solidFill>
              </a:rPr>
              <a:t> </a:t>
            </a:r>
            <a:r>
              <a:rPr lang="en-US" sz="2400" dirty="0" smtClean="0">
                <a:solidFill>
                  <a:srgbClr val="593B2A"/>
                </a:solidFill>
                <a:hlinkClick r:id="rId3"/>
              </a:rPr>
              <a:t>http://www.esrcsocietytoday.ac.uk</a:t>
            </a:r>
            <a:r>
              <a:rPr lang="en-US" sz="2400" dirty="0" smtClean="0">
                <a:solidFill>
                  <a:srgbClr val="593B2A"/>
                </a:solidFill>
              </a:rPr>
              <a:t> in</a:t>
            </a:r>
            <a:r>
              <a:rPr lang="sl-SI" sz="2400" dirty="0" smtClean="0">
                <a:solidFill>
                  <a:srgbClr val="593B2A"/>
                </a:solidFill>
              </a:rPr>
              <a:t> </a:t>
            </a:r>
            <a:r>
              <a:rPr lang="sl-SI" sz="2400" dirty="0" smtClean="0">
                <a:solidFill>
                  <a:srgbClr val="593B2A"/>
                </a:solidFill>
                <a:hlinkClick r:id="rId4"/>
              </a:rPr>
              <a:t>http://www.ahrc.ac.uk/</a:t>
            </a:r>
            <a:r>
              <a:rPr lang="en-US" sz="2400" dirty="0" smtClean="0">
                <a:solidFill>
                  <a:srgbClr val="593B2A"/>
                </a:solidFill>
              </a:rPr>
              <a:t> </a:t>
            </a:r>
            <a:endParaRPr lang="sl-SI" sz="2400"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fade">
                                      <p:cBhvr>
                                        <p:cTn id="15" dur="2000"/>
                                        <p:tgtEl>
                                          <p:spTgt spid="307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fade">
                                      <p:cBhvr>
                                        <p:cTn id="20" dur="2000"/>
                                        <p:tgtEl>
                                          <p:spTgt spid="307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fade">
                                      <p:cBhvr>
                                        <p:cTn id="23" dur="2000"/>
                                        <p:tgtEl>
                                          <p:spTgt spid="307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fade">
                                      <p:cBhvr>
                                        <p:cTn id="26" dur="2000"/>
                                        <p:tgtEl>
                                          <p:spTgt spid="307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75">
                                            <p:txEl>
                                              <p:pRg st="6" end="6"/>
                                            </p:txEl>
                                          </p:spTgt>
                                        </p:tgtEl>
                                        <p:attrNameLst>
                                          <p:attrName>style.visibility</p:attrName>
                                        </p:attrNameLst>
                                      </p:cBhvr>
                                      <p:to>
                                        <p:strVal val="visible"/>
                                      </p:to>
                                    </p:set>
                                    <p:animEffect transition="in" filter="fade">
                                      <p:cBhvr>
                                        <p:cTn id="29" dur="2000"/>
                                        <p:tgtEl>
                                          <p:spTgt spid="307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75">
                                            <p:txEl>
                                              <p:pRg st="7" end="7"/>
                                            </p:txEl>
                                          </p:spTgt>
                                        </p:tgtEl>
                                        <p:attrNameLst>
                                          <p:attrName>style.visibility</p:attrName>
                                        </p:attrNameLst>
                                      </p:cBhvr>
                                      <p:to>
                                        <p:strVal val="visible"/>
                                      </p:to>
                                    </p:set>
                                    <p:animEffect transition="in" filter="fade">
                                      <p:cBhvr>
                                        <p:cTn id="32" dur="20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58" y="274638"/>
            <a:ext cx="8186767" cy="1143000"/>
          </a:xfrm>
        </p:spPr>
        <p:txBody>
          <a:bodyPr/>
          <a:lstStyle/>
          <a:p>
            <a:r>
              <a:rPr lang="sl-SI" b="1" dirty="0" smtClean="0">
                <a:solidFill>
                  <a:srgbClr val="593B2A"/>
                </a:solidFill>
                <a:effectLst>
                  <a:outerShdw blurRad="38100" dist="38100" dir="2700000" algn="tl">
                    <a:srgbClr val="000000">
                      <a:alpha val="43137"/>
                    </a:srgbClr>
                  </a:outerShdw>
                </a:effectLst>
              </a:rPr>
              <a:t>Možnosti financiranja II.</a:t>
            </a:r>
            <a:endParaRPr lang="fr-FR" b="1" dirty="0" smtClean="0">
              <a:solidFill>
                <a:srgbClr val="593B2A"/>
              </a:solidFill>
              <a:effectLst>
                <a:outerShdw blurRad="38100" dist="38100" dir="2700000" algn="tl">
                  <a:srgbClr val="000000">
                    <a:alpha val="43137"/>
                  </a:srgbClr>
                </a:outerShdw>
              </a:effectLst>
            </a:endParaRPr>
          </a:p>
        </p:txBody>
      </p:sp>
      <p:sp>
        <p:nvSpPr>
          <p:cNvPr id="3075" name="Espace réservé du contenu 2"/>
          <p:cNvSpPr>
            <a:spLocks noGrp="1"/>
          </p:cNvSpPr>
          <p:nvPr>
            <p:ph idx="1"/>
          </p:nvPr>
        </p:nvSpPr>
        <p:spPr>
          <a:xfrm>
            <a:off x="357158" y="1260491"/>
            <a:ext cx="8358246" cy="5311781"/>
          </a:xfrm>
        </p:spPr>
        <p:txBody>
          <a:bodyPr/>
          <a:lstStyle/>
          <a:p>
            <a:r>
              <a:rPr lang="sl-SI" b="1" dirty="0" smtClean="0">
                <a:solidFill>
                  <a:srgbClr val="593B2A"/>
                </a:solidFill>
              </a:rPr>
              <a:t>Projekti EU</a:t>
            </a:r>
          </a:p>
          <a:p>
            <a:pPr lvl="1"/>
            <a:r>
              <a:rPr lang="sl-SI" dirty="0" smtClean="0">
                <a:solidFill>
                  <a:srgbClr val="593B2A"/>
                </a:solidFill>
              </a:rPr>
              <a:t>Prijavi te tvoja univerza</a:t>
            </a:r>
            <a:r>
              <a:rPr lang="en-US" dirty="0" smtClean="0">
                <a:solidFill>
                  <a:srgbClr val="593B2A"/>
                </a:solidFill>
              </a:rPr>
              <a:t>.</a:t>
            </a:r>
            <a:endParaRPr lang="sl-SI" dirty="0" smtClean="0">
              <a:solidFill>
                <a:srgbClr val="593B2A"/>
              </a:solidFill>
            </a:endParaRPr>
          </a:p>
          <a:p>
            <a:pPr lvl="1"/>
            <a:r>
              <a:rPr lang="sl-SI" i="1" dirty="0" smtClean="0">
                <a:solidFill>
                  <a:srgbClr val="593B2A"/>
                </a:solidFill>
              </a:rPr>
              <a:t>Če</a:t>
            </a:r>
            <a:r>
              <a:rPr lang="sl-SI" dirty="0" smtClean="0">
                <a:solidFill>
                  <a:srgbClr val="593B2A"/>
                </a:solidFill>
              </a:rPr>
              <a:t> so odobreni, so kar dobro plačani</a:t>
            </a:r>
            <a:r>
              <a:rPr lang="en-US" dirty="0" smtClean="0">
                <a:solidFill>
                  <a:srgbClr val="593B2A"/>
                </a:solidFill>
              </a:rPr>
              <a:t>.</a:t>
            </a:r>
            <a:endParaRPr lang="sl-SI" dirty="0" smtClean="0">
              <a:solidFill>
                <a:srgbClr val="593B2A"/>
              </a:solidFill>
            </a:endParaRPr>
          </a:p>
          <a:p>
            <a:pPr lvl="1"/>
            <a:r>
              <a:rPr lang="sl-SI" dirty="0" smtClean="0">
                <a:solidFill>
                  <a:srgbClr val="593B2A"/>
                </a:solidFill>
              </a:rPr>
              <a:t>Naveza z drugimi evropskimi univerzami</a:t>
            </a:r>
            <a:r>
              <a:rPr lang="en-US" dirty="0" smtClean="0">
                <a:solidFill>
                  <a:srgbClr val="593B2A"/>
                </a:solidFill>
              </a:rPr>
              <a:t>.</a:t>
            </a:r>
            <a:endParaRPr lang="sl-SI" dirty="0" smtClean="0">
              <a:solidFill>
                <a:srgbClr val="593B2A"/>
              </a:solidFill>
            </a:endParaRPr>
          </a:p>
          <a:p>
            <a:r>
              <a:rPr lang="sl-SI" b="1" dirty="0" smtClean="0">
                <a:solidFill>
                  <a:srgbClr val="593B2A"/>
                </a:solidFill>
              </a:rPr>
              <a:t>Lokalna podjetja</a:t>
            </a:r>
          </a:p>
          <a:p>
            <a:pPr lvl="1"/>
            <a:r>
              <a:rPr lang="sl-SI" dirty="0" smtClean="0">
                <a:solidFill>
                  <a:srgbClr val="593B2A"/>
                </a:solidFill>
              </a:rPr>
              <a:t>Univerze v VB so ponavadi v stiku z gospodarstvom</a:t>
            </a:r>
            <a:r>
              <a:rPr lang="en-US" dirty="0" smtClean="0">
                <a:solidFill>
                  <a:srgbClr val="593B2A"/>
                </a:solidFill>
              </a:rPr>
              <a:t>.</a:t>
            </a:r>
            <a:endParaRPr lang="sl-SI" dirty="0" smtClean="0">
              <a:solidFill>
                <a:srgbClr val="593B2A"/>
              </a:solidFill>
            </a:endParaRPr>
          </a:p>
          <a:p>
            <a:pPr lvl="1"/>
            <a:r>
              <a:rPr lang="sl-SI" dirty="0" smtClean="0">
                <a:solidFill>
                  <a:srgbClr val="593B2A"/>
                </a:solidFill>
              </a:rPr>
              <a:t>Sredstva so ponavadi na voljo za raziskave, ki podjetjem koristijo. Kar pomeni, da boste morda morali prilagoditi vašo raziskavo.</a:t>
            </a:r>
          </a:p>
          <a:p>
            <a:pPr lvl="1"/>
            <a:r>
              <a:rPr lang="sl-SI" dirty="0" smtClean="0">
                <a:solidFill>
                  <a:srgbClr val="593B2A"/>
                </a:solidFill>
              </a:rPr>
              <a:t>Vprašanje etike?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wipe(left)">
                                      <p:cBhvr>
                                        <p:cTn id="18" dur="500"/>
                                        <p:tgtEl>
                                          <p:spTgt spid="30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75">
                                            <p:txEl>
                                              <p:pRg st="5" end="5"/>
                                            </p:txEl>
                                          </p:spTgt>
                                        </p:tgtEl>
                                        <p:attrNameLst>
                                          <p:attrName>style.visibility</p:attrName>
                                        </p:attrNameLst>
                                      </p:cBhvr>
                                      <p:to>
                                        <p:strVal val="visible"/>
                                      </p:to>
                                    </p:set>
                                    <p:animEffect transition="in" filter="wipe(left)">
                                      <p:cBhvr>
                                        <p:cTn id="28" dur="500"/>
                                        <p:tgtEl>
                                          <p:spTgt spid="3075">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Effect transition="in" filter="wipe(left)">
                                      <p:cBhvr>
                                        <p:cTn id="31" dur="500"/>
                                        <p:tgtEl>
                                          <p:spTgt spid="3075">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75">
                                            <p:txEl>
                                              <p:pRg st="7" end="7"/>
                                            </p:txEl>
                                          </p:spTgt>
                                        </p:tgtEl>
                                        <p:attrNameLst>
                                          <p:attrName>style.visibility</p:attrName>
                                        </p:attrNameLst>
                                      </p:cBhvr>
                                      <p:to>
                                        <p:strVal val="visible"/>
                                      </p:to>
                                    </p:set>
                                    <p:animEffect transition="in" filter="wipe(left)">
                                      <p:cBhvr>
                                        <p:cTn id="34"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58" y="274638"/>
            <a:ext cx="8186767" cy="1143000"/>
          </a:xfrm>
        </p:spPr>
        <p:txBody>
          <a:bodyPr/>
          <a:lstStyle/>
          <a:p>
            <a:r>
              <a:rPr lang="sl-SI" b="1" dirty="0" smtClean="0">
                <a:solidFill>
                  <a:srgbClr val="593B2A"/>
                </a:solidFill>
                <a:effectLst>
                  <a:outerShdw blurRad="38100" dist="38100" dir="2700000" algn="tl">
                    <a:srgbClr val="000000">
                      <a:alpha val="43137"/>
                    </a:srgbClr>
                  </a:outerShdw>
                </a:effectLst>
              </a:rPr>
              <a:t>Možnosti financiranja III.</a:t>
            </a:r>
            <a:endParaRPr lang="fr-FR" b="1" dirty="0" smtClean="0">
              <a:solidFill>
                <a:srgbClr val="593B2A"/>
              </a:solidFill>
              <a:effectLst>
                <a:outerShdw blurRad="38100" dist="38100" dir="2700000" algn="tl">
                  <a:srgbClr val="000000">
                    <a:alpha val="43137"/>
                  </a:srgbClr>
                </a:outerShdw>
              </a:effectLst>
            </a:endParaRPr>
          </a:p>
        </p:txBody>
      </p:sp>
      <p:sp>
        <p:nvSpPr>
          <p:cNvPr id="3075" name="Espace réservé du contenu 2"/>
          <p:cNvSpPr>
            <a:spLocks noGrp="1"/>
          </p:cNvSpPr>
          <p:nvPr>
            <p:ph idx="1"/>
          </p:nvPr>
        </p:nvSpPr>
        <p:spPr>
          <a:xfrm>
            <a:off x="642910" y="1403367"/>
            <a:ext cx="8072494" cy="5311781"/>
          </a:xfrm>
        </p:spPr>
        <p:txBody>
          <a:bodyPr/>
          <a:lstStyle/>
          <a:p>
            <a:r>
              <a:rPr lang="sl-SI" b="1" dirty="0" smtClean="0">
                <a:solidFill>
                  <a:srgbClr val="593B2A"/>
                </a:solidFill>
              </a:rPr>
              <a:t>Državne organizacije v Angliji</a:t>
            </a:r>
          </a:p>
          <a:p>
            <a:pPr lvl="1"/>
            <a:r>
              <a:rPr lang="sl-SI" dirty="0" smtClean="0">
                <a:solidFill>
                  <a:srgbClr val="593B2A"/>
                </a:solidFill>
              </a:rPr>
              <a:t>V Devonu npr. G</a:t>
            </a:r>
            <a:r>
              <a:rPr lang="en-US" dirty="0" err="1" smtClean="0">
                <a:solidFill>
                  <a:srgbClr val="593B2A"/>
                </a:solidFill>
              </a:rPr>
              <a:t>reat</a:t>
            </a:r>
            <a:r>
              <a:rPr lang="en-US" dirty="0" smtClean="0">
                <a:solidFill>
                  <a:srgbClr val="593B2A"/>
                </a:solidFill>
              </a:rPr>
              <a:t> </a:t>
            </a:r>
            <a:r>
              <a:rPr lang="sl-SI" dirty="0" smtClean="0">
                <a:solidFill>
                  <a:srgbClr val="593B2A"/>
                </a:solidFill>
              </a:rPr>
              <a:t>W</a:t>
            </a:r>
            <a:r>
              <a:rPr lang="en-US" dirty="0" err="1" smtClean="0">
                <a:solidFill>
                  <a:srgbClr val="593B2A"/>
                </a:solidFill>
              </a:rPr>
              <a:t>estern</a:t>
            </a:r>
            <a:r>
              <a:rPr lang="en-US" dirty="0" smtClean="0">
                <a:solidFill>
                  <a:srgbClr val="593B2A"/>
                </a:solidFill>
              </a:rPr>
              <a:t> </a:t>
            </a:r>
            <a:r>
              <a:rPr lang="sl-SI" dirty="0" smtClean="0">
                <a:solidFill>
                  <a:srgbClr val="593B2A"/>
                </a:solidFill>
              </a:rPr>
              <a:t>R</a:t>
            </a:r>
            <a:r>
              <a:rPr lang="en-US" dirty="0" err="1" smtClean="0">
                <a:solidFill>
                  <a:srgbClr val="593B2A"/>
                </a:solidFill>
              </a:rPr>
              <a:t>esearch</a:t>
            </a:r>
            <a:r>
              <a:rPr lang="sl-SI" dirty="0" smtClean="0">
                <a:solidFill>
                  <a:srgbClr val="593B2A"/>
                </a:solidFill>
              </a:rPr>
              <a:t>.</a:t>
            </a:r>
          </a:p>
          <a:p>
            <a:pPr lvl="1"/>
            <a:r>
              <a:rPr lang="sl-SI" dirty="0" smtClean="0">
                <a:solidFill>
                  <a:srgbClr val="593B2A"/>
                </a:solidFill>
              </a:rPr>
              <a:t>Office of Fair Trading.</a:t>
            </a:r>
          </a:p>
          <a:p>
            <a:pPr lvl="1"/>
            <a:r>
              <a:rPr lang="sl-SI" dirty="0" smtClean="0">
                <a:solidFill>
                  <a:srgbClr val="593B2A"/>
                </a:solidFill>
              </a:rPr>
              <a:t>...</a:t>
            </a:r>
          </a:p>
          <a:p>
            <a:r>
              <a:rPr lang="sl-SI" b="1" dirty="0" smtClean="0">
                <a:solidFill>
                  <a:srgbClr val="593B2A"/>
                </a:solidFill>
              </a:rPr>
              <a:t>Slovenske štipendije</a:t>
            </a:r>
          </a:p>
          <a:p>
            <a:pPr lvl="1"/>
            <a:r>
              <a:rPr lang="sl-SI" dirty="0" smtClean="0">
                <a:solidFill>
                  <a:srgbClr val="593B2A"/>
                </a:solidFill>
              </a:rPr>
              <a:t>So dokaj redke.</a:t>
            </a:r>
          </a:p>
          <a:p>
            <a:pPr lvl="1"/>
            <a:r>
              <a:rPr lang="sl-SI" dirty="0" smtClean="0">
                <a:solidFill>
                  <a:srgbClr val="593B2A"/>
                </a:solidFill>
              </a:rPr>
              <a:t>Večinoma daleč premajhne.</a:t>
            </a:r>
          </a:p>
          <a:p>
            <a:pPr lvl="1"/>
            <a:r>
              <a:rPr lang="sl-SI" dirty="0" smtClean="0">
                <a:solidFill>
                  <a:srgbClr val="593B2A"/>
                </a:solidFill>
              </a:rPr>
              <a:t>Nezanesljiva izplačila.</a:t>
            </a:r>
          </a:p>
        </p:txBody>
      </p:sp>
      <p:pic>
        <p:nvPicPr>
          <p:cNvPr id="4" name="Picture 3" descr="sxc.hu 03.jpg"/>
          <p:cNvPicPr>
            <a:picLocks noChangeAspect="1"/>
          </p:cNvPicPr>
          <p:nvPr/>
        </p:nvPicPr>
        <p:blipFill>
          <a:blip r:embed="rId3" cstate="print"/>
          <a:stretch>
            <a:fillRect/>
          </a:stretch>
        </p:blipFill>
        <p:spPr>
          <a:xfrm>
            <a:off x="5965059" y="2619393"/>
            <a:ext cx="3178973" cy="42386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wipe(left)">
                                      <p:cBhvr>
                                        <p:cTn id="18" dur="500"/>
                                        <p:tgtEl>
                                          <p:spTgt spid="30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75">
                                            <p:txEl>
                                              <p:pRg st="5" end="5"/>
                                            </p:txEl>
                                          </p:spTgt>
                                        </p:tgtEl>
                                        <p:attrNameLst>
                                          <p:attrName>style.visibility</p:attrName>
                                        </p:attrNameLst>
                                      </p:cBhvr>
                                      <p:to>
                                        <p:strVal val="visible"/>
                                      </p:to>
                                    </p:set>
                                    <p:animEffect transition="in" filter="wipe(left)">
                                      <p:cBhvr>
                                        <p:cTn id="28" dur="500"/>
                                        <p:tgtEl>
                                          <p:spTgt spid="3075">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Effect transition="in" filter="wipe(left)">
                                      <p:cBhvr>
                                        <p:cTn id="31" dur="500"/>
                                        <p:tgtEl>
                                          <p:spTgt spid="3075">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75">
                                            <p:txEl>
                                              <p:pRg st="7" end="7"/>
                                            </p:txEl>
                                          </p:spTgt>
                                        </p:tgtEl>
                                        <p:attrNameLst>
                                          <p:attrName>style.visibility</p:attrName>
                                        </p:attrNameLst>
                                      </p:cBhvr>
                                      <p:to>
                                        <p:strVal val="visible"/>
                                      </p:to>
                                    </p:set>
                                    <p:animEffect transition="in" filter="wipe(left)">
                                      <p:cBhvr>
                                        <p:cTn id="34"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sxc.hu 04.jpg"/>
          <p:cNvPicPr>
            <a:picLocks noChangeAspect="1"/>
          </p:cNvPicPr>
          <p:nvPr/>
        </p:nvPicPr>
        <p:blipFill>
          <a:blip r:embed="rId3" cstate="print"/>
          <a:stretch>
            <a:fillRect/>
          </a:stretch>
        </p:blipFill>
        <p:spPr>
          <a:xfrm>
            <a:off x="6038002" y="4786322"/>
            <a:ext cx="3105998" cy="2071677"/>
          </a:xfrm>
          <a:prstGeom prst="rect">
            <a:avLst/>
          </a:prstGeom>
        </p:spPr>
      </p:pic>
      <p:sp>
        <p:nvSpPr>
          <p:cNvPr id="5122" name="Titre 1"/>
          <p:cNvSpPr>
            <a:spLocks noGrp="1"/>
          </p:cNvSpPr>
          <p:nvPr>
            <p:ph type="title"/>
          </p:nvPr>
        </p:nvSpPr>
        <p:spPr>
          <a:xfrm>
            <a:off x="457200" y="274638"/>
            <a:ext cx="7829550" cy="1143000"/>
          </a:xfrm>
        </p:spPr>
        <p:txBody>
          <a:bodyPr/>
          <a:lstStyle/>
          <a:p>
            <a:r>
              <a:rPr lang="sl-SI" b="1" dirty="0" smtClean="0">
                <a:solidFill>
                  <a:srgbClr val="593B2A"/>
                </a:solidFill>
                <a:effectLst>
                  <a:outerShdw blurRad="38100" dist="38100" dir="2700000" algn="tl">
                    <a:srgbClr val="000000">
                      <a:alpha val="43137"/>
                    </a:srgbClr>
                  </a:outerShdw>
                </a:effectLst>
              </a:rPr>
              <a:t>Če je do sedaj šlo vse po sreči...</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142984"/>
            <a:ext cx="8229600" cy="5429288"/>
          </a:xfrm>
        </p:spPr>
        <p:txBody>
          <a:bodyPr/>
          <a:lstStyle/>
          <a:p>
            <a:r>
              <a:rPr lang="sl-SI" sz="2800" dirty="0" smtClean="0">
                <a:solidFill>
                  <a:srgbClr val="593B2A"/>
                </a:solidFill>
              </a:rPr>
              <a:t>V tej točki dobite uradno vabilo univerze, oz. t.i. </a:t>
            </a:r>
            <a:r>
              <a:rPr lang="sl-SI" sz="2800" i="1" dirty="0" smtClean="0">
                <a:solidFill>
                  <a:srgbClr val="593B2A"/>
                </a:solidFill>
              </a:rPr>
              <a:t>offer.</a:t>
            </a:r>
          </a:p>
          <a:p>
            <a:r>
              <a:rPr lang="sl-SI" sz="2800" dirty="0" smtClean="0">
                <a:solidFill>
                  <a:srgbClr val="593B2A"/>
                </a:solidFill>
              </a:rPr>
              <a:t>Obstajata dva tipa:</a:t>
            </a:r>
          </a:p>
          <a:p>
            <a:pPr lvl="1"/>
            <a:r>
              <a:rPr lang="sl-SI" sz="2400" dirty="0" smtClean="0">
                <a:solidFill>
                  <a:srgbClr val="593B2A"/>
                </a:solidFill>
              </a:rPr>
              <a:t>Pogojni (</a:t>
            </a:r>
            <a:r>
              <a:rPr lang="sl-SI" sz="2400" i="1" dirty="0" smtClean="0">
                <a:solidFill>
                  <a:srgbClr val="593B2A"/>
                </a:solidFill>
              </a:rPr>
              <a:t>conditional</a:t>
            </a:r>
            <a:r>
              <a:rPr lang="sl-SI" sz="2400" dirty="0" smtClean="0">
                <a:solidFill>
                  <a:srgbClr val="593B2A"/>
                </a:solidFill>
              </a:rPr>
              <a:t>), kjer ti univerza nudi mesto, vendar boš sprejet, ko izpolniš pogoje (npr. si financiran, si dokončal magisterij, si uspešno opravil IELTS...)</a:t>
            </a:r>
          </a:p>
          <a:p>
            <a:pPr lvl="1"/>
            <a:r>
              <a:rPr lang="sl-SI" sz="2400" dirty="0" smtClean="0">
                <a:solidFill>
                  <a:srgbClr val="593B2A"/>
                </a:solidFill>
              </a:rPr>
              <a:t>Brezpogojni (</a:t>
            </a:r>
            <a:r>
              <a:rPr lang="sl-SI" sz="2400" i="1" dirty="0" smtClean="0">
                <a:solidFill>
                  <a:srgbClr val="593B2A"/>
                </a:solidFill>
              </a:rPr>
              <a:t>unconditional</a:t>
            </a:r>
            <a:r>
              <a:rPr lang="sl-SI" sz="2400" dirty="0" smtClean="0">
                <a:solidFill>
                  <a:srgbClr val="593B2A"/>
                </a:solidFill>
              </a:rPr>
              <a:t>). Vse zahteve so izpolnjene, dogovoriti se moraš samo še kdaj pričneš.</a:t>
            </a:r>
          </a:p>
          <a:p>
            <a:pPr lvl="2"/>
            <a:r>
              <a:rPr lang="sl-SI" sz="2000" dirty="0" smtClean="0">
                <a:solidFill>
                  <a:srgbClr val="593B2A"/>
                </a:solidFill>
              </a:rPr>
              <a:t>Doktorat lahko načeloma pričneš delati kadarkoli, vendar načeloma raje vidijo, da začneš oktobra ali januarja.</a:t>
            </a:r>
          </a:p>
          <a:p>
            <a:pPr lvl="2"/>
            <a:r>
              <a:rPr lang="sl-SI" sz="2000" dirty="0" smtClean="0">
                <a:solidFill>
                  <a:srgbClr val="593B2A"/>
                </a:solidFill>
              </a:rPr>
              <a:t>Ob brezpogojni ponudbi dobiš tudi vpisni obrazec.</a:t>
            </a:r>
          </a:p>
          <a:p>
            <a:pPr lvl="2"/>
            <a:r>
              <a:rPr lang="sl-SI" sz="2000" dirty="0" smtClean="0">
                <a:solidFill>
                  <a:srgbClr val="593B2A"/>
                </a:solidFill>
              </a:rPr>
              <a:t>Čestitam!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123">
                                            <p:txEl>
                                              <p:pRg st="5" end="5"/>
                                            </p:txEl>
                                          </p:spTgt>
                                        </p:tgtEl>
                                        <p:attrNameLst>
                                          <p:attrName>style.visibility</p:attrName>
                                        </p:attrNameLst>
                                      </p:cBhvr>
                                      <p:to>
                                        <p:strVal val="visible"/>
                                      </p:to>
                                    </p:set>
                                    <p:anim calcmode="lin" valueType="num">
                                      <p:cBhvr additive="base">
                                        <p:cTn id="35"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2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23">
                                            <p:txEl>
                                              <p:pRg st="6" end="6"/>
                                            </p:txEl>
                                          </p:spTgt>
                                        </p:tgtEl>
                                        <p:attrNameLst>
                                          <p:attrName>style.visibility</p:attrName>
                                        </p:attrNameLst>
                                      </p:cBhvr>
                                      <p:to>
                                        <p:strVal val="visible"/>
                                      </p:to>
                                    </p:set>
                                    <p:anim calcmode="lin" valueType="num">
                                      <p:cBhvr additive="base">
                                        <p:cTn id="39"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42844" y="285736"/>
            <a:ext cx="7829550" cy="1143000"/>
          </a:xfrm>
        </p:spPr>
        <p:txBody>
          <a:bodyPr/>
          <a:lstStyle/>
          <a:p>
            <a:r>
              <a:rPr lang="sl-SI" b="1" dirty="0" smtClean="0">
                <a:solidFill>
                  <a:srgbClr val="593B2A"/>
                </a:solidFill>
                <a:effectLst>
                  <a:outerShdw blurRad="38100" dist="38100" dir="2700000" algn="tl">
                    <a:srgbClr val="000000">
                      <a:alpha val="43137"/>
                    </a:srgbClr>
                  </a:outerShdw>
                </a:effectLst>
              </a:rPr>
              <a:t>III. Študij</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857364"/>
            <a:ext cx="8229600" cy="4929222"/>
          </a:xfrm>
        </p:spPr>
        <p:txBody>
          <a:bodyPr/>
          <a:lstStyle/>
          <a:p>
            <a:r>
              <a:rPr lang="sl-SI" sz="2800" dirty="0" smtClean="0">
                <a:solidFill>
                  <a:srgbClr val="593B2A"/>
                </a:solidFill>
              </a:rPr>
              <a:t>Časovni okvir</a:t>
            </a:r>
          </a:p>
          <a:p>
            <a:pPr lvl="1"/>
            <a:r>
              <a:rPr lang="sl-SI" sz="2400" dirty="0" smtClean="0">
                <a:solidFill>
                  <a:srgbClr val="593B2A"/>
                </a:solidFill>
              </a:rPr>
              <a:t>Študij traja </a:t>
            </a:r>
            <a:r>
              <a:rPr lang="sl-SI" sz="2400" b="1" dirty="0" smtClean="0">
                <a:solidFill>
                  <a:srgbClr val="593B2A"/>
                </a:solidFill>
              </a:rPr>
              <a:t>3-4</a:t>
            </a:r>
            <a:r>
              <a:rPr lang="sl-SI" sz="2400" dirty="0" smtClean="0">
                <a:solidFill>
                  <a:srgbClr val="593B2A"/>
                </a:solidFill>
              </a:rPr>
              <a:t> leta. </a:t>
            </a:r>
          </a:p>
          <a:p>
            <a:pPr lvl="1"/>
            <a:r>
              <a:rPr lang="sl-SI" sz="2400" dirty="0" smtClean="0">
                <a:solidFill>
                  <a:srgbClr val="593B2A"/>
                </a:solidFill>
              </a:rPr>
              <a:t>Vedno si sprejet kot </a:t>
            </a:r>
            <a:r>
              <a:rPr lang="sl-SI" sz="2400" b="1" dirty="0" smtClean="0">
                <a:solidFill>
                  <a:srgbClr val="593B2A"/>
                </a:solidFill>
              </a:rPr>
              <a:t>MPhil</a:t>
            </a:r>
            <a:r>
              <a:rPr lang="sl-SI" sz="2400" dirty="0" smtClean="0">
                <a:solidFill>
                  <a:srgbClr val="593B2A"/>
                </a:solidFill>
              </a:rPr>
              <a:t> študent.</a:t>
            </a:r>
          </a:p>
          <a:p>
            <a:pPr lvl="1"/>
            <a:r>
              <a:rPr lang="sl-SI" sz="2400" dirty="0" smtClean="0">
                <a:solidFill>
                  <a:srgbClr val="593B2A"/>
                </a:solidFill>
              </a:rPr>
              <a:t>V </a:t>
            </a:r>
            <a:r>
              <a:rPr lang="sl-SI" sz="2400" b="1" dirty="0" smtClean="0">
                <a:solidFill>
                  <a:srgbClr val="593B2A"/>
                </a:solidFill>
              </a:rPr>
              <a:t>petem trimestru</a:t>
            </a:r>
            <a:r>
              <a:rPr lang="sl-SI" sz="2400" dirty="0" smtClean="0">
                <a:solidFill>
                  <a:srgbClr val="593B2A"/>
                </a:solidFill>
              </a:rPr>
              <a:t> moraš izpolniti pogoje, da se lahko nadgradiš v PhD študenta (t.i. </a:t>
            </a:r>
            <a:r>
              <a:rPr lang="sl-SI" sz="2400" i="1" dirty="0" smtClean="0">
                <a:solidFill>
                  <a:srgbClr val="593B2A"/>
                </a:solidFill>
              </a:rPr>
              <a:t>upgrade</a:t>
            </a:r>
            <a:r>
              <a:rPr lang="sl-SI" sz="2400" dirty="0" smtClean="0">
                <a:solidFill>
                  <a:srgbClr val="593B2A"/>
                </a:solidFill>
              </a:rPr>
              <a:t>). </a:t>
            </a:r>
          </a:p>
          <a:p>
            <a:pPr lvl="1"/>
            <a:r>
              <a:rPr lang="sl-SI" sz="2400" dirty="0" smtClean="0">
                <a:solidFill>
                  <a:srgbClr val="593B2A"/>
                </a:solidFill>
              </a:rPr>
              <a:t>Najkasneje </a:t>
            </a:r>
            <a:r>
              <a:rPr lang="sl-SI" sz="2400" b="1" dirty="0" smtClean="0">
                <a:solidFill>
                  <a:srgbClr val="593B2A"/>
                </a:solidFill>
              </a:rPr>
              <a:t>konec tretjega leta</a:t>
            </a:r>
            <a:r>
              <a:rPr lang="sl-SI" sz="2400" dirty="0" smtClean="0">
                <a:solidFill>
                  <a:srgbClr val="593B2A"/>
                </a:solidFill>
              </a:rPr>
              <a:t> moraš oddati dizertacijo.</a:t>
            </a:r>
          </a:p>
          <a:p>
            <a:pPr lvl="1"/>
            <a:r>
              <a:rPr lang="sl-SI" sz="2400" dirty="0" smtClean="0">
                <a:solidFill>
                  <a:srgbClr val="593B2A"/>
                </a:solidFill>
              </a:rPr>
              <a:t>Četrto leto je običajno rezervirano za popravke (</a:t>
            </a:r>
            <a:r>
              <a:rPr lang="sl-SI" sz="2400" i="1" dirty="0" smtClean="0">
                <a:solidFill>
                  <a:srgbClr val="593B2A"/>
                </a:solidFill>
              </a:rPr>
              <a:t>t.i. corrections write-up</a:t>
            </a:r>
            <a:r>
              <a:rPr lang="sl-SI" sz="2400" dirty="0" smtClean="0">
                <a:solidFill>
                  <a:srgbClr val="593B2A"/>
                </a:solidFill>
              </a:rPr>
              <a:t>) .</a:t>
            </a:r>
          </a:p>
          <a:p>
            <a:pPr lvl="2"/>
            <a:r>
              <a:rPr lang="sl-SI" sz="2000" dirty="0" smtClean="0">
                <a:solidFill>
                  <a:srgbClr val="593B2A"/>
                </a:solidFill>
              </a:rPr>
              <a:t>99% doktorskih študentov v Exetru dobi doktorski naziv, vendar z zahtevanimi popravki, ki so lahko od slovničnih pa vse do ponovnega opravljanja celotne raziskave.</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42844" y="153950"/>
            <a:ext cx="8143906" cy="846158"/>
          </a:xfrm>
        </p:spPr>
        <p:txBody>
          <a:bodyPr/>
          <a:lstStyle/>
          <a:p>
            <a:r>
              <a:rPr lang="sl-SI" b="1" dirty="0" smtClean="0">
                <a:solidFill>
                  <a:srgbClr val="593B2A"/>
                </a:solidFill>
                <a:effectLst>
                  <a:outerShdw blurRad="38100" dist="38100" dir="2700000" algn="tl">
                    <a:srgbClr val="000000">
                      <a:alpha val="43137"/>
                    </a:srgbClr>
                  </a:outerShdw>
                </a:effectLst>
              </a:rPr>
              <a:t>Pogoji za nadgradnjo MPhil / PhD</a:t>
            </a:r>
            <a:endParaRPr lang="fr-FR"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142984"/>
            <a:ext cx="8229600" cy="5429288"/>
          </a:xfrm>
        </p:spPr>
        <p:txBody>
          <a:bodyPr/>
          <a:lstStyle/>
          <a:p>
            <a:r>
              <a:rPr lang="sl-SI" b="1" dirty="0" smtClean="0">
                <a:solidFill>
                  <a:srgbClr val="593B2A"/>
                </a:solidFill>
              </a:rPr>
              <a:t>Pogoji</a:t>
            </a:r>
            <a:r>
              <a:rPr lang="sl-SI" dirty="0" smtClean="0">
                <a:solidFill>
                  <a:srgbClr val="593B2A"/>
                </a:solidFill>
              </a:rPr>
              <a:t> za nadgradnjo (komisija zaseda </a:t>
            </a:r>
            <a:r>
              <a:rPr lang="sl-SI" b="1" dirty="0" smtClean="0">
                <a:solidFill>
                  <a:srgbClr val="593B2A"/>
                </a:solidFill>
              </a:rPr>
              <a:t>samo enkrat!</a:t>
            </a:r>
            <a:r>
              <a:rPr lang="sl-SI" dirty="0" smtClean="0">
                <a:solidFill>
                  <a:srgbClr val="593B2A"/>
                </a:solidFill>
              </a:rPr>
              <a:t>)</a:t>
            </a:r>
          </a:p>
          <a:p>
            <a:pPr lvl="1"/>
            <a:r>
              <a:rPr lang="sl-SI" dirty="0" smtClean="0">
                <a:solidFill>
                  <a:srgbClr val="593B2A"/>
                </a:solidFill>
              </a:rPr>
              <a:t>Uspešno opravljeni </a:t>
            </a:r>
            <a:r>
              <a:rPr lang="sl-SI" b="1" dirty="0" smtClean="0">
                <a:solidFill>
                  <a:srgbClr val="593B2A"/>
                </a:solidFill>
              </a:rPr>
              <a:t>izpiti</a:t>
            </a:r>
            <a:r>
              <a:rPr lang="sl-SI" dirty="0" smtClean="0">
                <a:solidFill>
                  <a:srgbClr val="593B2A"/>
                </a:solidFill>
              </a:rPr>
              <a:t> z lokalnega magistrskega študija (ponavadi nekaj MSc modulov. Na psihologiji </a:t>
            </a:r>
            <a:r>
              <a:rPr lang="sl-SI" i="1" dirty="0" smtClean="0">
                <a:solidFill>
                  <a:srgbClr val="593B2A"/>
                </a:solidFill>
              </a:rPr>
              <a:t>povsem zagotovo</a:t>
            </a:r>
            <a:r>
              <a:rPr lang="sl-SI" dirty="0" smtClean="0">
                <a:solidFill>
                  <a:srgbClr val="593B2A"/>
                </a:solidFill>
              </a:rPr>
              <a:t> </a:t>
            </a:r>
            <a:r>
              <a:rPr lang="sl-SI" u="sng" dirty="0" smtClean="0">
                <a:solidFill>
                  <a:srgbClr val="593B2A"/>
                </a:solidFill>
              </a:rPr>
              <a:t>statistika</a:t>
            </a:r>
            <a:r>
              <a:rPr lang="sl-SI" dirty="0" smtClean="0">
                <a:solidFill>
                  <a:srgbClr val="593B2A"/>
                </a:solidFill>
              </a:rPr>
              <a:t>).</a:t>
            </a:r>
          </a:p>
          <a:p>
            <a:pPr lvl="1"/>
            <a:r>
              <a:rPr lang="sl-SI" dirty="0" smtClean="0">
                <a:solidFill>
                  <a:srgbClr val="593B2A"/>
                </a:solidFill>
              </a:rPr>
              <a:t>Pregled literature (t.i. </a:t>
            </a:r>
            <a:r>
              <a:rPr lang="sl-SI" b="1" i="1" dirty="0" smtClean="0">
                <a:solidFill>
                  <a:srgbClr val="593B2A"/>
                </a:solidFill>
              </a:rPr>
              <a:t>Lit. Review</a:t>
            </a:r>
            <a:r>
              <a:rPr lang="sl-SI" dirty="0" smtClean="0">
                <a:solidFill>
                  <a:srgbClr val="593B2A"/>
                </a:solidFill>
              </a:rPr>
              <a:t>).</a:t>
            </a:r>
          </a:p>
          <a:p>
            <a:pPr lvl="1"/>
            <a:r>
              <a:rPr lang="sl-SI" dirty="0" smtClean="0">
                <a:solidFill>
                  <a:srgbClr val="593B2A"/>
                </a:solidFill>
              </a:rPr>
              <a:t>Uspešno opravljena </a:t>
            </a:r>
            <a:r>
              <a:rPr lang="sl-SI" b="1" dirty="0" smtClean="0">
                <a:solidFill>
                  <a:srgbClr val="593B2A"/>
                </a:solidFill>
              </a:rPr>
              <a:t>raziskava.</a:t>
            </a:r>
          </a:p>
          <a:p>
            <a:pPr lvl="1"/>
            <a:r>
              <a:rPr lang="sl-SI" b="1" dirty="0" smtClean="0">
                <a:solidFill>
                  <a:srgbClr val="593B2A"/>
                </a:solidFill>
              </a:rPr>
              <a:t>Oris dizertacije</a:t>
            </a:r>
            <a:r>
              <a:rPr lang="sl-SI" dirty="0" smtClean="0">
                <a:solidFill>
                  <a:srgbClr val="593B2A"/>
                </a:solidFill>
              </a:rPr>
              <a:t> skupaj s predlagano literaturo</a:t>
            </a:r>
          </a:p>
          <a:p>
            <a:r>
              <a:rPr lang="sl-SI" dirty="0" smtClean="0">
                <a:solidFill>
                  <a:srgbClr val="593B2A"/>
                </a:solidFill>
              </a:rPr>
              <a:t>V primeru, da tema ni dovolj obsežna ali ne odkriva ničesar novega, je </a:t>
            </a:r>
            <a:r>
              <a:rPr lang="sl-SI" i="1" dirty="0" smtClean="0">
                <a:solidFill>
                  <a:srgbClr val="593B2A"/>
                </a:solidFill>
              </a:rPr>
              <a:t>upgrade neuspešen</a:t>
            </a:r>
            <a:r>
              <a:rPr lang="sl-SI" dirty="0" smtClean="0">
                <a:solidFill>
                  <a:srgbClr val="593B2A"/>
                </a:solidFill>
              </a:rPr>
              <a:t> in imaš leto časa, da napišeš MPhil dizertacijo.</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142852"/>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Upgrade – Lit. Review</a:t>
            </a:r>
          </a:p>
        </p:txBody>
      </p:sp>
      <p:sp>
        <p:nvSpPr>
          <p:cNvPr id="3" name="Espace réservé du contenu 2"/>
          <p:cNvSpPr>
            <a:spLocks noGrp="1"/>
          </p:cNvSpPr>
          <p:nvPr>
            <p:ph idx="1"/>
          </p:nvPr>
        </p:nvSpPr>
        <p:spPr>
          <a:xfrm>
            <a:off x="414366" y="1071546"/>
            <a:ext cx="8229600" cy="5214974"/>
          </a:xfrm>
        </p:spPr>
        <p:txBody>
          <a:bodyPr rtlCol="0">
            <a:normAutofit fontScale="92500" lnSpcReduction="20000"/>
          </a:bodyPr>
          <a:lstStyle/>
          <a:p>
            <a:pPr fontAlgn="auto">
              <a:spcAft>
                <a:spcPts val="0"/>
              </a:spcAft>
              <a:buFont typeface="Arial" pitchFamily="34" charset="0"/>
              <a:buChar char="•"/>
              <a:defRPr/>
            </a:pPr>
            <a:r>
              <a:rPr lang="sl-SI" dirty="0" smtClean="0">
                <a:solidFill>
                  <a:srgbClr val="593B2A"/>
                </a:solidFill>
              </a:rPr>
              <a:t>Najbolj preprosto povedano – pregled literature obsega bolj kot ne </a:t>
            </a:r>
            <a:r>
              <a:rPr lang="sl-SI" b="1" dirty="0" smtClean="0">
                <a:solidFill>
                  <a:srgbClr val="593B2A"/>
                </a:solidFill>
              </a:rPr>
              <a:t>VSE </a:t>
            </a:r>
            <a:r>
              <a:rPr lang="sl-SI" dirty="0" smtClean="0">
                <a:solidFill>
                  <a:srgbClr val="593B2A"/>
                </a:solidFill>
              </a:rPr>
              <a:t>kar je bilo na določeno temo napisano.</a:t>
            </a:r>
          </a:p>
          <a:p>
            <a:pPr fontAlgn="auto">
              <a:spcAft>
                <a:spcPts val="0"/>
              </a:spcAft>
              <a:buFont typeface="Arial" pitchFamily="34" charset="0"/>
              <a:buChar char="•"/>
              <a:defRPr/>
            </a:pPr>
            <a:r>
              <a:rPr lang="sl-SI" dirty="0" smtClean="0">
                <a:solidFill>
                  <a:srgbClr val="593B2A"/>
                </a:solidFill>
              </a:rPr>
              <a:t>Kot primer – do sedaj sem za svoj pregled literature prebral kakih </a:t>
            </a:r>
            <a:r>
              <a:rPr lang="sl-SI" b="1" dirty="0" smtClean="0">
                <a:solidFill>
                  <a:srgbClr val="593B2A"/>
                </a:solidFill>
              </a:rPr>
              <a:t>200 člankov</a:t>
            </a:r>
            <a:r>
              <a:rPr lang="sl-SI" dirty="0" smtClean="0">
                <a:solidFill>
                  <a:srgbClr val="593B2A"/>
                </a:solidFill>
              </a:rPr>
              <a:t>, kar po angleških standardih ni prav veliko. </a:t>
            </a:r>
          </a:p>
          <a:p>
            <a:pPr fontAlgn="auto">
              <a:spcAft>
                <a:spcPts val="0"/>
              </a:spcAft>
              <a:buFont typeface="Arial" pitchFamily="34" charset="0"/>
              <a:buChar char="•"/>
              <a:defRPr/>
            </a:pPr>
            <a:r>
              <a:rPr lang="sl-SI" dirty="0" smtClean="0">
                <a:solidFill>
                  <a:srgbClr val="593B2A"/>
                </a:solidFill>
              </a:rPr>
              <a:t>Pregled literature skupaj z raziskavo </a:t>
            </a:r>
            <a:r>
              <a:rPr lang="sl-SI" b="1" dirty="0" smtClean="0">
                <a:solidFill>
                  <a:srgbClr val="593B2A"/>
                </a:solidFill>
              </a:rPr>
              <a:t>obsega kakih 10 strani teksta</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Uporaba bibliografskih menedžerjev je </a:t>
            </a:r>
            <a:r>
              <a:rPr lang="sl-SI" b="1" dirty="0" smtClean="0">
                <a:solidFill>
                  <a:srgbClr val="593B2A"/>
                </a:solidFill>
              </a:rPr>
              <a:t>nujna. </a:t>
            </a:r>
            <a:r>
              <a:rPr lang="sl-SI" dirty="0" smtClean="0">
                <a:solidFill>
                  <a:srgbClr val="593B2A"/>
                </a:solidFill>
              </a:rPr>
              <a:t>Npr. EndNote - </a:t>
            </a:r>
            <a:r>
              <a:rPr lang="sl-SI" dirty="0" smtClean="0">
                <a:solidFill>
                  <a:srgbClr val="593B2A"/>
                </a:solidFill>
                <a:hlinkClick r:id="rId4"/>
              </a:rPr>
              <a:t>http://www.endnote.com/</a:t>
            </a:r>
            <a:endParaRPr lang="sl-SI" dirty="0" smtClean="0">
              <a:solidFill>
                <a:srgbClr val="593B2A"/>
              </a:solidFill>
            </a:endParaRPr>
          </a:p>
          <a:p>
            <a:pPr fontAlgn="auto">
              <a:spcAft>
                <a:spcPts val="0"/>
              </a:spcAft>
              <a:buFont typeface="Arial" pitchFamily="34" charset="0"/>
              <a:buChar char="•"/>
              <a:defRPr/>
            </a:pPr>
            <a:r>
              <a:rPr lang="sl-SI" dirty="0" smtClean="0">
                <a:solidFill>
                  <a:srgbClr val="593B2A"/>
                </a:solidFill>
              </a:rPr>
              <a:t>Vse potrebno dobiš na univerzi – knjige, članke, dostop do žurnalov, računalnik, programsko opremo.</a:t>
            </a: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142852"/>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Upgrade – raziskava</a:t>
            </a:r>
          </a:p>
        </p:txBody>
      </p:sp>
      <p:sp>
        <p:nvSpPr>
          <p:cNvPr id="3" name="Espace réservé du contenu 2"/>
          <p:cNvSpPr>
            <a:spLocks noGrp="1"/>
          </p:cNvSpPr>
          <p:nvPr>
            <p:ph idx="1"/>
          </p:nvPr>
        </p:nvSpPr>
        <p:spPr>
          <a:xfrm>
            <a:off x="414366" y="1071546"/>
            <a:ext cx="8229600" cy="5214974"/>
          </a:xfrm>
        </p:spPr>
        <p:txBody>
          <a:bodyPr rtlCol="0">
            <a:normAutofit/>
          </a:bodyPr>
          <a:lstStyle/>
          <a:p>
            <a:pPr fontAlgn="auto">
              <a:spcAft>
                <a:spcPts val="0"/>
              </a:spcAft>
              <a:buFont typeface="Arial" pitchFamily="34" charset="0"/>
              <a:buChar char="•"/>
              <a:defRPr/>
            </a:pPr>
            <a:r>
              <a:rPr lang="sl-SI" dirty="0" smtClean="0">
                <a:solidFill>
                  <a:srgbClr val="593B2A"/>
                </a:solidFill>
              </a:rPr>
              <a:t>Opraviti moraš raziskavo, ki je lahko dokaj majhna, recimo 20 udeležencev (seveda v odvisnosti od statistične metode).</a:t>
            </a:r>
          </a:p>
          <a:p>
            <a:pPr fontAlgn="auto">
              <a:spcAft>
                <a:spcPts val="0"/>
              </a:spcAft>
              <a:buFont typeface="Arial" pitchFamily="34" charset="0"/>
              <a:buChar char="•"/>
              <a:defRPr/>
            </a:pPr>
            <a:r>
              <a:rPr lang="sl-SI" dirty="0" smtClean="0">
                <a:solidFill>
                  <a:srgbClr val="593B2A"/>
                </a:solidFill>
              </a:rPr>
              <a:t>Vsak predlog raziskave mora odobriti komisija za etiko.</a:t>
            </a:r>
          </a:p>
          <a:p>
            <a:pPr fontAlgn="auto">
              <a:spcAft>
                <a:spcPts val="0"/>
              </a:spcAft>
              <a:buFont typeface="Arial" pitchFamily="34" charset="0"/>
              <a:buChar char="•"/>
              <a:defRPr/>
            </a:pPr>
            <a:r>
              <a:rPr lang="sl-SI" dirty="0" smtClean="0">
                <a:solidFill>
                  <a:srgbClr val="593B2A"/>
                </a:solidFill>
              </a:rPr>
              <a:t>Podatke moraš znati obdelati in jih interpretirati v žurnalskem stilu.</a:t>
            </a:r>
          </a:p>
          <a:p>
            <a:pPr fontAlgn="auto">
              <a:spcAft>
                <a:spcPts val="0"/>
              </a:spcAft>
              <a:buFont typeface="Arial" pitchFamily="34" charset="0"/>
              <a:buChar char="•"/>
              <a:defRPr/>
            </a:pPr>
            <a:r>
              <a:rPr lang="sl-SI" dirty="0" smtClean="0">
                <a:solidFill>
                  <a:srgbClr val="593B2A"/>
                </a:solidFill>
              </a:rPr>
              <a:t>Statistiki ne uideš.</a:t>
            </a: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142852"/>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Zagovor doktorata</a:t>
            </a:r>
          </a:p>
        </p:txBody>
      </p:sp>
      <p:sp>
        <p:nvSpPr>
          <p:cNvPr id="3" name="Espace réservé du contenu 2"/>
          <p:cNvSpPr>
            <a:spLocks noGrp="1"/>
          </p:cNvSpPr>
          <p:nvPr>
            <p:ph idx="1"/>
          </p:nvPr>
        </p:nvSpPr>
        <p:spPr>
          <a:xfrm>
            <a:off x="414366" y="1071546"/>
            <a:ext cx="8229600" cy="5214974"/>
          </a:xfrm>
        </p:spPr>
        <p:txBody>
          <a:bodyPr rtlCol="0">
            <a:normAutofit fontScale="92500"/>
          </a:bodyPr>
          <a:lstStyle/>
          <a:p>
            <a:pPr fontAlgn="auto">
              <a:spcAft>
                <a:spcPts val="0"/>
              </a:spcAft>
              <a:buFont typeface="Arial" pitchFamily="34" charset="0"/>
              <a:buChar char="•"/>
              <a:defRPr/>
            </a:pPr>
            <a:r>
              <a:rPr lang="sl-SI" b="1" dirty="0" smtClean="0">
                <a:solidFill>
                  <a:srgbClr val="593B2A"/>
                </a:solidFill>
              </a:rPr>
              <a:t>Tričlanska komisija </a:t>
            </a:r>
            <a:r>
              <a:rPr lang="sl-SI" dirty="0" smtClean="0">
                <a:solidFill>
                  <a:srgbClr val="593B2A"/>
                </a:solidFill>
              </a:rPr>
              <a:t>(tvoj supervizor </a:t>
            </a:r>
            <a:r>
              <a:rPr lang="sl-SI" b="1" dirty="0" smtClean="0">
                <a:solidFill>
                  <a:srgbClr val="593B2A"/>
                </a:solidFill>
              </a:rPr>
              <a:t>ni</a:t>
            </a:r>
            <a:r>
              <a:rPr lang="sl-SI" dirty="0" smtClean="0">
                <a:solidFill>
                  <a:srgbClr val="593B2A"/>
                </a:solidFill>
              </a:rPr>
              <a:t> prisoten).</a:t>
            </a:r>
          </a:p>
          <a:p>
            <a:pPr fontAlgn="auto">
              <a:spcAft>
                <a:spcPts val="0"/>
              </a:spcAft>
              <a:buFont typeface="Arial" pitchFamily="34" charset="0"/>
              <a:buChar char="•"/>
              <a:defRPr/>
            </a:pPr>
            <a:r>
              <a:rPr lang="sl-SI" dirty="0" smtClean="0">
                <a:solidFill>
                  <a:srgbClr val="593B2A"/>
                </a:solidFill>
              </a:rPr>
              <a:t>Odločitev komisije je </a:t>
            </a:r>
            <a:r>
              <a:rPr lang="sl-SI" b="1" dirty="0" smtClean="0">
                <a:solidFill>
                  <a:srgbClr val="593B2A"/>
                </a:solidFill>
              </a:rPr>
              <a:t>dokončna</a:t>
            </a:r>
            <a:r>
              <a:rPr lang="sl-SI" dirty="0" smtClean="0">
                <a:solidFill>
                  <a:srgbClr val="593B2A"/>
                </a:solidFill>
              </a:rPr>
              <a:t> (če padeš, padeš).</a:t>
            </a:r>
          </a:p>
          <a:p>
            <a:pPr fontAlgn="auto">
              <a:spcAft>
                <a:spcPts val="0"/>
              </a:spcAft>
              <a:buFont typeface="Arial" pitchFamily="34" charset="0"/>
              <a:buChar char="•"/>
              <a:defRPr/>
            </a:pPr>
            <a:r>
              <a:rPr lang="sl-SI" dirty="0" smtClean="0">
                <a:solidFill>
                  <a:srgbClr val="593B2A"/>
                </a:solidFill>
              </a:rPr>
              <a:t>Zagovor traja </a:t>
            </a:r>
            <a:r>
              <a:rPr lang="sl-SI" b="1" dirty="0" smtClean="0">
                <a:solidFill>
                  <a:srgbClr val="593B2A"/>
                </a:solidFill>
              </a:rPr>
              <a:t>4-12 ur.</a:t>
            </a:r>
          </a:p>
          <a:p>
            <a:pPr fontAlgn="auto">
              <a:spcAft>
                <a:spcPts val="0"/>
              </a:spcAft>
              <a:buFont typeface="Arial" pitchFamily="34" charset="0"/>
              <a:buChar char="•"/>
              <a:defRPr/>
            </a:pPr>
            <a:r>
              <a:rPr lang="sl-SI" dirty="0" smtClean="0">
                <a:solidFill>
                  <a:srgbClr val="593B2A"/>
                </a:solidFill>
              </a:rPr>
              <a:t>Možni rezultati zagovora:</a:t>
            </a:r>
          </a:p>
          <a:p>
            <a:pPr lvl="1" fontAlgn="auto">
              <a:spcAft>
                <a:spcPts val="0"/>
              </a:spcAft>
              <a:buFont typeface="Arial" pitchFamily="34" charset="0"/>
              <a:buChar char="•"/>
              <a:defRPr/>
            </a:pPr>
            <a:r>
              <a:rPr lang="sl-SI" dirty="0" smtClean="0">
                <a:solidFill>
                  <a:srgbClr val="593B2A"/>
                </a:solidFill>
              </a:rPr>
              <a:t>Awarded with no modifications – 0.5%</a:t>
            </a:r>
          </a:p>
          <a:p>
            <a:pPr lvl="1" fontAlgn="auto">
              <a:spcAft>
                <a:spcPts val="0"/>
              </a:spcAft>
              <a:buFont typeface="Arial" pitchFamily="34" charset="0"/>
              <a:buChar char="•"/>
              <a:defRPr/>
            </a:pPr>
            <a:r>
              <a:rPr lang="sl-SI" dirty="0" smtClean="0">
                <a:solidFill>
                  <a:srgbClr val="593B2A"/>
                </a:solidFill>
              </a:rPr>
              <a:t>Awarded with modifications – 99%</a:t>
            </a:r>
          </a:p>
          <a:p>
            <a:pPr lvl="1" fontAlgn="auto">
              <a:spcAft>
                <a:spcPts val="0"/>
              </a:spcAft>
              <a:buFont typeface="Arial" pitchFamily="34" charset="0"/>
              <a:buChar char="•"/>
              <a:defRPr/>
            </a:pPr>
            <a:r>
              <a:rPr lang="sl-SI" dirty="0" smtClean="0">
                <a:solidFill>
                  <a:srgbClr val="593B2A"/>
                </a:solidFill>
              </a:rPr>
              <a:t>Fail – 0.5%</a:t>
            </a:r>
          </a:p>
          <a:p>
            <a:pPr fontAlgn="auto">
              <a:spcAft>
                <a:spcPts val="0"/>
              </a:spcAft>
              <a:buFont typeface="Arial" pitchFamily="34" charset="0"/>
              <a:buChar char="•"/>
              <a:defRPr/>
            </a:pPr>
            <a:r>
              <a:rPr lang="sl-SI" b="1" dirty="0" smtClean="0">
                <a:solidFill>
                  <a:srgbClr val="593B2A"/>
                </a:solidFill>
              </a:rPr>
              <a:t>Popravki</a:t>
            </a:r>
            <a:r>
              <a:rPr lang="sl-SI" dirty="0" smtClean="0">
                <a:solidFill>
                  <a:srgbClr val="593B2A"/>
                </a:solidFill>
              </a:rPr>
              <a:t> so lahko orjaški (ponovitev vseh eksperimentov) ali zelo majhni (slovnične napake).</a:t>
            </a:r>
          </a:p>
          <a:p>
            <a:pPr fontAlgn="auto">
              <a:spcAft>
                <a:spcPts val="0"/>
              </a:spcAft>
              <a:buFont typeface="Arial" pitchFamily="34" charset="0"/>
              <a:buChar char="•"/>
              <a:defRPr/>
            </a:pPr>
            <a:endParaRPr lang="sl-SI" b="1"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a:p>
            <a:pPr fontAlgn="auto">
              <a:spcAft>
                <a:spcPts val="0"/>
              </a:spcAft>
              <a:buFont typeface="Arial" pitchFamily="34" charset="0"/>
              <a:buChar char="•"/>
              <a:defRPr/>
            </a:pPr>
            <a:endParaRPr lang="sl-SI" sz="2200"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distance polaroid copy.png"/>
          <p:cNvPicPr>
            <a:picLocks noChangeAspect="1"/>
          </p:cNvPicPr>
          <p:nvPr/>
        </p:nvPicPr>
        <p:blipFill>
          <a:blip r:embed="rId3"/>
          <a:stretch>
            <a:fillRect/>
          </a:stretch>
        </p:blipFill>
        <p:spPr>
          <a:xfrm>
            <a:off x="-32" y="2511256"/>
            <a:ext cx="3848701" cy="4346768"/>
          </a:xfrm>
          <a:prstGeom prst="rect">
            <a:avLst/>
          </a:prstGeom>
        </p:spPr>
      </p:pic>
      <p:sp>
        <p:nvSpPr>
          <p:cNvPr id="3074" name="Titre 1"/>
          <p:cNvSpPr>
            <a:spLocks noGrp="1"/>
          </p:cNvSpPr>
          <p:nvPr>
            <p:ph type="title"/>
          </p:nvPr>
        </p:nvSpPr>
        <p:spPr>
          <a:xfrm>
            <a:off x="2500313" y="274638"/>
            <a:ext cx="6043612" cy="1143000"/>
          </a:xfrm>
        </p:spPr>
        <p:txBody>
          <a:bodyPr/>
          <a:lstStyle/>
          <a:p>
            <a:pPr algn="l"/>
            <a:r>
              <a:rPr lang="sl-SI" b="1" dirty="0" smtClean="0">
                <a:solidFill>
                  <a:srgbClr val="593B2A"/>
                </a:solidFill>
                <a:effectLst>
                  <a:outerShdw blurRad="38100" dist="38100" dir="2700000" algn="tl">
                    <a:srgbClr val="000000">
                      <a:alpha val="43137"/>
                    </a:srgbClr>
                  </a:outerShdw>
                </a:effectLst>
              </a:rPr>
              <a:t>Potek</a:t>
            </a:r>
            <a:r>
              <a:rPr lang="en-US" b="1" dirty="0" smtClean="0">
                <a:solidFill>
                  <a:srgbClr val="593B2A"/>
                </a:solidFill>
                <a:effectLst>
                  <a:outerShdw blurRad="38100" dist="38100" dir="2700000" algn="tl">
                    <a:srgbClr val="000000">
                      <a:alpha val="43137"/>
                    </a:srgbClr>
                  </a:outerShdw>
                </a:effectLst>
              </a:rPr>
              <a:t> </a:t>
            </a:r>
            <a:r>
              <a:rPr lang="en-US" b="1" dirty="0" err="1" smtClean="0">
                <a:solidFill>
                  <a:srgbClr val="593B2A"/>
                </a:solidFill>
                <a:effectLst>
                  <a:outerShdw blurRad="38100" dist="38100" dir="2700000" algn="tl">
                    <a:srgbClr val="000000">
                      <a:alpha val="43137"/>
                    </a:srgbClr>
                  </a:outerShdw>
                </a:effectLst>
              </a:rPr>
              <a:t>predavanja</a:t>
            </a:r>
            <a:endParaRPr lang="fr-FR" b="1" dirty="0" smtClean="0">
              <a:solidFill>
                <a:srgbClr val="593B2A"/>
              </a:solidFill>
              <a:effectLst>
                <a:outerShdw blurRad="38100" dist="38100" dir="2700000" algn="tl">
                  <a:srgbClr val="000000">
                    <a:alpha val="43137"/>
                  </a:srgbClr>
                </a:outerShdw>
              </a:effectLst>
            </a:endParaRPr>
          </a:p>
        </p:txBody>
      </p:sp>
      <p:sp>
        <p:nvSpPr>
          <p:cNvPr id="3075" name="Espace réservé du contenu 2"/>
          <p:cNvSpPr>
            <a:spLocks noGrp="1"/>
          </p:cNvSpPr>
          <p:nvPr>
            <p:ph idx="1"/>
          </p:nvPr>
        </p:nvSpPr>
        <p:spPr>
          <a:xfrm>
            <a:off x="2928926" y="1260491"/>
            <a:ext cx="5214959" cy="4525963"/>
          </a:xfrm>
        </p:spPr>
        <p:txBody>
          <a:bodyPr/>
          <a:lstStyle/>
          <a:p>
            <a:r>
              <a:rPr lang="sl-SI" dirty="0" smtClean="0">
                <a:solidFill>
                  <a:srgbClr val="593B2A"/>
                </a:solidFill>
              </a:rPr>
              <a:t>Zakaj sploh študirati v tujini.</a:t>
            </a:r>
          </a:p>
          <a:p>
            <a:r>
              <a:rPr lang="sl-SI" dirty="0" err="1" smtClean="0">
                <a:solidFill>
                  <a:srgbClr val="593B2A"/>
                </a:solidFill>
              </a:rPr>
              <a:t>P</a:t>
            </a:r>
            <a:r>
              <a:rPr lang="en-US" dirty="0" err="1" smtClean="0">
                <a:solidFill>
                  <a:srgbClr val="593B2A"/>
                </a:solidFill>
              </a:rPr>
              <a:t>redpriprava</a:t>
            </a:r>
            <a:r>
              <a:rPr lang="en-US" dirty="0" smtClean="0">
                <a:solidFill>
                  <a:srgbClr val="593B2A"/>
                </a:solidFill>
              </a:rPr>
              <a:t> </a:t>
            </a:r>
            <a:r>
              <a:rPr lang="sl-SI" dirty="0" smtClean="0">
                <a:solidFill>
                  <a:srgbClr val="593B2A"/>
                </a:solidFill>
              </a:rPr>
              <a:t>na študij.</a:t>
            </a:r>
          </a:p>
          <a:p>
            <a:r>
              <a:rPr lang="sl-SI" dirty="0" smtClean="0">
                <a:solidFill>
                  <a:srgbClr val="593B2A"/>
                </a:solidFill>
              </a:rPr>
              <a:t>S</a:t>
            </a:r>
            <a:r>
              <a:rPr lang="en-US" dirty="0" err="1" smtClean="0">
                <a:solidFill>
                  <a:srgbClr val="593B2A"/>
                </a:solidFill>
              </a:rPr>
              <a:t>prejem</a:t>
            </a:r>
            <a:r>
              <a:rPr lang="en-US" dirty="0" smtClean="0">
                <a:solidFill>
                  <a:srgbClr val="593B2A"/>
                </a:solidFill>
              </a:rPr>
              <a:t> </a:t>
            </a:r>
            <a:r>
              <a:rPr lang="en-US" dirty="0" err="1" smtClean="0">
                <a:solidFill>
                  <a:srgbClr val="593B2A"/>
                </a:solidFill>
              </a:rPr>
              <a:t>na</a:t>
            </a:r>
            <a:r>
              <a:rPr lang="en-US" dirty="0" smtClean="0">
                <a:solidFill>
                  <a:srgbClr val="593B2A"/>
                </a:solidFill>
              </a:rPr>
              <a:t> </a:t>
            </a:r>
            <a:r>
              <a:rPr lang="sl-SI" dirty="0" smtClean="0">
                <a:solidFill>
                  <a:srgbClr val="593B2A"/>
                </a:solidFill>
              </a:rPr>
              <a:t>u</a:t>
            </a:r>
            <a:r>
              <a:rPr lang="en-US" dirty="0" err="1" smtClean="0">
                <a:solidFill>
                  <a:srgbClr val="593B2A"/>
                </a:solidFill>
              </a:rPr>
              <a:t>niverzo</a:t>
            </a:r>
            <a:r>
              <a:rPr lang="sl-SI" dirty="0" smtClean="0">
                <a:solidFill>
                  <a:srgbClr val="593B2A"/>
                </a:solidFill>
              </a:rPr>
              <a:t>.</a:t>
            </a:r>
          </a:p>
          <a:p>
            <a:r>
              <a:rPr lang="sl-SI" dirty="0" smtClean="0">
                <a:solidFill>
                  <a:srgbClr val="593B2A"/>
                </a:solidFill>
              </a:rPr>
              <a:t>Potek šolanja.</a:t>
            </a:r>
          </a:p>
          <a:p>
            <a:r>
              <a:rPr lang="sl-SI" dirty="0" smtClean="0">
                <a:solidFill>
                  <a:srgbClr val="593B2A"/>
                </a:solidFill>
              </a:rPr>
              <a:t>Pogovor.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00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00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00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2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42844" y="153950"/>
            <a:ext cx="8143906" cy="631844"/>
          </a:xfrm>
        </p:spPr>
        <p:txBody>
          <a:bodyPr/>
          <a:lstStyle/>
          <a:p>
            <a:r>
              <a:rPr lang="sl-SI" sz="3000" b="1" dirty="0" smtClean="0">
                <a:solidFill>
                  <a:srgbClr val="593B2A"/>
                </a:solidFill>
                <a:effectLst>
                  <a:outerShdw blurRad="38100" dist="38100" dir="2700000" algn="tl">
                    <a:srgbClr val="000000">
                      <a:alpha val="43137"/>
                    </a:srgbClr>
                  </a:outerShdw>
                </a:effectLst>
              </a:rPr>
              <a:t>Dobro, Ampak kako vse skupaj zares izgleda?</a:t>
            </a:r>
            <a:endParaRPr lang="fr-FR" sz="3000"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785794"/>
            <a:ext cx="8229600" cy="5643602"/>
          </a:xfrm>
        </p:spPr>
        <p:txBody>
          <a:bodyPr/>
          <a:lstStyle/>
          <a:p>
            <a:r>
              <a:rPr lang="sl-SI" sz="2800" dirty="0" smtClean="0">
                <a:solidFill>
                  <a:srgbClr val="593B2A"/>
                </a:solidFill>
              </a:rPr>
              <a:t>Veliko bereš. </a:t>
            </a:r>
            <a:r>
              <a:rPr lang="sl-SI" sz="2800" b="1" dirty="0" smtClean="0">
                <a:solidFill>
                  <a:srgbClr val="593B2A"/>
                </a:solidFill>
              </a:rPr>
              <a:t>Veliko.</a:t>
            </a:r>
          </a:p>
          <a:p>
            <a:r>
              <a:rPr lang="sl-SI" sz="2800" dirty="0" smtClean="0">
                <a:solidFill>
                  <a:srgbClr val="593B2A"/>
                </a:solidFill>
              </a:rPr>
              <a:t>Zelo si </a:t>
            </a:r>
            <a:r>
              <a:rPr lang="sl-SI" sz="2800" b="1" dirty="0" smtClean="0">
                <a:solidFill>
                  <a:srgbClr val="593B2A"/>
                </a:solidFill>
              </a:rPr>
              <a:t>samostojen </a:t>
            </a:r>
            <a:r>
              <a:rPr lang="sl-SI" sz="2800" dirty="0" smtClean="0">
                <a:solidFill>
                  <a:srgbClr val="593B2A"/>
                </a:solidFill>
              </a:rPr>
              <a:t>– delaš kadar hočeš. Ni ti treba biti v tvoji pisarni ali na kempusu. </a:t>
            </a:r>
          </a:p>
          <a:p>
            <a:r>
              <a:rPr lang="sl-SI" sz="2800" dirty="0" smtClean="0">
                <a:solidFill>
                  <a:srgbClr val="593B2A"/>
                </a:solidFill>
              </a:rPr>
              <a:t>Enkrat na teden se dobivaš s </a:t>
            </a:r>
            <a:r>
              <a:rPr lang="sl-SI" sz="2800" b="1" dirty="0" smtClean="0">
                <a:solidFill>
                  <a:srgbClr val="593B2A"/>
                </a:solidFill>
              </a:rPr>
              <a:t>supervizorjem</a:t>
            </a:r>
            <a:r>
              <a:rPr lang="sl-SI" sz="2800" dirty="0" smtClean="0">
                <a:solidFill>
                  <a:srgbClr val="593B2A"/>
                </a:solidFill>
              </a:rPr>
              <a:t>.</a:t>
            </a:r>
          </a:p>
          <a:p>
            <a:r>
              <a:rPr lang="sl-SI" sz="2800" dirty="0" smtClean="0">
                <a:solidFill>
                  <a:srgbClr val="593B2A"/>
                </a:solidFill>
              </a:rPr>
              <a:t>Načeloma imaš </a:t>
            </a:r>
            <a:r>
              <a:rPr lang="sl-SI" sz="2800" b="1" dirty="0" smtClean="0">
                <a:solidFill>
                  <a:srgbClr val="593B2A"/>
                </a:solidFill>
              </a:rPr>
              <a:t>6 tednov dopusta</a:t>
            </a:r>
            <a:r>
              <a:rPr lang="sl-SI" sz="2800" dirty="0" smtClean="0">
                <a:solidFill>
                  <a:srgbClr val="593B2A"/>
                </a:solidFill>
              </a:rPr>
              <a:t> na leto. Lahko se dogovoriš tudi za malo več.</a:t>
            </a:r>
          </a:p>
          <a:p>
            <a:r>
              <a:rPr lang="sl-SI" sz="2800" dirty="0" smtClean="0">
                <a:solidFill>
                  <a:srgbClr val="593B2A"/>
                </a:solidFill>
              </a:rPr>
              <a:t>Učiš dodiplomske študente in popravljaš izpite.</a:t>
            </a:r>
          </a:p>
          <a:p>
            <a:r>
              <a:rPr lang="sl-SI" sz="2800" dirty="0" smtClean="0">
                <a:solidFill>
                  <a:srgbClr val="593B2A"/>
                </a:solidFill>
              </a:rPr>
              <a:t>Približno enkrat na teden dobiš vabila na različne konference in ponudbe za raziskovalne pozicije na drugih univerzah.</a:t>
            </a:r>
          </a:p>
          <a:p>
            <a:r>
              <a:rPr lang="sl-SI" sz="2800" dirty="0" smtClean="0">
                <a:solidFill>
                  <a:srgbClr val="593B2A"/>
                </a:solidFill>
              </a:rPr>
              <a:t>Običajno </a:t>
            </a:r>
            <a:r>
              <a:rPr lang="sl-SI" sz="2800" b="1" dirty="0" smtClean="0">
                <a:solidFill>
                  <a:srgbClr val="593B2A"/>
                </a:solidFill>
              </a:rPr>
              <a:t>cele dneve delaš </a:t>
            </a:r>
            <a:r>
              <a:rPr lang="sl-SI" sz="2800" dirty="0" smtClean="0">
                <a:solidFill>
                  <a:srgbClr val="593B2A"/>
                </a:solidFill>
              </a:rPr>
              <a:t>(ta hip ko pišem tole, je ura 23:05).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42870" y="511140"/>
            <a:ext cx="8143906" cy="631844"/>
          </a:xfrm>
        </p:spPr>
        <p:txBody>
          <a:bodyPr/>
          <a:lstStyle/>
          <a:p>
            <a:r>
              <a:rPr lang="sl-SI" sz="3000" b="1" dirty="0" smtClean="0">
                <a:solidFill>
                  <a:srgbClr val="593B2A"/>
                </a:solidFill>
                <a:effectLst>
                  <a:outerShdw blurRad="38100" dist="38100" dir="2700000" algn="tl">
                    <a:srgbClr val="000000">
                      <a:alpha val="43137"/>
                    </a:srgbClr>
                  </a:outerShdw>
                </a:effectLst>
              </a:rPr>
              <a:t>Ja, ja, ampak kako vse skupaj ZARES izgleda?</a:t>
            </a:r>
            <a:endParaRPr lang="fr-FR" sz="3000"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928802"/>
            <a:ext cx="8229600" cy="4786346"/>
          </a:xfrm>
        </p:spPr>
        <p:txBody>
          <a:bodyPr/>
          <a:lstStyle/>
          <a:p>
            <a:r>
              <a:rPr lang="sl-SI" sz="2800" dirty="0" smtClean="0">
                <a:solidFill>
                  <a:srgbClr val="593B2A"/>
                </a:solidFill>
              </a:rPr>
              <a:t>Zelo </a:t>
            </a:r>
            <a:r>
              <a:rPr lang="sl-SI" sz="2800" b="1" dirty="0" smtClean="0">
                <a:solidFill>
                  <a:srgbClr val="593B2A"/>
                </a:solidFill>
              </a:rPr>
              <a:t>akademsko</a:t>
            </a:r>
            <a:r>
              <a:rPr lang="sl-SI" sz="2800" dirty="0" smtClean="0">
                <a:solidFill>
                  <a:srgbClr val="593B2A"/>
                </a:solidFill>
              </a:rPr>
              <a:t> – zelena travica med fakultetami, 16.000 študentov. To je fino. </a:t>
            </a:r>
          </a:p>
          <a:p>
            <a:r>
              <a:rPr lang="sl-SI" sz="2800" b="1" dirty="0" smtClean="0">
                <a:solidFill>
                  <a:srgbClr val="593B2A"/>
                </a:solidFill>
              </a:rPr>
              <a:t>Daleč od doma </a:t>
            </a:r>
            <a:r>
              <a:rPr lang="sl-SI" sz="2800" dirty="0" smtClean="0">
                <a:solidFill>
                  <a:srgbClr val="593B2A"/>
                </a:solidFill>
              </a:rPr>
              <a:t>si in Angleži niso najbolj dostopni ljudje na svetu. To je mal bedno.</a:t>
            </a:r>
          </a:p>
          <a:p>
            <a:r>
              <a:rPr lang="sl-SI" sz="2800" dirty="0" smtClean="0">
                <a:solidFill>
                  <a:srgbClr val="593B2A"/>
                </a:solidFill>
              </a:rPr>
              <a:t>Dodiplomski študentje so kot </a:t>
            </a:r>
            <a:r>
              <a:rPr lang="sl-SI" sz="2800" b="1" dirty="0" smtClean="0">
                <a:solidFill>
                  <a:srgbClr val="593B2A"/>
                </a:solidFill>
              </a:rPr>
              <a:t>mrtve ribe</a:t>
            </a:r>
            <a:r>
              <a:rPr lang="sl-SI" sz="2800" dirty="0" smtClean="0">
                <a:solidFill>
                  <a:srgbClr val="593B2A"/>
                </a:solidFill>
              </a:rPr>
              <a:t>. Tihi, preplašeni. Noro nepripravljeni in ne-načitani.</a:t>
            </a:r>
          </a:p>
          <a:p>
            <a:r>
              <a:rPr lang="sl-SI" sz="2800" b="1" dirty="0" smtClean="0">
                <a:solidFill>
                  <a:srgbClr val="593B2A"/>
                </a:solidFill>
              </a:rPr>
              <a:t>Exeter je super</a:t>
            </a:r>
            <a:r>
              <a:rPr lang="sl-SI" sz="2800" dirty="0" smtClean="0">
                <a:solidFill>
                  <a:srgbClr val="593B2A"/>
                </a:solidFill>
              </a:rPr>
              <a:t>. Mini mestece (160.000 prebivalcev), ogromno zelenja, veveric in muck.</a:t>
            </a:r>
          </a:p>
          <a:p>
            <a:r>
              <a:rPr lang="sl-SI" sz="2800" dirty="0" smtClean="0">
                <a:solidFill>
                  <a:srgbClr val="593B2A"/>
                </a:solidFill>
              </a:rPr>
              <a:t>Prve tri mesece sem izmenično nihal med </a:t>
            </a:r>
            <a:r>
              <a:rPr lang="sl-SI" sz="2800" b="1" dirty="0" smtClean="0">
                <a:solidFill>
                  <a:srgbClr val="593B2A"/>
                </a:solidFill>
              </a:rPr>
              <a:t>popolno paniko </a:t>
            </a:r>
            <a:r>
              <a:rPr lang="sl-SI" sz="2800" dirty="0" smtClean="0">
                <a:solidFill>
                  <a:srgbClr val="593B2A"/>
                </a:solidFill>
              </a:rPr>
              <a:t>in</a:t>
            </a:r>
            <a:r>
              <a:rPr lang="sl-SI" sz="2800" b="1" dirty="0" smtClean="0">
                <a:solidFill>
                  <a:srgbClr val="593B2A"/>
                </a:solidFill>
              </a:rPr>
              <a:t> previdno samozavestjo</a:t>
            </a:r>
            <a:r>
              <a:rPr lang="sl-SI" sz="2800" dirty="0" smtClean="0">
                <a:solidFill>
                  <a:srgbClr val="593B2A"/>
                </a:solidFill>
              </a:rPr>
              <a:t>.</a:t>
            </a:r>
          </a:p>
          <a:p>
            <a:pPr>
              <a:buNone/>
            </a:pPr>
            <a:endParaRPr lang="sl-SI" sz="2800"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7" descr="wsl.jpg"/>
          <p:cNvPicPr>
            <a:picLocks noChangeAspect="1"/>
          </p:cNvPicPr>
          <p:nvPr/>
        </p:nvPicPr>
        <p:blipFill>
          <a:blip r:embed="rId3" cstate="print"/>
          <a:stretch>
            <a:fillRect/>
          </a:stretch>
        </p:blipFill>
        <p:spPr>
          <a:xfrm>
            <a:off x="857224" y="1142984"/>
            <a:ext cx="7696464" cy="5429288"/>
          </a:xfrm>
          <a:prstGeom prst="rect">
            <a:avLst/>
          </a:prstGeom>
        </p:spPr>
      </p:pic>
      <p:pic>
        <p:nvPicPr>
          <p:cNvPr id="7" name="Picture 6" descr="University_of_exeter_logo copy.png"/>
          <p:cNvPicPr>
            <a:picLocks noChangeAspect="1"/>
          </p:cNvPicPr>
          <p:nvPr/>
        </p:nvPicPr>
        <p:blipFill>
          <a:blip r:embed="rId4"/>
          <a:stretch>
            <a:fillRect/>
          </a:stretch>
        </p:blipFill>
        <p:spPr>
          <a:xfrm>
            <a:off x="0" y="5238893"/>
            <a:ext cx="3938367" cy="1619106"/>
          </a:xfrm>
          <a:prstGeom prst="rect">
            <a:avLst/>
          </a:prstGeom>
        </p:spPr>
      </p:pic>
      <p:sp>
        <p:nvSpPr>
          <p:cNvPr id="2050" name="Titre 1"/>
          <p:cNvSpPr>
            <a:spLocks noGrp="1"/>
          </p:cNvSpPr>
          <p:nvPr>
            <p:ph type="ctrTitle"/>
          </p:nvPr>
        </p:nvSpPr>
        <p:spPr>
          <a:xfrm>
            <a:off x="357158" y="214290"/>
            <a:ext cx="8501122" cy="714380"/>
          </a:xfrm>
        </p:spPr>
        <p:txBody>
          <a:bodyPr/>
          <a:lstStyle/>
          <a:p>
            <a:r>
              <a:rPr lang="sl-SI" b="1" dirty="0" smtClean="0">
                <a:solidFill>
                  <a:srgbClr val="593B2A"/>
                </a:solidFill>
                <a:effectLst>
                  <a:outerShdw blurRad="38100" dist="38100" dir="2700000" algn="tl">
                    <a:srgbClr val="000000">
                      <a:alpha val="43137"/>
                    </a:srgbClr>
                  </a:outerShdw>
                </a:effectLst>
              </a:rPr>
              <a:t>To je to. Hvala.</a:t>
            </a:r>
            <a:endParaRPr lang="fr-FR" b="1" dirty="0" smtClean="0">
              <a:solidFill>
                <a:srgbClr val="593B2A"/>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58" y="274638"/>
            <a:ext cx="8186767" cy="868346"/>
          </a:xfrm>
        </p:spPr>
        <p:txBody>
          <a:bodyPr/>
          <a:lstStyle/>
          <a:p>
            <a:r>
              <a:rPr lang="sl-SI" b="1" dirty="0" smtClean="0">
                <a:solidFill>
                  <a:srgbClr val="593B2A"/>
                </a:solidFill>
                <a:effectLst>
                  <a:outerShdw blurRad="38100" dist="38100" dir="2700000" algn="tl">
                    <a:srgbClr val="000000">
                      <a:alpha val="43137"/>
                    </a:srgbClr>
                  </a:outerShdw>
                </a:effectLst>
              </a:rPr>
              <a:t>Reference</a:t>
            </a:r>
            <a:endParaRPr lang="fr-FR" b="1" dirty="0" smtClean="0">
              <a:solidFill>
                <a:srgbClr val="593B2A"/>
              </a:solidFill>
              <a:effectLst>
                <a:outerShdw blurRad="38100" dist="38100" dir="2700000" algn="tl">
                  <a:srgbClr val="000000">
                    <a:alpha val="43137"/>
                  </a:srgbClr>
                </a:outerShdw>
              </a:effectLst>
            </a:endParaRPr>
          </a:p>
        </p:txBody>
      </p:sp>
      <p:sp>
        <p:nvSpPr>
          <p:cNvPr id="3075" name="Espace réservé du contenu 2"/>
          <p:cNvSpPr>
            <a:spLocks noGrp="1"/>
          </p:cNvSpPr>
          <p:nvPr>
            <p:ph idx="1"/>
          </p:nvPr>
        </p:nvSpPr>
        <p:spPr>
          <a:xfrm>
            <a:off x="285720" y="1474805"/>
            <a:ext cx="8643998" cy="5311781"/>
          </a:xfrm>
        </p:spPr>
        <p:txBody>
          <a:bodyPr/>
          <a:lstStyle/>
          <a:p>
            <a:r>
              <a:rPr lang="sl-SI" sz="2000" dirty="0" smtClean="0">
                <a:solidFill>
                  <a:srgbClr val="593B2A"/>
                </a:solidFill>
              </a:rPr>
              <a:t>Fotke:</a:t>
            </a:r>
          </a:p>
          <a:p>
            <a:pPr lvl="1"/>
            <a:r>
              <a:rPr lang="sl-SI" sz="1800" dirty="0" smtClean="0">
                <a:solidFill>
                  <a:srgbClr val="593B2A"/>
                </a:solidFill>
              </a:rPr>
              <a:t>Polaroid – okvir (ne pa vsebina): © Kevin Andersson August 2007</a:t>
            </a:r>
          </a:p>
          <a:p>
            <a:pPr lvl="1"/>
            <a:r>
              <a:rPr lang="sl-SI" sz="1800" dirty="0" smtClean="0">
                <a:solidFill>
                  <a:srgbClr val="593B2A"/>
                </a:solidFill>
              </a:rPr>
              <a:t>Cesta - Steven Erlanger </a:t>
            </a:r>
            <a:r>
              <a:rPr lang="sl-SI" sz="1400" dirty="0" smtClean="0">
                <a:solidFill>
                  <a:srgbClr val="593B2A"/>
                </a:solidFill>
                <a:hlinkClick r:id="rId3"/>
              </a:rPr>
              <a:t>http://graphics8.nytimes.com/images/2007/08/11/world/11road2.600.jpg</a:t>
            </a:r>
            <a:r>
              <a:rPr lang="sl-SI" sz="1400" dirty="0" smtClean="0">
                <a:solidFill>
                  <a:srgbClr val="593B2A"/>
                </a:solidFill>
              </a:rPr>
              <a:t> </a:t>
            </a:r>
          </a:p>
          <a:p>
            <a:pPr lvl="1"/>
            <a:r>
              <a:rPr lang="sl-SI" sz="1800" dirty="0" smtClean="0">
                <a:solidFill>
                  <a:srgbClr val="593B2A"/>
                </a:solidFill>
              </a:rPr>
              <a:t>Ostale fotografije so moje, so javno dostopne ali pa so s strani </a:t>
            </a:r>
            <a:r>
              <a:rPr lang="sl-SI" sz="1800" dirty="0" smtClean="0">
                <a:solidFill>
                  <a:srgbClr val="593B2A"/>
                </a:solidFill>
                <a:hlinkClick r:id="rId4"/>
              </a:rPr>
              <a:t>sxc.hu</a:t>
            </a:r>
            <a:r>
              <a:rPr lang="sl-SI" sz="1800" dirty="0" smtClean="0">
                <a:solidFill>
                  <a:srgbClr val="593B2A"/>
                </a:solidFill>
              </a:rPr>
              <a:t>.</a:t>
            </a:r>
          </a:p>
          <a:p>
            <a:pPr lvl="1"/>
            <a:endParaRPr lang="sl-SI" sz="1800" dirty="0" smtClean="0">
              <a:solidFill>
                <a:srgbClr val="593B2A"/>
              </a:solidFill>
            </a:endParaRPr>
          </a:p>
          <a:p>
            <a:r>
              <a:rPr lang="sl-SI" sz="2200" dirty="0" smtClean="0">
                <a:solidFill>
                  <a:srgbClr val="593B2A"/>
                </a:solidFill>
              </a:rPr>
              <a:t>Naslovi spletnih strani omenjenih zgoraj</a:t>
            </a:r>
          </a:p>
          <a:p>
            <a:pPr lvl="1"/>
            <a:r>
              <a:rPr lang="sl-SI" sz="1600" dirty="0" smtClean="0">
                <a:solidFill>
                  <a:srgbClr val="593B2A"/>
                </a:solidFill>
                <a:hlinkClick r:id="rId5"/>
              </a:rPr>
              <a:t>http://www.guardian.co.uk/education/universityguide</a:t>
            </a:r>
            <a:r>
              <a:rPr lang="sl-SI" sz="1600" dirty="0" smtClean="0">
                <a:solidFill>
                  <a:srgbClr val="593B2A"/>
                </a:solidFill>
              </a:rPr>
              <a:t> </a:t>
            </a:r>
          </a:p>
          <a:p>
            <a:pPr lvl="1"/>
            <a:r>
              <a:rPr lang="sl-SI" sz="1600" dirty="0" smtClean="0">
                <a:solidFill>
                  <a:srgbClr val="593B2A"/>
                </a:solidFill>
                <a:hlinkClick r:id="rId6"/>
              </a:rPr>
              <a:t>http://www.timesonline.co.uk/tol/life_and_style/education/good_university_guide/</a:t>
            </a:r>
            <a:r>
              <a:rPr lang="sl-SI" sz="1600" dirty="0" smtClean="0">
                <a:solidFill>
                  <a:srgbClr val="593B2A"/>
                </a:solidFill>
              </a:rPr>
              <a:t>	</a:t>
            </a:r>
          </a:p>
          <a:p>
            <a:pPr lvl="1"/>
            <a:r>
              <a:rPr lang="sl-SI" sz="1600" dirty="0" smtClean="0">
                <a:solidFill>
                  <a:srgbClr val="593B2A"/>
                </a:solidFill>
                <a:hlinkClick r:id="rId7"/>
              </a:rPr>
              <a:t>http://www.prospects.ac.uk/cms/ShowPage/Home_page/Find_courses_and_research/Latest_opportunities/p!ecFLi?mode=Latest</a:t>
            </a:r>
            <a:r>
              <a:rPr lang="sl-SI" sz="1600" dirty="0" smtClean="0">
                <a:solidFill>
                  <a:srgbClr val="593B2A"/>
                </a:solidFill>
              </a:rPr>
              <a:t> </a:t>
            </a:r>
          </a:p>
          <a:p>
            <a:pPr lvl="1"/>
            <a:endParaRPr lang="sl-SI" sz="1600" dirty="0" smtClean="0">
              <a:solidFill>
                <a:srgbClr val="593B2A"/>
              </a:solidFill>
            </a:endParaRPr>
          </a:p>
          <a:p>
            <a:r>
              <a:rPr lang="sl-SI" sz="2000" dirty="0" smtClean="0">
                <a:solidFill>
                  <a:srgbClr val="593B2A"/>
                </a:solidFill>
              </a:rPr>
              <a:t>Moj naslov: </a:t>
            </a:r>
            <a:r>
              <a:rPr lang="sl-SI" sz="2000" dirty="0" smtClean="0">
                <a:solidFill>
                  <a:srgbClr val="593B2A"/>
                </a:solidFill>
                <a:hlinkClick r:id="rId8"/>
              </a:rPr>
              <a:t>d</a:t>
            </a:r>
            <a:r>
              <a:rPr lang="en-GB" sz="2000" dirty="0" smtClean="0">
                <a:solidFill>
                  <a:srgbClr val="593B2A"/>
                </a:solidFill>
                <a:hlinkClick r:id="rId8"/>
              </a:rPr>
              <a:t>.</a:t>
            </a:r>
            <a:r>
              <a:rPr lang="en-GB" sz="2000" dirty="0" err="1" smtClean="0">
                <a:solidFill>
                  <a:srgbClr val="593B2A"/>
                </a:solidFill>
                <a:hlinkClick r:id="rId8"/>
              </a:rPr>
              <a:t>modic</a:t>
            </a:r>
            <a:r>
              <a:rPr lang="sl-SI" sz="2000" dirty="0" smtClean="0">
                <a:solidFill>
                  <a:srgbClr val="593B2A"/>
                </a:solidFill>
                <a:hlinkClick r:id="rId8"/>
              </a:rPr>
              <a:t>@ex</a:t>
            </a:r>
            <a:r>
              <a:rPr lang="en-GB" sz="2000" dirty="0" err="1" smtClean="0">
                <a:solidFill>
                  <a:srgbClr val="593B2A"/>
                </a:solidFill>
                <a:hlinkClick r:id="rId8"/>
              </a:rPr>
              <a:t>eter</a:t>
            </a:r>
            <a:r>
              <a:rPr lang="sl-SI" sz="2000" dirty="0" smtClean="0">
                <a:solidFill>
                  <a:srgbClr val="593B2A"/>
                </a:solidFill>
                <a:hlinkClick r:id="rId8"/>
              </a:rPr>
              <a:t>.ac.uk</a:t>
            </a:r>
            <a:r>
              <a:rPr lang="sl-SI" sz="2000" dirty="0" smtClean="0">
                <a:solidFill>
                  <a:srgbClr val="593B2A"/>
                </a:solidFill>
              </a:rPr>
              <a:t> </a:t>
            </a:r>
            <a:endParaRPr lang="sl-SI" sz="2000" dirty="0" smtClean="0">
              <a:solidFill>
                <a:srgbClr val="593B2A"/>
              </a:solidFill>
            </a:endParaRPr>
          </a:p>
        </p:txBody>
      </p:sp>
      <p:pic>
        <p:nvPicPr>
          <p:cNvPr id="4" name="Picture 3" descr="University_of_exeter_logo copy.png"/>
          <p:cNvPicPr>
            <a:picLocks noChangeAspect="1"/>
          </p:cNvPicPr>
          <p:nvPr/>
        </p:nvPicPr>
        <p:blipFill>
          <a:blip r:embed="rId9"/>
          <a:stretch>
            <a:fillRect/>
          </a:stretch>
        </p:blipFill>
        <p:spPr>
          <a:xfrm>
            <a:off x="4429124" y="4786322"/>
            <a:ext cx="4571278" cy="1879304"/>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11road2.600.jpg"/>
          <p:cNvPicPr>
            <a:picLocks noChangeAspect="1"/>
          </p:cNvPicPr>
          <p:nvPr/>
        </p:nvPicPr>
        <p:blipFill>
          <a:blip r:embed="rId3"/>
          <a:stretch>
            <a:fillRect/>
          </a:stretch>
        </p:blipFill>
        <p:spPr>
          <a:xfrm>
            <a:off x="6207514" y="4929198"/>
            <a:ext cx="2865079" cy="1795450"/>
          </a:xfrm>
          <a:prstGeom prst="rect">
            <a:avLst/>
          </a:prstGeom>
        </p:spPr>
      </p:pic>
      <p:sp>
        <p:nvSpPr>
          <p:cNvPr id="4098" name="Titre 1"/>
          <p:cNvSpPr>
            <a:spLocks noGrp="1"/>
          </p:cNvSpPr>
          <p:nvPr>
            <p:ph type="title"/>
          </p:nvPr>
        </p:nvSpPr>
        <p:spPr/>
        <p:txBody>
          <a:bodyPr/>
          <a:lstStyle/>
          <a:p>
            <a:r>
              <a:rPr lang="sl-SI" b="1" dirty="0" smtClean="0">
                <a:solidFill>
                  <a:srgbClr val="593B2A"/>
                </a:solidFill>
                <a:effectLst>
                  <a:outerShdw blurRad="38100" dist="38100" dir="2700000" algn="tl">
                    <a:srgbClr val="000000">
                      <a:alpha val="43137"/>
                    </a:srgbClr>
                  </a:outerShdw>
                </a:effectLst>
              </a:rPr>
              <a:t>OK, ampak kaj sploh rineš ven?</a:t>
            </a:r>
            <a:r>
              <a:rPr lang="sl-SI" dirty="0" smtClean="0">
                <a:solidFill>
                  <a:srgbClr val="593B2A"/>
                </a:solidFill>
              </a:rPr>
              <a:t/>
            </a:r>
            <a:br>
              <a:rPr lang="sl-SI" dirty="0" smtClean="0">
                <a:solidFill>
                  <a:srgbClr val="593B2A"/>
                </a:solidFill>
              </a:rPr>
            </a:br>
            <a:r>
              <a:rPr lang="sl-SI" sz="1800" dirty="0" smtClean="0">
                <a:solidFill>
                  <a:srgbClr val="593B2A"/>
                </a:solidFill>
              </a:rPr>
              <a:t>(Velja za tiste, ki sploh hočejo na podiplomski študij)</a:t>
            </a:r>
            <a:endParaRPr lang="fr-FR" sz="1800" dirty="0" smtClean="0">
              <a:solidFill>
                <a:srgbClr val="593B2A"/>
              </a:solidFill>
            </a:endParaRPr>
          </a:p>
        </p:txBody>
      </p:sp>
      <p:sp>
        <p:nvSpPr>
          <p:cNvPr id="3" name="Espace réservé du contenu 2"/>
          <p:cNvSpPr>
            <a:spLocks noGrp="1"/>
          </p:cNvSpPr>
          <p:nvPr>
            <p:ph idx="1"/>
          </p:nvPr>
        </p:nvSpPr>
        <p:spPr>
          <a:xfrm>
            <a:off x="457200" y="1428736"/>
            <a:ext cx="8229600" cy="4697427"/>
          </a:xfrm>
        </p:spPr>
        <p:txBody>
          <a:bodyPr rtlCol="0">
            <a:normAutofit fontScale="70000" lnSpcReduction="20000"/>
          </a:bodyPr>
          <a:lstStyle/>
          <a:p>
            <a:pPr fontAlgn="auto">
              <a:spcAft>
                <a:spcPts val="0"/>
              </a:spcAft>
              <a:buFont typeface="Arial" pitchFamily="34" charset="0"/>
              <a:buChar char="•"/>
              <a:defRPr/>
            </a:pPr>
            <a:r>
              <a:rPr lang="sl-SI" dirty="0" smtClean="0">
                <a:solidFill>
                  <a:srgbClr val="593B2A"/>
                </a:solidFill>
              </a:rPr>
              <a:t>Doktorski študij v tujini ima svoje </a:t>
            </a:r>
            <a:r>
              <a:rPr lang="sl-SI" b="1" dirty="0" smtClean="0">
                <a:solidFill>
                  <a:srgbClr val="593B2A"/>
                </a:solidFill>
              </a:rPr>
              <a:t>pluse</a:t>
            </a:r>
            <a:r>
              <a:rPr lang="sl-SI" dirty="0" smtClean="0">
                <a:solidFill>
                  <a:srgbClr val="593B2A"/>
                </a:solidFill>
              </a:rPr>
              <a:t>:</a:t>
            </a:r>
          </a:p>
          <a:p>
            <a:pPr lvl="1" fontAlgn="auto">
              <a:spcAft>
                <a:spcPts val="0"/>
              </a:spcAft>
              <a:buFont typeface="Arial" pitchFamily="34" charset="0"/>
              <a:buChar char="•"/>
              <a:defRPr/>
            </a:pPr>
            <a:r>
              <a:rPr lang="sl-SI" b="1" dirty="0" smtClean="0">
                <a:solidFill>
                  <a:srgbClr val="593B2A"/>
                </a:solidFill>
              </a:rPr>
              <a:t>Dostop do literature </a:t>
            </a:r>
            <a:r>
              <a:rPr lang="sl-SI" dirty="0" smtClean="0">
                <a:solidFill>
                  <a:srgbClr val="593B2A"/>
                </a:solidFill>
              </a:rPr>
              <a:t>in drugih tehničnih sredstev (več kasneje...).</a:t>
            </a:r>
          </a:p>
          <a:p>
            <a:pPr lvl="1" fontAlgn="auto">
              <a:spcAft>
                <a:spcPts val="0"/>
              </a:spcAft>
              <a:buFont typeface="Arial" pitchFamily="34" charset="0"/>
              <a:buChar char="•"/>
              <a:defRPr/>
            </a:pPr>
            <a:r>
              <a:rPr lang="sl-SI" dirty="0" smtClean="0">
                <a:solidFill>
                  <a:srgbClr val="593B2A"/>
                </a:solidFill>
              </a:rPr>
              <a:t>Možnost, da se v veliki meri </a:t>
            </a:r>
            <a:r>
              <a:rPr lang="sl-SI" b="1" dirty="0" smtClean="0">
                <a:solidFill>
                  <a:srgbClr val="593B2A"/>
                </a:solidFill>
              </a:rPr>
              <a:t>posvetiš raziskovanju </a:t>
            </a:r>
            <a:r>
              <a:rPr lang="sl-SI" dirty="0" smtClean="0">
                <a:solidFill>
                  <a:srgbClr val="593B2A"/>
                </a:solidFill>
              </a:rPr>
              <a:t>specifične teme.</a:t>
            </a:r>
          </a:p>
          <a:p>
            <a:pPr lvl="1" fontAlgn="auto">
              <a:spcAft>
                <a:spcPts val="0"/>
              </a:spcAft>
              <a:buFont typeface="Arial" pitchFamily="34" charset="0"/>
              <a:buChar char="•"/>
              <a:defRPr/>
            </a:pPr>
            <a:r>
              <a:rPr lang="sl-SI" b="1" dirty="0" smtClean="0">
                <a:solidFill>
                  <a:srgbClr val="593B2A"/>
                </a:solidFill>
              </a:rPr>
              <a:t>Status</a:t>
            </a:r>
            <a:r>
              <a:rPr lang="sl-SI" dirty="0" smtClean="0">
                <a:solidFill>
                  <a:srgbClr val="593B2A"/>
                </a:solidFill>
              </a:rPr>
              <a:t> med študijem (doktorski študent v tujini je cenjen. Ogromno denarja vlagajo vate – v Exetru Univerzo staneš £250.000 letno).</a:t>
            </a:r>
          </a:p>
          <a:p>
            <a:pPr lvl="1" fontAlgn="auto">
              <a:spcAft>
                <a:spcPts val="0"/>
              </a:spcAft>
              <a:buFont typeface="Arial" pitchFamily="34" charset="0"/>
              <a:buChar char="•"/>
              <a:defRPr/>
            </a:pPr>
            <a:r>
              <a:rPr lang="sl-SI" dirty="0" smtClean="0">
                <a:solidFill>
                  <a:srgbClr val="593B2A"/>
                </a:solidFill>
              </a:rPr>
              <a:t>Možnost </a:t>
            </a:r>
            <a:r>
              <a:rPr lang="sl-SI" b="1" dirty="0" smtClean="0">
                <a:solidFill>
                  <a:srgbClr val="593B2A"/>
                </a:solidFill>
              </a:rPr>
              <a:t>akademske kariere </a:t>
            </a:r>
            <a:r>
              <a:rPr lang="sl-SI" dirty="0" smtClean="0">
                <a:solidFill>
                  <a:srgbClr val="593B2A"/>
                </a:solidFill>
              </a:rPr>
              <a:t>v Evropi in svetu.</a:t>
            </a:r>
          </a:p>
          <a:p>
            <a:pPr lvl="1" fontAlgn="auto">
              <a:spcAft>
                <a:spcPts val="0"/>
              </a:spcAft>
              <a:buFont typeface="Arial" pitchFamily="34" charset="0"/>
              <a:buChar char="•"/>
              <a:defRPr/>
            </a:pPr>
            <a:r>
              <a:rPr lang="sl-SI" dirty="0" smtClean="0">
                <a:solidFill>
                  <a:srgbClr val="593B2A"/>
                </a:solidFill>
              </a:rPr>
              <a:t>Predavanja </a:t>
            </a:r>
            <a:r>
              <a:rPr lang="sl-SI" i="1" dirty="0" smtClean="0">
                <a:solidFill>
                  <a:srgbClr val="593B2A"/>
                </a:solidFill>
              </a:rPr>
              <a:t>na</a:t>
            </a:r>
            <a:r>
              <a:rPr lang="sl-SI" dirty="0" smtClean="0">
                <a:solidFill>
                  <a:srgbClr val="593B2A"/>
                </a:solidFill>
              </a:rPr>
              <a:t> in obiski konferenc, ki ti jih plača Univerza.</a:t>
            </a:r>
          </a:p>
          <a:p>
            <a:pPr lvl="1" fontAlgn="auto">
              <a:spcAft>
                <a:spcPts val="0"/>
              </a:spcAft>
              <a:buFont typeface="Arial" pitchFamily="34" charset="0"/>
              <a:buChar char="•"/>
              <a:defRPr/>
            </a:pPr>
            <a:r>
              <a:rPr lang="sl-SI" dirty="0" smtClean="0">
                <a:solidFill>
                  <a:srgbClr val="593B2A"/>
                </a:solidFill>
              </a:rPr>
              <a:t>Možnost (oz. bolj zahteva), da </a:t>
            </a:r>
            <a:r>
              <a:rPr lang="sl-SI" b="1" dirty="0" smtClean="0">
                <a:solidFill>
                  <a:srgbClr val="593B2A"/>
                </a:solidFill>
              </a:rPr>
              <a:t>učiš</a:t>
            </a:r>
            <a:r>
              <a:rPr lang="sl-SI" dirty="0" smtClean="0">
                <a:solidFill>
                  <a:srgbClr val="593B2A"/>
                </a:solidFill>
              </a:rPr>
              <a:t> dodiplomce.</a:t>
            </a:r>
          </a:p>
          <a:p>
            <a:pPr lvl="1" fontAlgn="auto">
              <a:spcAft>
                <a:spcPts val="0"/>
              </a:spcAft>
              <a:buFont typeface="Arial" pitchFamily="34" charset="0"/>
              <a:buChar char="•"/>
              <a:defRPr/>
            </a:pPr>
            <a:r>
              <a:rPr lang="sl-SI" b="1" dirty="0" smtClean="0">
                <a:solidFill>
                  <a:srgbClr val="593B2A"/>
                </a:solidFill>
              </a:rPr>
              <a:t>Sodelovanje</a:t>
            </a:r>
            <a:r>
              <a:rPr lang="sl-SI" dirty="0" smtClean="0">
                <a:solidFill>
                  <a:srgbClr val="593B2A"/>
                </a:solidFill>
              </a:rPr>
              <a:t> z legendami izbranega področja (Kahneman mi odgovori na elektronsko pošto!).</a:t>
            </a:r>
          </a:p>
          <a:p>
            <a:pPr lvl="1" fontAlgn="auto">
              <a:spcAft>
                <a:spcPts val="0"/>
              </a:spcAft>
              <a:buFont typeface="Arial" pitchFamily="34" charset="0"/>
              <a:buChar char="•"/>
              <a:defRPr/>
            </a:pPr>
            <a:r>
              <a:rPr lang="sl-SI" dirty="0" smtClean="0">
                <a:solidFill>
                  <a:srgbClr val="593B2A"/>
                </a:solidFill>
              </a:rPr>
              <a:t>Možnost </a:t>
            </a:r>
            <a:r>
              <a:rPr lang="sl-SI" b="1" dirty="0" smtClean="0">
                <a:solidFill>
                  <a:srgbClr val="593B2A"/>
                </a:solidFill>
              </a:rPr>
              <a:t>objav</a:t>
            </a:r>
            <a:r>
              <a:rPr lang="sl-SI" dirty="0" smtClean="0">
                <a:solidFill>
                  <a:srgbClr val="593B2A"/>
                </a:solidFill>
              </a:rPr>
              <a:t>  v mednarodnih žurnalih (ki jo imate, roko na srce, tudi na Univerzi v Ljubljani, samo zaradi slabe dostopnosti literature je možnosti, da boste objavljeni, manj).</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sl-SI" b="1" dirty="0" smtClean="0">
                <a:solidFill>
                  <a:srgbClr val="593B2A"/>
                </a:solidFill>
                <a:effectLst>
                  <a:outerShdw blurRad="38100" dist="38100" dir="2700000" algn="tl">
                    <a:srgbClr val="000000">
                      <a:alpha val="43137"/>
                    </a:srgbClr>
                  </a:outerShdw>
                </a:effectLst>
              </a:rPr>
              <a:t>OK, ampak kaj sploh rineš ven?</a:t>
            </a:r>
            <a:br>
              <a:rPr lang="sl-SI" b="1" dirty="0" smtClean="0">
                <a:solidFill>
                  <a:srgbClr val="593B2A"/>
                </a:solidFill>
                <a:effectLst>
                  <a:outerShdw blurRad="38100" dist="38100" dir="2700000" algn="tl">
                    <a:srgbClr val="000000">
                      <a:alpha val="43137"/>
                    </a:srgbClr>
                  </a:outerShdw>
                </a:effectLst>
              </a:rPr>
            </a:br>
            <a:r>
              <a:rPr lang="sl-SI" sz="1800" dirty="0" smtClean="0">
                <a:solidFill>
                  <a:srgbClr val="593B2A"/>
                </a:solidFill>
              </a:rPr>
              <a:t>(Velja za tiste, ki sploh hočejo na podiplomski študij)</a:t>
            </a:r>
            <a:endParaRPr lang="fr-FR" sz="1800" dirty="0" smtClean="0">
              <a:solidFill>
                <a:srgbClr val="593B2A"/>
              </a:solidFill>
            </a:endParaRPr>
          </a:p>
        </p:txBody>
      </p:sp>
      <p:sp>
        <p:nvSpPr>
          <p:cNvPr id="3" name="Espace réservé du contenu 2"/>
          <p:cNvSpPr>
            <a:spLocks noGrp="1"/>
          </p:cNvSpPr>
          <p:nvPr>
            <p:ph idx="1"/>
          </p:nvPr>
        </p:nvSpPr>
        <p:spPr>
          <a:xfrm>
            <a:off x="457200" y="1357298"/>
            <a:ext cx="8229600" cy="4768865"/>
          </a:xfrm>
        </p:spPr>
        <p:txBody>
          <a:bodyPr rtlCol="0">
            <a:normAutofit fontScale="77500" lnSpcReduction="20000"/>
          </a:bodyPr>
          <a:lstStyle/>
          <a:p>
            <a:pPr lvl="1" fontAlgn="auto">
              <a:spcAft>
                <a:spcPts val="0"/>
              </a:spcAft>
              <a:buFont typeface="Arial" pitchFamily="34" charset="0"/>
              <a:buChar char="•"/>
              <a:defRPr/>
            </a:pPr>
            <a:endParaRPr lang="sl-SI" dirty="0" smtClean="0">
              <a:solidFill>
                <a:srgbClr val="593B2A"/>
              </a:solidFill>
            </a:endParaRPr>
          </a:p>
          <a:p>
            <a:pPr fontAlgn="auto">
              <a:spcAft>
                <a:spcPts val="0"/>
              </a:spcAft>
              <a:buFont typeface="Arial" pitchFamily="34" charset="0"/>
              <a:buChar char="•"/>
              <a:defRPr/>
            </a:pPr>
            <a:r>
              <a:rPr lang="sl-SI" dirty="0" smtClean="0">
                <a:solidFill>
                  <a:srgbClr val="593B2A"/>
                </a:solidFill>
              </a:rPr>
              <a:t>Doktorski študij v tujini ima svoje </a:t>
            </a:r>
            <a:r>
              <a:rPr lang="sl-SI" b="1" dirty="0" smtClean="0">
                <a:solidFill>
                  <a:srgbClr val="593B2A"/>
                </a:solidFill>
              </a:rPr>
              <a:t>minuse</a:t>
            </a:r>
            <a:r>
              <a:rPr lang="sl-SI" dirty="0" smtClean="0">
                <a:solidFill>
                  <a:srgbClr val="593B2A"/>
                </a:solidFill>
              </a:rPr>
              <a:t>:</a:t>
            </a:r>
          </a:p>
          <a:p>
            <a:pPr lvl="1" fontAlgn="auto">
              <a:spcAft>
                <a:spcPts val="0"/>
              </a:spcAft>
              <a:buFont typeface="Arial" pitchFamily="34" charset="0"/>
              <a:buChar char="•"/>
              <a:defRPr/>
            </a:pPr>
            <a:r>
              <a:rPr lang="sl-SI" dirty="0" smtClean="0">
                <a:solidFill>
                  <a:srgbClr val="593B2A"/>
                </a:solidFill>
              </a:rPr>
              <a:t>Dokaj </a:t>
            </a:r>
            <a:r>
              <a:rPr lang="sl-SI" b="1" dirty="0" smtClean="0">
                <a:solidFill>
                  <a:srgbClr val="593B2A"/>
                </a:solidFill>
              </a:rPr>
              <a:t>dogotrajen</a:t>
            </a:r>
            <a:r>
              <a:rPr lang="sl-SI" dirty="0" smtClean="0">
                <a:solidFill>
                  <a:srgbClr val="593B2A"/>
                </a:solidFill>
              </a:rPr>
              <a:t> (Anglija – 3-4 leta, ZDA – 5-7 let).</a:t>
            </a:r>
          </a:p>
          <a:p>
            <a:pPr lvl="1" fontAlgn="auto">
              <a:spcAft>
                <a:spcPts val="0"/>
              </a:spcAft>
              <a:buFont typeface="Arial" pitchFamily="34" charset="0"/>
              <a:buChar char="•"/>
              <a:defRPr/>
            </a:pPr>
            <a:r>
              <a:rPr lang="sl-SI" dirty="0" smtClean="0">
                <a:solidFill>
                  <a:srgbClr val="593B2A"/>
                </a:solidFill>
              </a:rPr>
              <a:t>Lahko je </a:t>
            </a:r>
            <a:r>
              <a:rPr lang="sl-SI" b="1" dirty="0" smtClean="0">
                <a:solidFill>
                  <a:srgbClr val="593B2A"/>
                </a:solidFill>
              </a:rPr>
              <a:t>finančno zahteven</a:t>
            </a:r>
            <a:r>
              <a:rPr lang="sl-SI" dirty="0" smtClean="0">
                <a:solidFill>
                  <a:srgbClr val="593B2A"/>
                </a:solidFill>
              </a:rPr>
              <a:t>.</a:t>
            </a:r>
          </a:p>
          <a:p>
            <a:pPr lvl="1" fontAlgn="auto">
              <a:spcAft>
                <a:spcPts val="0"/>
              </a:spcAft>
              <a:buFont typeface="Arial" pitchFamily="34" charset="0"/>
              <a:buChar char="•"/>
              <a:defRPr/>
            </a:pPr>
            <a:r>
              <a:rPr lang="sl-SI" dirty="0" smtClean="0">
                <a:solidFill>
                  <a:srgbClr val="593B2A"/>
                </a:solidFill>
              </a:rPr>
              <a:t>Ko enkrat imaš doktorat, te pri nas večinoma ne bodo spraševali, kje si ga dobil (razen, ko ti ga ne bodo hoteli priznati :) ).</a:t>
            </a:r>
          </a:p>
          <a:p>
            <a:pPr lvl="1" fontAlgn="auto">
              <a:spcAft>
                <a:spcPts val="0"/>
              </a:spcAft>
              <a:buFont typeface="Arial" pitchFamily="34" charset="0"/>
              <a:buChar char="•"/>
              <a:defRPr/>
            </a:pPr>
            <a:r>
              <a:rPr lang="sl-SI" dirty="0" smtClean="0">
                <a:solidFill>
                  <a:srgbClr val="593B2A"/>
                </a:solidFill>
              </a:rPr>
              <a:t>V nekaterih pogledih je študij </a:t>
            </a:r>
            <a:r>
              <a:rPr lang="sl-SI" b="1" dirty="0" smtClean="0">
                <a:solidFill>
                  <a:srgbClr val="593B2A"/>
                </a:solidFill>
              </a:rPr>
              <a:t>bolj zahteven</a:t>
            </a:r>
            <a:r>
              <a:rPr lang="sl-SI" dirty="0" smtClean="0">
                <a:solidFill>
                  <a:srgbClr val="593B2A"/>
                </a:solidFill>
              </a:rPr>
              <a:t> kot v Sloveniji (O tem več kasneje. Izgovori tipa, </a:t>
            </a:r>
            <a:r>
              <a:rPr lang="sl-SI" i="1" dirty="0" smtClean="0">
                <a:solidFill>
                  <a:srgbClr val="593B2A"/>
                </a:solidFill>
              </a:rPr>
              <a:t>“če pa ni literature”</a:t>
            </a:r>
            <a:r>
              <a:rPr lang="sl-SI" dirty="0" smtClean="0">
                <a:solidFill>
                  <a:srgbClr val="593B2A"/>
                </a:solidFill>
              </a:rPr>
              <a:t>, ne naletijo na plodna tla, na primer).</a:t>
            </a:r>
          </a:p>
          <a:p>
            <a:pPr lvl="1" fontAlgn="auto">
              <a:spcAft>
                <a:spcPts val="0"/>
              </a:spcAft>
              <a:buFont typeface="Arial" pitchFamily="34" charset="0"/>
              <a:buChar char="•"/>
              <a:defRPr/>
            </a:pPr>
            <a:r>
              <a:rPr lang="sl-SI" dirty="0" smtClean="0">
                <a:solidFill>
                  <a:srgbClr val="593B2A"/>
                </a:solidFill>
              </a:rPr>
              <a:t>Odsotnost od domačih (načeloma imaš </a:t>
            </a:r>
            <a:r>
              <a:rPr lang="sl-SI" b="1" dirty="0" smtClean="0">
                <a:solidFill>
                  <a:srgbClr val="593B2A"/>
                </a:solidFill>
              </a:rPr>
              <a:t>6 tednov dopusta</a:t>
            </a:r>
            <a:r>
              <a:rPr lang="sl-SI" dirty="0" smtClean="0">
                <a:solidFill>
                  <a:srgbClr val="593B2A"/>
                </a:solidFill>
              </a:rPr>
              <a:t> na leto).</a:t>
            </a:r>
          </a:p>
          <a:p>
            <a:pPr lvl="1" fontAlgn="auto">
              <a:spcAft>
                <a:spcPts val="0"/>
              </a:spcAft>
              <a:buFont typeface="Arial" pitchFamily="34" charset="0"/>
              <a:buChar char="•"/>
              <a:defRPr/>
            </a:pPr>
            <a:r>
              <a:rPr lang="sl-SI" dirty="0" smtClean="0">
                <a:solidFill>
                  <a:srgbClr val="593B2A"/>
                </a:solidFill>
              </a:rPr>
              <a:t>Druga kultura (</a:t>
            </a:r>
            <a:r>
              <a:rPr lang="sl-SI" b="1" dirty="0" smtClean="0">
                <a:solidFill>
                  <a:srgbClr val="593B2A"/>
                </a:solidFill>
              </a:rPr>
              <a:t>ni socialne mreže</a:t>
            </a:r>
            <a:r>
              <a:rPr lang="sl-SI" dirty="0" smtClean="0">
                <a:solidFill>
                  <a:srgbClr val="593B2A"/>
                </a:solidFill>
              </a:rPr>
              <a:t>).</a:t>
            </a:r>
          </a:p>
          <a:p>
            <a:pPr lvl="1" fontAlgn="auto">
              <a:spcAft>
                <a:spcPts val="0"/>
              </a:spcAft>
              <a:buFont typeface="Arial" pitchFamily="34" charset="0"/>
              <a:buChar char="•"/>
              <a:defRPr/>
            </a:pPr>
            <a:r>
              <a:rPr lang="sl-SI" b="1" dirty="0" smtClean="0">
                <a:solidFill>
                  <a:srgbClr val="593B2A"/>
                </a:solidFill>
              </a:rPr>
              <a:t>Tuj jezik</a:t>
            </a:r>
            <a:r>
              <a:rPr lang="sl-SI" dirty="0" smtClean="0">
                <a:solidFill>
                  <a:srgbClr val="593B2A"/>
                </a:solidFill>
              </a:rPr>
              <a:t> (predvsem branje strokovnih člankov in pisanje prispevkov...).</a:t>
            </a:r>
            <a:endParaRPr lang="fr-FR"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sl-SI" sz="4000" b="1" dirty="0" smtClean="0">
                <a:solidFill>
                  <a:srgbClr val="593B2A"/>
                </a:solidFill>
                <a:effectLst>
                  <a:outerShdw blurRad="38100" dist="38100" dir="2700000" algn="tl">
                    <a:srgbClr val="000000">
                      <a:alpha val="43137"/>
                    </a:srgbClr>
                  </a:outerShdw>
                </a:effectLst>
              </a:rPr>
              <a:t>Pregled šolskega sistema v Angliji</a:t>
            </a:r>
            <a:endParaRPr lang="fr-FR" sz="4000"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142984"/>
            <a:ext cx="8229600" cy="5429288"/>
          </a:xfrm>
        </p:spPr>
        <p:txBody>
          <a:bodyPr/>
          <a:lstStyle/>
          <a:p>
            <a:r>
              <a:rPr lang="sl-SI" sz="2400" dirty="0" smtClean="0">
                <a:solidFill>
                  <a:srgbClr val="593B2A"/>
                </a:solidFill>
              </a:rPr>
              <a:t>Dodiplomski študij (BSc / BA) </a:t>
            </a:r>
          </a:p>
          <a:p>
            <a:pPr lvl="1"/>
            <a:r>
              <a:rPr lang="sl-SI" sz="2000" dirty="0" smtClean="0">
                <a:solidFill>
                  <a:srgbClr val="593B2A"/>
                </a:solidFill>
              </a:rPr>
              <a:t>traja 3 leta</a:t>
            </a:r>
          </a:p>
          <a:p>
            <a:pPr lvl="1"/>
            <a:r>
              <a:rPr lang="sl-SI" sz="2000" dirty="0" smtClean="0">
                <a:solidFill>
                  <a:srgbClr val="593B2A"/>
                </a:solidFill>
              </a:rPr>
              <a:t>Obremenjenost je precej nižja kot v Sloveniji (odvisno od programa, na hitro bi rekel, da imajo kakih 5 10-tedenskih modulov na leto)</a:t>
            </a:r>
          </a:p>
          <a:p>
            <a:pPr lvl="1"/>
            <a:r>
              <a:rPr lang="sl-SI" sz="2000" dirty="0" smtClean="0">
                <a:solidFill>
                  <a:srgbClr val="593B2A"/>
                </a:solidFill>
              </a:rPr>
              <a:t>Vsaj polovica tretjega letnika je posvečena pisanju diplome.</a:t>
            </a:r>
          </a:p>
          <a:p>
            <a:r>
              <a:rPr lang="sl-SI" sz="2400" dirty="0" smtClean="0">
                <a:solidFill>
                  <a:srgbClr val="593B2A"/>
                </a:solidFill>
              </a:rPr>
              <a:t>Z dovolj visokim povprečjem se lahko vpišeš na magisterij (MSc / MA) – t.i. taught course</a:t>
            </a:r>
          </a:p>
          <a:p>
            <a:pPr lvl="1"/>
            <a:r>
              <a:rPr lang="sl-SI" sz="2000" dirty="0" smtClean="0">
                <a:solidFill>
                  <a:srgbClr val="593B2A"/>
                </a:solidFill>
              </a:rPr>
              <a:t>Traja eno leto. </a:t>
            </a:r>
          </a:p>
          <a:p>
            <a:pPr lvl="1"/>
            <a:r>
              <a:rPr lang="sl-SI" sz="2000" dirty="0" smtClean="0">
                <a:solidFill>
                  <a:srgbClr val="593B2A"/>
                </a:solidFill>
              </a:rPr>
              <a:t>Kakih 6 do 7 10-tedenskih modulov </a:t>
            </a:r>
          </a:p>
          <a:p>
            <a:pPr lvl="1"/>
            <a:r>
              <a:rPr lang="sl-SI" sz="2000" dirty="0" smtClean="0">
                <a:solidFill>
                  <a:srgbClr val="593B2A"/>
                </a:solidFill>
              </a:rPr>
              <a:t>Predpogoj za </a:t>
            </a:r>
            <a:r>
              <a:rPr lang="en-US" sz="2000" dirty="0" smtClean="0">
                <a:solidFill>
                  <a:srgbClr val="593B2A"/>
                </a:solidFill>
              </a:rPr>
              <a:t>PhD </a:t>
            </a:r>
            <a:r>
              <a:rPr lang="sl-SI" sz="2000" dirty="0" smtClean="0">
                <a:solidFill>
                  <a:srgbClr val="593B2A"/>
                </a:solidFill>
              </a:rPr>
              <a:t>oziroma MPhil.</a:t>
            </a:r>
          </a:p>
          <a:p>
            <a:r>
              <a:rPr lang="sl-SI" sz="2400" dirty="0" smtClean="0">
                <a:solidFill>
                  <a:srgbClr val="593B2A"/>
                </a:solidFill>
              </a:rPr>
              <a:t>Z dovolj visokim povprečjem se lahko vpišeš na raziskovalni magisterij / doktorat (MPhil / PhD / DClin )</a:t>
            </a:r>
            <a:r>
              <a:rPr lang="en-US" sz="2400" dirty="0" smtClean="0">
                <a:solidFill>
                  <a:srgbClr val="593B2A"/>
                </a:solidFill>
              </a:rPr>
              <a:t>.</a:t>
            </a:r>
            <a:endParaRPr lang="en-US" sz="1600" dirty="0" smtClean="0">
              <a:solidFill>
                <a:srgbClr val="593B2A"/>
              </a:solidFill>
            </a:endParaRPr>
          </a:p>
          <a:p>
            <a:pPr lvl="1"/>
            <a:r>
              <a:rPr lang="en-US" sz="2000" dirty="0" err="1" smtClean="0">
                <a:solidFill>
                  <a:srgbClr val="593B2A"/>
                </a:solidFill>
              </a:rPr>
              <a:t>Magisterij</a:t>
            </a:r>
            <a:r>
              <a:rPr lang="en-US" sz="2000" dirty="0" smtClean="0">
                <a:solidFill>
                  <a:srgbClr val="593B2A"/>
                </a:solidFill>
              </a:rPr>
              <a:t>, </a:t>
            </a:r>
            <a:r>
              <a:rPr lang="en-US" sz="2000" dirty="0" err="1" smtClean="0">
                <a:solidFill>
                  <a:srgbClr val="593B2A"/>
                </a:solidFill>
              </a:rPr>
              <a:t>kot</a:t>
            </a:r>
            <a:r>
              <a:rPr lang="en-US" sz="2000" dirty="0" smtClean="0">
                <a:solidFill>
                  <a:srgbClr val="593B2A"/>
                </a:solidFill>
              </a:rPr>
              <a:t> </a:t>
            </a:r>
            <a:r>
              <a:rPr lang="en-US" sz="2000" dirty="0" err="1" smtClean="0">
                <a:solidFill>
                  <a:srgbClr val="593B2A"/>
                </a:solidFill>
              </a:rPr>
              <a:t>ga</a:t>
            </a:r>
            <a:r>
              <a:rPr lang="en-US" sz="2000" dirty="0" smtClean="0">
                <a:solidFill>
                  <a:srgbClr val="593B2A"/>
                </a:solidFill>
              </a:rPr>
              <a:t> </a:t>
            </a:r>
            <a:r>
              <a:rPr lang="en-US" sz="2000" dirty="0" err="1" smtClean="0">
                <a:solidFill>
                  <a:srgbClr val="593B2A"/>
                </a:solidFill>
              </a:rPr>
              <a:t>razumemo</a:t>
            </a:r>
            <a:r>
              <a:rPr lang="en-US" sz="2000" dirty="0" smtClean="0">
                <a:solidFill>
                  <a:srgbClr val="593B2A"/>
                </a:solidFill>
              </a:rPr>
              <a:t> mi, je </a:t>
            </a:r>
            <a:r>
              <a:rPr lang="en-US" sz="2000" dirty="0" err="1" smtClean="0">
                <a:solidFill>
                  <a:srgbClr val="593B2A"/>
                </a:solidFill>
              </a:rPr>
              <a:t>torej</a:t>
            </a:r>
            <a:r>
              <a:rPr lang="en-US" sz="2000" dirty="0" smtClean="0">
                <a:solidFill>
                  <a:srgbClr val="593B2A"/>
                </a:solidFill>
              </a:rPr>
              <a:t> </a:t>
            </a:r>
            <a:r>
              <a:rPr lang="en-US" sz="2000" dirty="0" err="1" smtClean="0">
                <a:solidFill>
                  <a:srgbClr val="593B2A"/>
                </a:solidFill>
              </a:rPr>
              <a:t>predpogoj</a:t>
            </a:r>
            <a:r>
              <a:rPr lang="en-US" sz="2000" dirty="0" smtClean="0">
                <a:solidFill>
                  <a:srgbClr val="593B2A"/>
                </a:solidFill>
              </a:rPr>
              <a:t>.</a:t>
            </a:r>
          </a:p>
        </p:txBody>
      </p:sp>
      <p:pic>
        <p:nvPicPr>
          <p:cNvPr id="4" name="Picture 3" descr="sxc.hu 01.jpg"/>
          <p:cNvPicPr>
            <a:picLocks noChangeAspect="1"/>
          </p:cNvPicPr>
          <p:nvPr/>
        </p:nvPicPr>
        <p:blipFill>
          <a:blip r:embed="rId3" cstate="print"/>
          <a:stretch>
            <a:fillRect/>
          </a:stretch>
        </p:blipFill>
        <p:spPr>
          <a:xfrm>
            <a:off x="6643702" y="3452814"/>
            <a:ext cx="2321733" cy="154782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2000"/>
                                        <p:tgtEl>
                                          <p:spTgt spid="51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2000"/>
                                        <p:tgtEl>
                                          <p:spTgt spid="51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fade">
                                      <p:cBhvr>
                                        <p:cTn id="16" dur="2000"/>
                                        <p:tgtEl>
                                          <p:spTgt spid="51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fade">
                                      <p:cBhvr>
                                        <p:cTn id="21" dur="2000"/>
                                        <p:tgtEl>
                                          <p:spTgt spid="512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3">
                                            <p:txEl>
                                              <p:pRg st="5" end="5"/>
                                            </p:txEl>
                                          </p:spTgt>
                                        </p:tgtEl>
                                        <p:attrNameLst>
                                          <p:attrName>style.visibility</p:attrName>
                                        </p:attrNameLst>
                                      </p:cBhvr>
                                      <p:to>
                                        <p:strVal val="visible"/>
                                      </p:to>
                                    </p:set>
                                    <p:animEffect transition="in" filter="fade">
                                      <p:cBhvr>
                                        <p:cTn id="24" dur="2000"/>
                                        <p:tgtEl>
                                          <p:spTgt spid="512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2000"/>
                                        <p:tgtEl>
                                          <p:spTgt spid="512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23">
                                            <p:txEl>
                                              <p:pRg st="7" end="7"/>
                                            </p:txEl>
                                          </p:spTgt>
                                        </p:tgtEl>
                                        <p:attrNameLst>
                                          <p:attrName>style.visibility</p:attrName>
                                        </p:attrNameLst>
                                      </p:cBhvr>
                                      <p:to>
                                        <p:strVal val="visible"/>
                                      </p:to>
                                    </p:set>
                                    <p:animEffect transition="in" filter="fade">
                                      <p:cBhvr>
                                        <p:cTn id="30" dur="2000"/>
                                        <p:tgtEl>
                                          <p:spTgt spid="512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23">
                                            <p:txEl>
                                              <p:pRg st="8" end="8"/>
                                            </p:txEl>
                                          </p:spTgt>
                                        </p:tgtEl>
                                        <p:attrNameLst>
                                          <p:attrName>style.visibility</p:attrName>
                                        </p:attrNameLst>
                                      </p:cBhvr>
                                      <p:to>
                                        <p:strVal val="visible"/>
                                      </p:to>
                                    </p:set>
                                    <p:animEffect transition="in" filter="fade">
                                      <p:cBhvr>
                                        <p:cTn id="35" dur="2000"/>
                                        <p:tgtEl>
                                          <p:spTgt spid="512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23">
                                            <p:txEl>
                                              <p:pRg st="9" end="9"/>
                                            </p:txEl>
                                          </p:spTgt>
                                        </p:tgtEl>
                                        <p:attrNameLst>
                                          <p:attrName>style.visibility</p:attrName>
                                        </p:attrNameLst>
                                      </p:cBhvr>
                                      <p:to>
                                        <p:strVal val="visible"/>
                                      </p:to>
                                    </p:set>
                                    <p:animEffect transition="in" filter="fade">
                                      <p:cBhvr>
                                        <p:cTn id="38" dur="20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7829550" cy="1143000"/>
          </a:xfrm>
        </p:spPr>
        <p:txBody>
          <a:bodyPr/>
          <a:lstStyle/>
          <a:p>
            <a:r>
              <a:rPr lang="en-US" sz="4000" b="1" dirty="0" err="1" smtClean="0">
                <a:solidFill>
                  <a:srgbClr val="593B2A"/>
                </a:solidFill>
                <a:effectLst>
                  <a:outerShdw blurRad="38100" dist="38100" dir="2700000" algn="tl">
                    <a:srgbClr val="000000">
                      <a:alpha val="43137"/>
                    </a:srgbClr>
                  </a:outerShdw>
                </a:effectLst>
              </a:rPr>
              <a:t>Posebnosti</a:t>
            </a:r>
            <a:r>
              <a:rPr lang="en-US" sz="4000" b="1" dirty="0" smtClean="0">
                <a:solidFill>
                  <a:srgbClr val="593B2A"/>
                </a:solidFill>
                <a:effectLst>
                  <a:outerShdw blurRad="38100" dist="38100" dir="2700000" algn="tl">
                    <a:srgbClr val="000000">
                      <a:alpha val="43137"/>
                    </a:srgbClr>
                  </a:outerShdw>
                </a:effectLst>
              </a:rPr>
              <a:t> – </a:t>
            </a:r>
            <a:r>
              <a:rPr lang="en-US" sz="4000" b="1" dirty="0" err="1" smtClean="0">
                <a:solidFill>
                  <a:srgbClr val="593B2A"/>
                </a:solidFill>
                <a:effectLst>
                  <a:outerShdw blurRad="38100" dist="38100" dir="2700000" algn="tl">
                    <a:srgbClr val="000000">
                      <a:alpha val="43137"/>
                    </a:srgbClr>
                  </a:outerShdw>
                </a:effectLst>
              </a:rPr>
              <a:t>bodite</a:t>
            </a:r>
            <a:r>
              <a:rPr lang="en-US" sz="4000" b="1" dirty="0" smtClean="0">
                <a:solidFill>
                  <a:srgbClr val="593B2A"/>
                </a:solidFill>
                <a:effectLst>
                  <a:outerShdw blurRad="38100" dist="38100" dir="2700000" algn="tl">
                    <a:srgbClr val="000000">
                      <a:alpha val="43137"/>
                    </a:srgbClr>
                  </a:outerShdw>
                </a:effectLst>
              </a:rPr>
              <a:t> </a:t>
            </a:r>
            <a:r>
              <a:rPr lang="en-US" sz="4000" b="1" dirty="0" err="1" smtClean="0">
                <a:solidFill>
                  <a:srgbClr val="593B2A"/>
                </a:solidFill>
                <a:effectLst>
                  <a:outerShdw blurRad="38100" dist="38100" dir="2700000" algn="tl">
                    <a:srgbClr val="000000">
                      <a:alpha val="43137"/>
                    </a:srgbClr>
                  </a:outerShdw>
                </a:effectLst>
              </a:rPr>
              <a:t>pozorni</a:t>
            </a:r>
            <a:endParaRPr lang="fr-FR" sz="4000" b="1" dirty="0" smtClean="0">
              <a:solidFill>
                <a:srgbClr val="593B2A"/>
              </a:solidFill>
              <a:effectLst>
                <a:outerShdw blurRad="38100" dist="38100" dir="2700000" algn="tl">
                  <a:srgbClr val="000000">
                    <a:alpha val="43137"/>
                  </a:srgbClr>
                </a:outerShdw>
              </a:effectLst>
            </a:endParaRPr>
          </a:p>
        </p:txBody>
      </p:sp>
      <p:sp>
        <p:nvSpPr>
          <p:cNvPr id="5123" name="Espace réservé du contenu 2"/>
          <p:cNvSpPr>
            <a:spLocks noGrp="1"/>
          </p:cNvSpPr>
          <p:nvPr>
            <p:ph idx="1"/>
          </p:nvPr>
        </p:nvSpPr>
        <p:spPr>
          <a:xfrm>
            <a:off x="457200" y="1785926"/>
            <a:ext cx="8229600" cy="4786346"/>
          </a:xfrm>
        </p:spPr>
        <p:txBody>
          <a:bodyPr/>
          <a:lstStyle/>
          <a:p>
            <a:r>
              <a:rPr lang="en-US" sz="2400" dirty="0" err="1" smtClean="0">
                <a:solidFill>
                  <a:srgbClr val="593B2A"/>
                </a:solidFill>
              </a:rPr>
              <a:t>MSci</a:t>
            </a:r>
            <a:r>
              <a:rPr lang="en-US" sz="2400" dirty="0" smtClean="0">
                <a:solidFill>
                  <a:srgbClr val="593B2A"/>
                </a:solidFill>
              </a:rPr>
              <a:t>, </a:t>
            </a:r>
            <a:r>
              <a:rPr lang="en-US" sz="2400" dirty="0" err="1" smtClean="0">
                <a:solidFill>
                  <a:srgbClr val="593B2A"/>
                </a:solidFill>
              </a:rPr>
              <a:t>torej</a:t>
            </a:r>
            <a:r>
              <a:rPr lang="sl-SI" sz="2400" dirty="0" smtClean="0">
                <a:solidFill>
                  <a:srgbClr val="593B2A"/>
                </a:solidFill>
              </a:rPr>
              <a:t> magisterij</a:t>
            </a:r>
            <a:r>
              <a:rPr lang="en-US" sz="2400" dirty="0" smtClean="0">
                <a:solidFill>
                  <a:srgbClr val="593B2A"/>
                </a:solidFill>
              </a:rPr>
              <a:t> </a:t>
            </a:r>
            <a:r>
              <a:rPr lang="en-US" sz="2400" dirty="0" err="1" smtClean="0">
                <a:solidFill>
                  <a:srgbClr val="593B2A"/>
                </a:solidFill>
              </a:rPr>
              <a:t>kot</a:t>
            </a:r>
            <a:r>
              <a:rPr lang="en-US" sz="2400" dirty="0" smtClean="0">
                <a:solidFill>
                  <a:srgbClr val="593B2A"/>
                </a:solidFill>
              </a:rPr>
              <a:t> </a:t>
            </a:r>
            <a:r>
              <a:rPr lang="en-US" sz="2400" dirty="0" err="1" smtClean="0">
                <a:solidFill>
                  <a:srgbClr val="593B2A"/>
                </a:solidFill>
              </a:rPr>
              <a:t>ga</a:t>
            </a:r>
            <a:r>
              <a:rPr lang="en-US" sz="2400" dirty="0" smtClean="0">
                <a:solidFill>
                  <a:srgbClr val="593B2A"/>
                </a:solidFill>
              </a:rPr>
              <a:t> </a:t>
            </a:r>
            <a:r>
              <a:rPr lang="en-US" sz="2400" dirty="0" err="1" smtClean="0">
                <a:solidFill>
                  <a:srgbClr val="593B2A"/>
                </a:solidFill>
              </a:rPr>
              <a:t>razumemo</a:t>
            </a:r>
            <a:r>
              <a:rPr lang="en-US" sz="2400" dirty="0" smtClean="0">
                <a:solidFill>
                  <a:srgbClr val="593B2A"/>
                </a:solidFill>
              </a:rPr>
              <a:t> mi,</a:t>
            </a:r>
            <a:r>
              <a:rPr lang="sl-SI" sz="2400" dirty="0" smtClean="0">
                <a:solidFill>
                  <a:srgbClr val="593B2A"/>
                </a:solidFill>
              </a:rPr>
              <a:t> je v Angliji </a:t>
            </a:r>
            <a:r>
              <a:rPr lang="sl-SI" sz="2400" b="1" dirty="0" smtClean="0">
                <a:solidFill>
                  <a:srgbClr val="593B2A"/>
                </a:solidFill>
              </a:rPr>
              <a:t>manjkrat štipendiran</a:t>
            </a:r>
            <a:r>
              <a:rPr lang="sl-SI" sz="2400" dirty="0" smtClean="0">
                <a:solidFill>
                  <a:srgbClr val="593B2A"/>
                </a:solidFill>
              </a:rPr>
              <a:t>. Večina štipendij je za raziskovalne nazive (MPhil/PhD).</a:t>
            </a:r>
          </a:p>
          <a:p>
            <a:r>
              <a:rPr lang="sl-SI" sz="2400" dirty="0" smtClean="0">
                <a:solidFill>
                  <a:srgbClr val="593B2A"/>
                </a:solidFill>
              </a:rPr>
              <a:t>Običajni proces je, da te sprejmejo na </a:t>
            </a:r>
            <a:r>
              <a:rPr lang="sl-SI" sz="2400" b="1" dirty="0" smtClean="0">
                <a:solidFill>
                  <a:srgbClr val="593B2A"/>
                </a:solidFill>
              </a:rPr>
              <a:t>MPhil</a:t>
            </a:r>
            <a:r>
              <a:rPr lang="sl-SI" sz="2400" dirty="0" smtClean="0">
                <a:solidFill>
                  <a:srgbClr val="593B2A"/>
                </a:solidFill>
              </a:rPr>
              <a:t> (Master of Philosophy) in po letu in pol nadgradijo v </a:t>
            </a:r>
            <a:r>
              <a:rPr lang="sl-SI" sz="2400" b="1" dirty="0" smtClean="0">
                <a:solidFill>
                  <a:srgbClr val="593B2A"/>
                </a:solidFill>
              </a:rPr>
              <a:t>PhD</a:t>
            </a:r>
            <a:r>
              <a:rPr lang="sl-SI" sz="2400" dirty="0" smtClean="0">
                <a:solidFill>
                  <a:srgbClr val="593B2A"/>
                </a:solidFill>
              </a:rPr>
              <a:t>. Več o tem kasneje.</a:t>
            </a:r>
          </a:p>
          <a:p>
            <a:r>
              <a:rPr lang="sl-SI" sz="2400" dirty="0" smtClean="0">
                <a:solidFill>
                  <a:srgbClr val="593B2A"/>
                </a:solidFill>
              </a:rPr>
              <a:t>Veliko angleških univerz raje sprejema doktorske študente samo iz drugih priznanih Univerz (Oxford in Cambridge sta še posebej znana po tem, da najraje vzameta svoje ali v skrajni sili </a:t>
            </a:r>
            <a:r>
              <a:rPr lang="en-US" sz="2400" dirty="0" smtClean="0">
                <a:solidFill>
                  <a:srgbClr val="593B2A"/>
                </a:solidFill>
              </a:rPr>
              <a:t>‘</a:t>
            </a:r>
            <a:r>
              <a:rPr lang="sl-SI" sz="2400" dirty="0" smtClean="0">
                <a:solidFill>
                  <a:srgbClr val="593B2A"/>
                </a:solidFill>
              </a:rPr>
              <a:t>nasprotnikove</a:t>
            </a:r>
            <a:r>
              <a:rPr lang="en-US" sz="2400" dirty="0" smtClean="0">
                <a:solidFill>
                  <a:srgbClr val="593B2A"/>
                </a:solidFill>
              </a:rPr>
              <a:t>’ </a:t>
            </a:r>
            <a:r>
              <a:rPr lang="sl-SI" sz="2400" dirty="0" smtClean="0">
                <a:solidFill>
                  <a:srgbClr val="593B2A"/>
                </a:solidFill>
              </a:rPr>
              <a:t>š</a:t>
            </a:r>
            <a:r>
              <a:rPr lang="en-US" sz="2400" dirty="0" err="1" smtClean="0">
                <a:solidFill>
                  <a:srgbClr val="593B2A"/>
                </a:solidFill>
              </a:rPr>
              <a:t>tudente</a:t>
            </a:r>
            <a:r>
              <a:rPr lang="sl-SI" sz="2400" dirty="0" smtClean="0">
                <a:solidFill>
                  <a:srgbClr val="593B2A"/>
                </a:solidFill>
              </a:rPr>
              <a:t>).</a:t>
            </a:r>
            <a:endParaRPr lang="en-US" sz="2000" dirty="0" smtClean="0">
              <a:solidFill>
                <a:srgbClr val="593B2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money copy.png"/>
          <p:cNvPicPr>
            <a:picLocks noChangeAspect="1"/>
          </p:cNvPicPr>
          <p:nvPr/>
        </p:nvPicPr>
        <p:blipFill>
          <a:blip r:embed="rId3"/>
          <a:stretch>
            <a:fillRect/>
          </a:stretch>
        </p:blipFill>
        <p:spPr>
          <a:xfrm>
            <a:off x="5786446" y="3500438"/>
            <a:ext cx="3286148" cy="3286148"/>
          </a:xfrm>
          <a:prstGeom prst="rect">
            <a:avLst/>
          </a:prstGeom>
        </p:spPr>
      </p:pic>
      <p:sp>
        <p:nvSpPr>
          <p:cNvPr id="4098" name="Titre 1"/>
          <p:cNvSpPr>
            <a:spLocks noGrp="1"/>
          </p:cNvSpPr>
          <p:nvPr>
            <p:ph type="title"/>
          </p:nvPr>
        </p:nvSpPr>
        <p:spPr>
          <a:xfrm>
            <a:off x="457200" y="274638"/>
            <a:ext cx="8229600" cy="796908"/>
          </a:xfrm>
        </p:spPr>
        <p:txBody>
          <a:bodyPr/>
          <a:lstStyle/>
          <a:p>
            <a:r>
              <a:rPr lang="sl-SI" b="1" dirty="0" smtClean="0">
                <a:solidFill>
                  <a:srgbClr val="593B2A"/>
                </a:solidFill>
                <a:effectLst>
                  <a:outerShdw blurRad="38100" dist="38100" dir="2700000" algn="tl">
                    <a:srgbClr val="000000">
                      <a:alpha val="43137"/>
                    </a:srgbClr>
                  </a:outerShdw>
                </a:effectLst>
              </a:rPr>
              <a:t>Ja, v redu, koliko pa ta hec stane?</a:t>
            </a:r>
            <a:endParaRPr lang="fr-FR" sz="1800" b="1" dirty="0" smtClean="0">
              <a:solidFill>
                <a:srgbClr val="593B2A"/>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071546"/>
            <a:ext cx="8229600" cy="5214974"/>
          </a:xfrm>
        </p:spPr>
        <p:txBody>
          <a:bodyPr rtlCol="0">
            <a:normAutofit fontScale="92500" lnSpcReduction="20000"/>
          </a:bodyPr>
          <a:lstStyle/>
          <a:p>
            <a:pPr fontAlgn="auto">
              <a:spcAft>
                <a:spcPts val="0"/>
              </a:spcAft>
              <a:buFont typeface="Arial" pitchFamily="34" charset="0"/>
              <a:buChar char="•"/>
              <a:defRPr/>
            </a:pPr>
            <a:r>
              <a:rPr lang="sl-SI" dirty="0" smtClean="0">
                <a:solidFill>
                  <a:srgbClr val="593B2A"/>
                </a:solidFill>
              </a:rPr>
              <a:t>Najbolj na hitro in grobo rečeno, rabite vsaj </a:t>
            </a:r>
            <a:r>
              <a:rPr lang="sl-SI" b="1" dirty="0" smtClean="0">
                <a:solidFill>
                  <a:srgbClr val="593B2A"/>
                </a:solidFill>
              </a:rPr>
              <a:t>10.000</a:t>
            </a:r>
            <a:r>
              <a:rPr lang="en-GB" b="1" dirty="0" smtClean="0">
                <a:solidFill>
                  <a:srgbClr val="593B2A"/>
                </a:solidFill>
              </a:rPr>
              <a:t> - 20.000</a:t>
            </a:r>
            <a:r>
              <a:rPr lang="sl-SI" b="1" dirty="0" smtClean="0">
                <a:solidFill>
                  <a:srgbClr val="593B2A"/>
                </a:solidFill>
              </a:rPr>
              <a:t> </a:t>
            </a:r>
            <a:r>
              <a:rPr lang="sl-SI" b="1" dirty="0" smtClean="0">
                <a:solidFill>
                  <a:srgbClr val="593B2A"/>
                </a:solidFill>
              </a:rPr>
              <a:t>funtov na </a:t>
            </a:r>
            <a:r>
              <a:rPr lang="sl-SI" b="1" dirty="0" smtClean="0">
                <a:solidFill>
                  <a:srgbClr val="593B2A"/>
                </a:solidFill>
              </a:rPr>
              <a:t>leto</a:t>
            </a:r>
            <a:r>
              <a:rPr lang="en-GB" b="1" dirty="0" smtClean="0">
                <a:solidFill>
                  <a:srgbClr val="593B2A"/>
                </a:solidFill>
              </a:rPr>
              <a:t> (</a:t>
            </a:r>
            <a:r>
              <a:rPr lang="en-GB" b="1" dirty="0" err="1" smtClean="0">
                <a:solidFill>
                  <a:srgbClr val="593B2A"/>
                </a:solidFill>
              </a:rPr>
              <a:t>odvisno</a:t>
            </a:r>
            <a:r>
              <a:rPr lang="en-GB" b="1" dirty="0" smtClean="0">
                <a:solidFill>
                  <a:srgbClr val="593B2A"/>
                </a:solidFill>
              </a:rPr>
              <a:t> od </a:t>
            </a:r>
            <a:r>
              <a:rPr lang="en-GB" b="1" dirty="0" err="1" smtClean="0">
                <a:solidFill>
                  <a:srgbClr val="593B2A"/>
                </a:solidFill>
              </a:rPr>
              <a:t>regije</a:t>
            </a:r>
            <a:r>
              <a:rPr lang="en-GB" b="1" dirty="0" smtClean="0">
                <a:solidFill>
                  <a:srgbClr val="593B2A"/>
                </a:solidFill>
              </a:rPr>
              <a:t>)</a:t>
            </a:r>
            <a:r>
              <a:rPr lang="sl-SI" dirty="0" smtClean="0">
                <a:solidFill>
                  <a:srgbClr val="593B2A"/>
                </a:solidFill>
              </a:rPr>
              <a:t>.</a:t>
            </a:r>
            <a:endParaRPr lang="sl-SI" dirty="0" smtClean="0">
              <a:solidFill>
                <a:srgbClr val="593B2A"/>
              </a:solidFill>
            </a:endParaRPr>
          </a:p>
          <a:p>
            <a:pPr fontAlgn="auto">
              <a:spcAft>
                <a:spcPts val="0"/>
              </a:spcAft>
              <a:buFont typeface="Arial" pitchFamily="34" charset="0"/>
              <a:buChar char="•"/>
              <a:defRPr/>
            </a:pPr>
            <a:r>
              <a:rPr lang="en-GB" dirty="0" smtClean="0">
                <a:solidFill>
                  <a:srgbClr val="593B2A"/>
                </a:solidFill>
              </a:rPr>
              <a:t>Z minimum </a:t>
            </a:r>
            <a:r>
              <a:rPr lang="sl-SI" dirty="0" smtClean="0">
                <a:solidFill>
                  <a:srgbClr val="593B2A"/>
                </a:solidFill>
              </a:rPr>
              <a:t>si </a:t>
            </a:r>
            <a:r>
              <a:rPr lang="sl-SI" dirty="0" smtClean="0">
                <a:solidFill>
                  <a:srgbClr val="593B2A"/>
                </a:solidFill>
              </a:rPr>
              <a:t>lahko v Exetru plačate </a:t>
            </a:r>
            <a:r>
              <a:rPr lang="sl-SI" b="1" dirty="0" smtClean="0">
                <a:solidFill>
                  <a:srgbClr val="593B2A"/>
                </a:solidFill>
              </a:rPr>
              <a:t>šolnino</a:t>
            </a:r>
            <a:r>
              <a:rPr lang="sl-SI" dirty="0" smtClean="0">
                <a:solidFill>
                  <a:srgbClr val="593B2A"/>
                </a:solidFill>
              </a:rPr>
              <a:t>, </a:t>
            </a:r>
            <a:r>
              <a:rPr lang="sl-SI" b="1" dirty="0" smtClean="0">
                <a:solidFill>
                  <a:srgbClr val="593B2A"/>
                </a:solidFill>
              </a:rPr>
              <a:t>študentsko sobo </a:t>
            </a:r>
            <a:r>
              <a:rPr lang="sl-SI" dirty="0" smtClean="0">
                <a:solidFill>
                  <a:srgbClr val="593B2A"/>
                </a:solidFill>
              </a:rPr>
              <a:t>in živite od rezancev.</a:t>
            </a:r>
          </a:p>
          <a:p>
            <a:pPr fontAlgn="auto">
              <a:spcAft>
                <a:spcPts val="0"/>
              </a:spcAft>
              <a:buFont typeface="Arial" pitchFamily="34" charset="0"/>
              <a:buChar char="•"/>
              <a:defRPr/>
            </a:pPr>
            <a:r>
              <a:rPr lang="sl-SI" dirty="0" smtClean="0">
                <a:solidFill>
                  <a:srgbClr val="593B2A"/>
                </a:solidFill>
              </a:rPr>
              <a:t>Če nimate zelo bogatih staršev boste rabili štipendijo ali pa študentsko posojilo.</a:t>
            </a:r>
          </a:p>
          <a:p>
            <a:pPr fontAlgn="auto">
              <a:spcAft>
                <a:spcPts val="0"/>
              </a:spcAft>
              <a:buFont typeface="Arial" pitchFamily="34" charset="0"/>
              <a:buChar char="•"/>
              <a:defRPr/>
            </a:pPr>
            <a:r>
              <a:rPr lang="sl-SI" b="1" dirty="0" smtClean="0">
                <a:solidFill>
                  <a:srgbClr val="593B2A"/>
                </a:solidFill>
              </a:rPr>
              <a:t>Šolnina je </a:t>
            </a:r>
            <a:r>
              <a:rPr lang="sl-SI" b="1" dirty="0" smtClean="0">
                <a:solidFill>
                  <a:srgbClr val="593B2A"/>
                </a:solidFill>
              </a:rPr>
              <a:t>4.</a:t>
            </a:r>
            <a:r>
              <a:rPr lang="en-GB" b="1" dirty="0" smtClean="0">
                <a:solidFill>
                  <a:srgbClr val="593B2A"/>
                </a:solidFill>
              </a:rPr>
              <a:t>5</a:t>
            </a:r>
            <a:r>
              <a:rPr lang="sl-SI" b="1" dirty="0" smtClean="0">
                <a:solidFill>
                  <a:srgbClr val="593B2A"/>
                </a:solidFill>
              </a:rPr>
              <a:t>00</a:t>
            </a:r>
            <a:r>
              <a:rPr lang="en-GB" b="1" dirty="0" smtClean="0">
                <a:solidFill>
                  <a:srgbClr val="593B2A"/>
                </a:solidFill>
              </a:rPr>
              <a:t>-9.000</a:t>
            </a:r>
            <a:r>
              <a:rPr lang="sl-SI" b="1" dirty="0" smtClean="0">
                <a:solidFill>
                  <a:srgbClr val="593B2A"/>
                </a:solidFill>
              </a:rPr>
              <a:t> </a:t>
            </a:r>
            <a:r>
              <a:rPr lang="sl-SI" b="1" dirty="0" smtClean="0">
                <a:solidFill>
                  <a:srgbClr val="593B2A"/>
                </a:solidFill>
              </a:rPr>
              <a:t>funtov na leto</a:t>
            </a:r>
            <a:r>
              <a:rPr lang="sl-SI" dirty="0" smtClean="0">
                <a:solidFill>
                  <a:srgbClr val="593B2A"/>
                </a:solidFill>
              </a:rPr>
              <a:t>.</a:t>
            </a:r>
          </a:p>
          <a:p>
            <a:pPr fontAlgn="auto">
              <a:spcAft>
                <a:spcPts val="0"/>
              </a:spcAft>
              <a:buFont typeface="Arial" pitchFamily="34" charset="0"/>
              <a:buChar char="•"/>
              <a:defRPr/>
            </a:pPr>
            <a:r>
              <a:rPr lang="sl-SI" dirty="0" smtClean="0">
                <a:solidFill>
                  <a:srgbClr val="593B2A"/>
                </a:solidFill>
              </a:rPr>
              <a:t>Hrana je cenejša kot v Sloveniji.</a:t>
            </a:r>
          </a:p>
          <a:p>
            <a:pPr fontAlgn="auto">
              <a:spcAft>
                <a:spcPts val="0"/>
              </a:spcAft>
              <a:buFont typeface="Arial" pitchFamily="34" charset="0"/>
              <a:buChar char="•"/>
              <a:defRPr/>
            </a:pPr>
            <a:r>
              <a:rPr lang="sl-SI" dirty="0" smtClean="0">
                <a:solidFill>
                  <a:srgbClr val="593B2A"/>
                </a:solidFill>
              </a:rPr>
              <a:t>Najemnina je odvisna od lokacije </a:t>
            </a:r>
            <a:endParaRPr lang="en-GB" dirty="0" smtClean="0">
              <a:solidFill>
                <a:srgbClr val="593B2A"/>
              </a:solidFill>
            </a:endParaRPr>
          </a:p>
          <a:p>
            <a:pPr marL="0" indent="0" fontAlgn="auto">
              <a:spcAft>
                <a:spcPts val="0"/>
              </a:spcAft>
              <a:buNone/>
              <a:defRPr/>
            </a:pPr>
            <a:r>
              <a:rPr lang="en-GB" dirty="0" smtClean="0">
                <a:solidFill>
                  <a:srgbClr val="593B2A"/>
                </a:solidFill>
              </a:rPr>
              <a:t>   </a:t>
            </a:r>
            <a:r>
              <a:rPr lang="sl-SI" dirty="0" smtClean="0">
                <a:solidFill>
                  <a:srgbClr val="593B2A"/>
                </a:solidFill>
              </a:rPr>
              <a:t> </a:t>
            </a:r>
            <a:r>
              <a:rPr lang="sl-SI" dirty="0" smtClean="0">
                <a:solidFill>
                  <a:srgbClr val="593B2A"/>
                </a:solidFill>
                <a:effectLst>
                  <a:outerShdw blurRad="38100" dist="38100" dir="2700000" algn="tl">
                    <a:srgbClr val="000000">
                      <a:alpha val="43137"/>
                    </a:srgbClr>
                  </a:outerShdw>
                </a:effectLst>
              </a:rPr>
              <a:t>v Londonu </a:t>
            </a:r>
            <a:r>
              <a:rPr lang="sl-SI" dirty="0" smtClean="0">
                <a:solidFill>
                  <a:srgbClr val="593B2A"/>
                </a:solidFill>
              </a:rPr>
              <a:t>zelo visoka, drugje nižja.</a:t>
            </a:r>
          </a:p>
          <a:p>
            <a:pPr fontAlgn="auto">
              <a:spcAft>
                <a:spcPts val="0"/>
              </a:spcAft>
              <a:buFont typeface="Arial" pitchFamily="34" charset="0"/>
              <a:buChar char="•"/>
              <a:defRPr/>
            </a:pPr>
            <a:r>
              <a:rPr lang="sl-SI" dirty="0" smtClean="0">
                <a:solidFill>
                  <a:srgbClr val="593B2A"/>
                </a:solidFill>
              </a:rPr>
              <a:t>Potni stroški so odvisni od lokacije</a:t>
            </a:r>
            <a:r>
              <a:rPr lang="en-US" dirty="0" smtClean="0">
                <a:solidFill>
                  <a:srgbClr val="593B2A"/>
                </a:solidFill>
              </a:rPr>
              <a:t>.</a:t>
            </a:r>
            <a:r>
              <a:rPr lang="sl-SI" dirty="0" smtClean="0">
                <a:solidFill>
                  <a:srgbClr val="593B2A"/>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Template>
  <TotalTime>2792</TotalTime>
  <Words>3523</Words>
  <Application>Microsoft Office PowerPoint</Application>
  <PresentationFormat>On-screen Show (4:3)</PresentationFormat>
  <Paragraphs>333</Paragraphs>
  <Slides>43</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Calibri</vt:lpstr>
      <vt:lpstr>Arial</vt:lpstr>
      <vt:lpstr>102</vt:lpstr>
      <vt:lpstr>Podiplomski študij v Angliji (za socialne pedagoge. Pa i šire)</vt:lpstr>
      <vt:lpstr>Pregled</vt:lpstr>
      <vt:lpstr>KDO, KJE, KAJ</vt:lpstr>
      <vt:lpstr>Potek predavanja</vt:lpstr>
      <vt:lpstr>OK, ampak kaj sploh rineš ven? (Velja za tiste, ki sploh hočejo na podiplomski študij)</vt:lpstr>
      <vt:lpstr>OK, ampak kaj sploh rineš ven? (Velja za tiste, ki sploh hočejo na podiplomski študij)</vt:lpstr>
      <vt:lpstr>Pregled šolskega sistema v Angliji</vt:lpstr>
      <vt:lpstr>Posebnosti – bodite pozorni</vt:lpstr>
      <vt:lpstr>Ja, v redu, koliko pa ta hec stane?</vt:lpstr>
      <vt:lpstr>Čas</vt:lpstr>
      <vt:lpstr>I. Predpriprava</vt:lpstr>
      <vt:lpstr>Najbolj znani lestvici Univerz sta na straneh časopisov Guardian in Times. (polni spletni naslovi na koncu prezentacije)</vt:lpstr>
      <vt:lpstr>Poglejmo npr. Guardianovo lestvico. Takoj, ko se stran odpre vidimo skupni rang Univerz (seštevek vseh oddelkov). To nas niti ne zanima. </vt:lpstr>
      <vt:lpstr>Izberemo psihologijo. In vidimo malo drugačno sliko. Cambridge izgine (imajo samo exp. psihologijo). Exeter pride iz 14. na 4. mesto.</vt:lpstr>
      <vt:lpstr>Bodite pozorni</vt:lpstr>
      <vt:lpstr>Kako naprej ?</vt:lpstr>
      <vt:lpstr>Kako naprej II. ?</vt:lpstr>
      <vt:lpstr>Kako naprej III. – transkripti</vt:lpstr>
      <vt:lpstr>Kako naprej IV. – Potrdila</vt:lpstr>
      <vt:lpstr>Kako naprej V. – IELTS</vt:lpstr>
      <vt:lpstr>Kako naprej VI. – Priporočila</vt:lpstr>
      <vt:lpstr>Kako naprej VII. – Predlog raziskave</vt:lpstr>
      <vt:lpstr>Kako naprej VIII. – prijava</vt:lpstr>
      <vt:lpstr>Kako naprej IX. – članek</vt:lpstr>
      <vt:lpstr>Pa zdaj?</vt:lpstr>
      <vt:lpstr>Vaši stroški do sedaj</vt:lpstr>
      <vt:lpstr>II. Sprejem na univerzo</vt:lpstr>
      <vt:lpstr>Intervju</vt:lpstr>
      <vt:lpstr>Intervju s supervizorjem</vt:lpstr>
      <vt:lpstr>Intervju za asistenturo</vt:lpstr>
      <vt:lpstr>Možnosti financiranja</vt:lpstr>
      <vt:lpstr>Možnosti financiranja II.</vt:lpstr>
      <vt:lpstr>Možnosti financiranja III.</vt:lpstr>
      <vt:lpstr>Če je do sedaj šlo vse po sreči...</vt:lpstr>
      <vt:lpstr>III. Študij</vt:lpstr>
      <vt:lpstr>Pogoji za nadgradnjo MPhil / PhD</vt:lpstr>
      <vt:lpstr>Upgrade – Lit. Review</vt:lpstr>
      <vt:lpstr>Upgrade – raziskava</vt:lpstr>
      <vt:lpstr>Zagovor doktorata</vt:lpstr>
      <vt:lpstr>Dobro, Ampak kako vse skupaj zares izgleda?</vt:lpstr>
      <vt:lpstr>Ja, ja, ampak kako vse skupaj ZARES izgleda?</vt:lpstr>
      <vt:lpstr>To je to. Hvala.</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Socialni pedagog na podiplomskem študiju v Angliji</dc:title>
  <dc:creator>David Modic</dc:creator>
  <cp:lastModifiedBy>David Modic</cp:lastModifiedBy>
  <cp:revision>146</cp:revision>
  <dcterms:created xsi:type="dcterms:W3CDTF">2009-03-16T20:53:28Z</dcterms:created>
  <dcterms:modified xsi:type="dcterms:W3CDTF">2013-10-28T09:39:27Z</dcterms:modified>
</cp:coreProperties>
</file>