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sigs" ContentType="application/vnd.openxmlformats-package.digital-signature-origin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3.xml" ContentType="application/vnd.openxmlformats-officedocument.presentationml.slide+xml"/>
  <Override PartName="/ppt/slides/slide19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10.xml" ContentType="application/vnd.openxmlformats-officedocument.presentationml.notesSlide+xml"/>
  <Override PartName="/ppt/notesSlides/notesSlide1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7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_xmlsignatures/sig1.xml" ContentType="application/vnd.openxmlformats-package.digital-signature-xmlsignatur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6" Type="http://schemas.openxmlformats.org/package/2006/relationships/digital-signature/origin" Target="_xmlsignatures/origin.sigs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76" r:id="rId13"/>
    <p:sldId id="269" r:id="rId14"/>
    <p:sldId id="266" r:id="rId15"/>
    <p:sldId id="275" r:id="rId16"/>
    <p:sldId id="270" r:id="rId17"/>
    <p:sldId id="272" r:id="rId18"/>
    <p:sldId id="271" r:id="rId19"/>
    <p:sldId id="273" r:id="rId20"/>
    <p:sldId id="277" r:id="rId21"/>
    <p:sldId id="274" r:id="rId22"/>
    <p:sldId id="258" r:id="rId2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E72"/>
    <a:srgbClr val="6AADE4"/>
    <a:srgbClr val="0030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25" autoAdjust="0"/>
    <p:restoredTop sz="77963" autoAdjust="0"/>
  </p:normalViewPr>
  <p:slideViewPr>
    <p:cSldViewPr>
      <p:cViewPr varScale="1">
        <p:scale>
          <a:sx n="75" d="100"/>
          <a:sy n="75" d="100"/>
        </p:scale>
        <p:origin x="122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BAADEC1-9699-4A88-8948-C5E8B1D6947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50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143000" y="4343400"/>
            <a:ext cx="455612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D8C861-5F97-4481-86EA-FDFD0B5123E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799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95EB42-84C1-4587-B760-4A56839F3F2E}" type="slidenum">
              <a:rPr lang="en-GB"/>
              <a:pPr/>
              <a:t>1</a:t>
            </a:fld>
            <a:endParaRPr lang="en-GB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245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8C861-5F97-4481-86EA-FDFD0B5123EE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6327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8C861-5F97-4481-86EA-FDFD0B5123EE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9066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8C861-5F97-4481-86EA-FDFD0B5123EE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8581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8C861-5F97-4481-86EA-FDFD0B5123EE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0438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8C861-5F97-4481-86EA-FDFD0B5123EE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1178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8C861-5F97-4481-86EA-FDFD0B5123EE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9018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8C861-5F97-4481-86EA-FDFD0B5123EE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538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8C861-5F97-4481-86EA-FDFD0B5123EE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6908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8C861-5F97-4481-86EA-FDFD0B5123EE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536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8C861-5F97-4481-86EA-FDFD0B5123EE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746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8C861-5F97-4481-86EA-FDFD0B5123EE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855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8C861-5F97-4481-86EA-FDFD0B5123EE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2632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8C861-5F97-4481-86EA-FDFD0B5123EE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334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8C861-5F97-4481-86EA-FDFD0B5123EE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9410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 smtClean="0"/>
              <a:t>One description was in (Russian) </a:t>
            </a:r>
            <a:r>
              <a:rPr lang="en-GB" i="1" dirty="0" err="1" smtClean="0"/>
              <a:t>Cyrilic</a:t>
            </a:r>
            <a:r>
              <a:rPr lang="en-GB" i="1" dirty="0" smtClean="0"/>
              <a:t> and excluded from further analysis (I had no idea what the respondent meant and assumed English was not their strong suit, so their answers would have been moot).</a:t>
            </a:r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8C861-5F97-4481-86EA-FDFD0B5123EE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053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8C861-5F97-4481-86EA-FDFD0B5123EE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1684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8C861-5F97-4481-86EA-FDFD0B5123EE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315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0" y="5365750"/>
            <a:ext cx="9140825" cy="665163"/>
          </a:xfrm>
          <a:prstGeom prst="rect">
            <a:avLst/>
          </a:prstGeom>
          <a:solidFill>
            <a:srgbClr val="003E7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0" y="6030913"/>
            <a:ext cx="9140825" cy="173037"/>
          </a:xfrm>
          <a:prstGeom prst="rect">
            <a:avLst/>
          </a:prstGeom>
          <a:solidFill>
            <a:srgbClr val="6A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4175" y="2016125"/>
            <a:ext cx="8374063" cy="576263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4175" y="2774950"/>
            <a:ext cx="8374063" cy="539750"/>
          </a:xfrm>
        </p:spPr>
        <p:txBody>
          <a:bodyPr/>
          <a:lstStyle>
            <a:lvl1pPr marL="0" indent="0">
              <a:buFontTx/>
              <a:buNone/>
              <a:defRPr sz="18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862888" y="6448425"/>
            <a:ext cx="900112" cy="17938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266ABB4-CFC9-43F0-B3B2-BEE4680181D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FF09194-DC8D-45AD-A3F6-D094BD08FEE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748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5913" y="398463"/>
            <a:ext cx="2093912" cy="53768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175" y="398463"/>
            <a:ext cx="6129338" cy="53768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63DEE5E-5760-47FD-8A88-4379C7DD7FE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989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C3CE84F-119F-49A8-B3AC-297D4DB8495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679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09C858C-8EFB-45B8-8BB8-E77E37B19CC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977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175" y="1708150"/>
            <a:ext cx="4110038" cy="4067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708150"/>
            <a:ext cx="4111625" cy="4067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D05CDB-FC70-436E-B39C-4CD3F0B899F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578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DA7409-F634-49A3-9896-101A77ABF3B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492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2A0E96E-8079-4921-ADB8-21776406E6A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64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1C60549-8385-4B56-9EBE-0FC06719B37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855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215965-D869-4F6D-BE5F-0CFACD50BF2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932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6EDC70E-8325-4AA0-8556-7BABB4BF4BA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147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175" y="398463"/>
            <a:ext cx="8375650" cy="4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175" y="1708150"/>
            <a:ext cx="8374063" cy="406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62888" y="6451600"/>
            <a:ext cx="90011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1981E2D-7611-481A-A369-3C18AF95C81D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269875" indent="-269875" algn="l" rtl="0" fontAlgn="base">
        <a:spcBef>
          <a:spcPct val="0"/>
        </a:spcBef>
        <a:spcAft>
          <a:spcPct val="7500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266700" algn="l" rtl="0" fontAlgn="base">
        <a:spcBef>
          <a:spcPct val="0"/>
        </a:spcBef>
        <a:spcAft>
          <a:spcPct val="7500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69875" algn="l" rtl="0" fontAlgn="base">
        <a:spcBef>
          <a:spcPct val="0"/>
        </a:spcBef>
        <a:spcAft>
          <a:spcPct val="7500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79500" indent="-268288" algn="l" rtl="0" fontAlgn="base">
        <a:spcBef>
          <a:spcPct val="0"/>
        </a:spcBef>
        <a:spcAft>
          <a:spcPct val="7500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50963" indent="-269875" algn="l" rtl="0" fontAlgn="base">
        <a:spcBef>
          <a:spcPct val="0"/>
        </a:spcBef>
        <a:spcAft>
          <a:spcPct val="7500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g"/><Relationship Id="rId4" Type="http://schemas.openxmlformats.org/officeDocument/2006/relationships/hyperlink" Target="http://research.deception.org.uk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earch.deception.org.uk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g"/><Relationship Id="rId4" Type="http://schemas.openxmlformats.org/officeDocument/2006/relationships/hyperlink" Target="http://research.deception.org.uk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earch.deception.org.uk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earch.deception.org.uk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earch.deception.org.uk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earch.deception.org.uk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earch.deception.org.uk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earch.deception.org.uk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earch.deception.org.uk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esearch.deception.org.uk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earch.deception.org.uk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earch.deception.org.uk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ejournals.ebsco.com/direct.asp?ArticleID=42ABA720A8193B174FE0" TargetMode="External"/><Relationship Id="rId7" Type="http://schemas.openxmlformats.org/officeDocument/2006/relationships/hyperlink" Target="http://research.deception.org.uk/" TargetMode="External"/><Relationship Id="rId2" Type="http://schemas.openxmlformats.org/officeDocument/2006/relationships/hyperlink" Target="http://search.ebscohost.com/login.aspx?direct=true&amp;db=buh&amp;AN=4657059&amp;site=ehost-live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://papers.ssrn.com/sol3/papers.cfm?abstract_id=2446971" TargetMode="External"/><Relationship Id="rId4" Type="http://schemas.openxmlformats.org/officeDocument/2006/relationships/hyperlink" Target="http://search.ebscohost.com/login.aspx?direct=true&amp;db=bth&amp;AN=10147066&amp;site=ehost-liv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research.deception.org.uk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research.deception.org.uk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earch.deception.org.uk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earch.deception.org.uk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earch.deception.org.uk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earch.deception.org.uk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earch.deception.org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4174" y="2132856"/>
            <a:ext cx="8374063" cy="576263"/>
          </a:xfrm>
        </p:spPr>
        <p:txBody>
          <a:bodyPr/>
          <a:lstStyle/>
          <a:p>
            <a:pPr algn="ctr"/>
            <a:r>
              <a:rPr lang="en-GB" sz="3200" dirty="0"/>
              <a:t>A reluctant bidder</a:t>
            </a:r>
            <a:endParaRPr lang="en-US" sz="32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4173" y="2709119"/>
            <a:ext cx="8374063" cy="366018"/>
          </a:xfrm>
        </p:spPr>
        <p:txBody>
          <a:bodyPr/>
          <a:lstStyle/>
          <a:p>
            <a:pPr algn="ctr"/>
            <a:r>
              <a:rPr lang="en-GB" dirty="0"/>
              <a:t>Why do individuals fall for Auction Fraud?</a:t>
            </a:r>
            <a:endParaRPr lang="en-US" dirty="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384175" y="5548313"/>
            <a:ext cx="8374063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r>
              <a:rPr lang="en-GB" b="1" dirty="0" smtClean="0">
                <a:solidFill>
                  <a:schemeClr val="tx2"/>
                </a:solidFill>
              </a:rPr>
              <a:t>Cambridge Computer Laboratory</a:t>
            </a:r>
            <a:endParaRPr lang="en-GB" b="1" dirty="0">
              <a:solidFill>
                <a:schemeClr val="tx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2388"/>
            <a:ext cx="990333" cy="11650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922" y="52389"/>
            <a:ext cx="990334" cy="116509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8237" y="6329292"/>
            <a:ext cx="1080000" cy="432000"/>
          </a:xfrm>
          <a:prstGeom prst="rect">
            <a:avLst/>
          </a:prstGeom>
        </p:spPr>
      </p:pic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84174" y="6398287"/>
            <a:ext cx="4032448" cy="294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rtl="0" fontAlgn="base">
              <a:spcBef>
                <a:spcPct val="0"/>
              </a:spcBef>
              <a:spcAft>
                <a:spcPct val="75000"/>
              </a:spcAft>
              <a:buFontTx/>
              <a:buNone/>
              <a:defRPr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dirty="0" smtClean="0">
                <a:solidFill>
                  <a:schemeClr val="tx2">
                    <a:lumMod val="75000"/>
                  </a:schemeClr>
                </a:solidFill>
              </a:rPr>
              <a:t>Research was funded by:</a:t>
            </a:r>
            <a:endParaRPr lang="en-US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5437388" y="4846262"/>
            <a:ext cx="3597868" cy="366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rtl="0" fontAlgn="base">
              <a:spcBef>
                <a:spcPct val="0"/>
              </a:spcBef>
              <a:spcAft>
                <a:spcPct val="75000"/>
              </a:spcAft>
              <a:buFontTx/>
              <a:buNone/>
              <a:defRPr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 smtClean="0"/>
              <a:t>David Modic and Ross Anderson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S2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4175" y="1412776"/>
            <a:ext cx="8374063" cy="4025105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Most </a:t>
            </a:r>
            <a:r>
              <a:rPr lang="en-GB" dirty="0"/>
              <a:t>Respondents (98% of the sample) were willing to tell us what they </a:t>
            </a:r>
            <a:r>
              <a:rPr lang="en-GB" dirty="0" smtClean="0"/>
              <a:t>bought in a fake auction. 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The items ranged wildly in price and category. From </a:t>
            </a:r>
            <a:r>
              <a:rPr lang="en-GB" dirty="0" smtClean="0"/>
              <a:t>nappies </a:t>
            </a:r>
            <a:r>
              <a:rPr lang="en-GB" dirty="0"/>
              <a:t>to apartments. None repeated themselves.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663" y="4678608"/>
            <a:ext cx="2405137" cy="148094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105" y="3269644"/>
            <a:ext cx="3844383" cy="2883288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V="1">
            <a:off x="2771800" y="4678608"/>
            <a:ext cx="1944216" cy="478575"/>
          </a:xfrm>
          <a:prstGeom prst="straightConnector1">
            <a:avLst/>
          </a:prstGeom>
          <a:ln w="952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358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S2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4175" y="1412776"/>
            <a:ext cx="8374063" cy="4536504"/>
          </a:xfrm>
        </p:spPr>
        <p:txBody>
          <a:bodyPr/>
          <a:lstStyle/>
          <a:p>
            <a:pPr marL="0" indent="0">
              <a:buNone/>
            </a:pPr>
            <a:r>
              <a:rPr lang="en-GB" i="1" dirty="0"/>
              <a:t>Red </a:t>
            </a:r>
            <a:r>
              <a:rPr lang="en-GB" i="1" dirty="0" smtClean="0"/>
              <a:t>Flags (Respondents paid attention to when deciding to bid):</a:t>
            </a:r>
            <a:endParaRPr lang="en-GB" i="1" dirty="0"/>
          </a:p>
          <a:p>
            <a:pPr lvl="2"/>
            <a:r>
              <a:rPr lang="en-GB" dirty="0" smtClean="0"/>
              <a:t>Description </a:t>
            </a:r>
            <a:r>
              <a:rPr lang="en-GB" dirty="0"/>
              <a:t>of the </a:t>
            </a:r>
            <a:r>
              <a:rPr lang="en-GB" dirty="0" smtClean="0"/>
              <a:t>Item (</a:t>
            </a:r>
            <a:r>
              <a:rPr lang="en-GB" dirty="0"/>
              <a:t>61</a:t>
            </a:r>
            <a:r>
              <a:rPr lang="en-GB" dirty="0" smtClean="0"/>
              <a:t>%)</a:t>
            </a:r>
            <a:endParaRPr lang="en-GB" dirty="0"/>
          </a:p>
          <a:p>
            <a:pPr lvl="2"/>
            <a:r>
              <a:rPr lang="en-GB" dirty="0" smtClean="0"/>
              <a:t>The price </a:t>
            </a:r>
            <a:r>
              <a:rPr lang="en-GB" dirty="0"/>
              <a:t>of the </a:t>
            </a:r>
            <a:r>
              <a:rPr lang="en-GB" dirty="0" smtClean="0"/>
              <a:t>Item (</a:t>
            </a:r>
            <a:r>
              <a:rPr lang="en-GB" dirty="0"/>
              <a:t>58</a:t>
            </a:r>
            <a:r>
              <a:rPr lang="en-GB" dirty="0" smtClean="0"/>
              <a:t>%) </a:t>
            </a:r>
            <a:endParaRPr lang="en-GB" dirty="0"/>
          </a:p>
          <a:p>
            <a:pPr lvl="2"/>
            <a:r>
              <a:rPr lang="en-GB" dirty="0" smtClean="0"/>
              <a:t>Depictions </a:t>
            </a:r>
            <a:r>
              <a:rPr lang="en-GB" dirty="0"/>
              <a:t>of the </a:t>
            </a:r>
            <a:r>
              <a:rPr lang="en-GB" dirty="0" smtClean="0"/>
              <a:t>Item </a:t>
            </a:r>
            <a:r>
              <a:rPr lang="en-GB" dirty="0"/>
              <a:t> (58%) </a:t>
            </a:r>
          </a:p>
          <a:p>
            <a:pPr lvl="2"/>
            <a:r>
              <a:rPr lang="en-GB" dirty="0" smtClean="0"/>
              <a:t>The condition </a:t>
            </a:r>
            <a:r>
              <a:rPr lang="en-GB" dirty="0"/>
              <a:t>of the </a:t>
            </a:r>
            <a:r>
              <a:rPr lang="en-GB" dirty="0" smtClean="0"/>
              <a:t>Item </a:t>
            </a:r>
            <a:r>
              <a:rPr lang="en-GB" dirty="0"/>
              <a:t> (</a:t>
            </a:r>
            <a:r>
              <a:rPr lang="en-GB" dirty="0" smtClean="0"/>
              <a:t>57%) </a:t>
            </a:r>
            <a:endParaRPr lang="en-GB" dirty="0"/>
          </a:p>
          <a:p>
            <a:pPr lvl="2"/>
            <a:r>
              <a:rPr lang="en-GB" dirty="0" smtClean="0"/>
              <a:t>Feedback score </a:t>
            </a:r>
            <a:r>
              <a:rPr lang="en-GB" dirty="0"/>
              <a:t>of the s</a:t>
            </a:r>
            <a:r>
              <a:rPr lang="en-GB" dirty="0" smtClean="0"/>
              <a:t>eller </a:t>
            </a:r>
            <a:r>
              <a:rPr lang="en-GB" dirty="0"/>
              <a:t>(</a:t>
            </a:r>
            <a:r>
              <a:rPr lang="en-GB" dirty="0" smtClean="0"/>
              <a:t>53%) .</a:t>
            </a:r>
            <a:endParaRPr lang="en-GB" dirty="0"/>
          </a:p>
          <a:p>
            <a:pPr lvl="2"/>
            <a:r>
              <a:rPr lang="en-GB" dirty="0"/>
              <a:t>Other considerations all below 40%.</a:t>
            </a:r>
          </a:p>
          <a:p>
            <a:pPr marL="0" indent="0">
              <a:buNone/>
            </a:pPr>
            <a:r>
              <a:rPr lang="en-GB" i="1" dirty="0" smtClean="0"/>
              <a:t>Approximately </a:t>
            </a:r>
            <a:r>
              <a:rPr lang="en-GB" i="1" dirty="0"/>
              <a:t>50% of the respondents think that feedback is important in general.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01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S2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23528" y="1556792"/>
            <a:ext cx="8374063" cy="4536504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The amount invested into purchase was skewed: </a:t>
            </a:r>
            <a:endParaRPr lang="en-GB" dirty="0" smtClean="0"/>
          </a:p>
          <a:p>
            <a:r>
              <a:rPr lang="en-GB" dirty="0" smtClean="0"/>
              <a:t>in 60</a:t>
            </a:r>
            <a:r>
              <a:rPr lang="en-GB" dirty="0"/>
              <a:t>% of </a:t>
            </a:r>
            <a:r>
              <a:rPr lang="en-GB" dirty="0" smtClean="0"/>
              <a:t>the cases respondents used &lt; 1% of their monthly income to buy the auctioned item.</a:t>
            </a:r>
          </a:p>
          <a:p>
            <a:r>
              <a:rPr lang="en-GB" dirty="0" smtClean="0"/>
              <a:t>Only 4% of respondents invested several times their monthly income.</a:t>
            </a:r>
          </a:p>
          <a:p>
            <a:pPr marL="0" indent="0">
              <a:buNone/>
            </a:pPr>
            <a:r>
              <a:rPr lang="en-GB" dirty="0" smtClean="0"/>
              <a:t>Funds recovery:</a:t>
            </a:r>
          </a:p>
          <a:p>
            <a:r>
              <a:rPr lang="en-GB" dirty="0" smtClean="0"/>
              <a:t>Only </a:t>
            </a:r>
            <a:r>
              <a:rPr lang="en-GB" dirty="0"/>
              <a:t>26% of the respondents attempted to recover their funds. </a:t>
            </a:r>
            <a:endParaRPr lang="en-GB" dirty="0" smtClean="0"/>
          </a:p>
          <a:p>
            <a:r>
              <a:rPr lang="en-GB" b="1" dirty="0" smtClean="0"/>
              <a:t>Out </a:t>
            </a:r>
            <a:r>
              <a:rPr lang="en-GB" b="1" dirty="0"/>
              <a:t>of </a:t>
            </a:r>
            <a:r>
              <a:rPr lang="en-GB" b="1" dirty="0" smtClean="0"/>
              <a:t>these 26%, approximately </a:t>
            </a:r>
            <a:r>
              <a:rPr lang="en-GB" b="1" dirty="0"/>
              <a:t>50% got nothing back</a:t>
            </a:r>
            <a:r>
              <a:rPr lang="en-GB" dirty="0"/>
              <a:t>. The others got back everything </a:t>
            </a:r>
            <a:r>
              <a:rPr lang="en-GB" dirty="0" smtClean="0"/>
              <a:t>(about 2/3’s) or </a:t>
            </a:r>
            <a:r>
              <a:rPr lang="en-GB" dirty="0"/>
              <a:t>everything </a:t>
            </a:r>
            <a:r>
              <a:rPr lang="en-GB" dirty="0" smtClean="0"/>
              <a:t>w/o P&amp;P (about 1 remaining third).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4736" y="59603"/>
            <a:ext cx="2483768" cy="1929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24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S2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63688" y="5813635"/>
            <a:ext cx="7282582" cy="459680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 smtClean="0"/>
              <a:t>Pseudo </a:t>
            </a:r>
            <a:r>
              <a:rPr lang="it-IT" sz="1800" dirty="0"/>
              <a:t>R2 (Nagelkerke) = </a:t>
            </a:r>
            <a:r>
              <a:rPr lang="it-IT" sz="1800" dirty="0" smtClean="0"/>
              <a:t>.586 Model </a:t>
            </a:r>
            <a:r>
              <a:rPr lang="it-IT" sz="1800" dirty="0"/>
              <a:t>Chi-Square = </a:t>
            </a:r>
            <a:r>
              <a:rPr lang="it-IT" sz="1800" dirty="0" smtClean="0"/>
              <a:t>42.314, </a:t>
            </a:r>
            <a:r>
              <a:rPr lang="it-IT" sz="1800" dirty="0" err="1"/>
              <a:t>p</a:t>
            </a:r>
            <a:r>
              <a:rPr lang="it-IT" sz="1800" dirty="0"/>
              <a:t> </a:t>
            </a:r>
            <a:r>
              <a:rPr lang="it-IT" sz="1800" dirty="0" smtClean="0"/>
              <a:t>&lt; </a:t>
            </a:r>
            <a:r>
              <a:rPr lang="it-IT" sz="1800" dirty="0"/>
              <a:t>.</a:t>
            </a:r>
            <a:r>
              <a:rPr lang="it-IT" sz="1800" dirty="0" smtClean="0"/>
              <a:t>001</a:t>
            </a:r>
            <a:endParaRPr lang="en-US" sz="1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556655"/>
              </p:ext>
            </p:extLst>
          </p:nvPr>
        </p:nvGraphicFramePr>
        <p:xfrm>
          <a:off x="107504" y="1340768"/>
          <a:ext cx="6768753" cy="4364854"/>
        </p:xfrm>
        <a:graphic>
          <a:graphicData uri="http://schemas.openxmlformats.org/drawingml/2006/table">
            <a:tbl>
              <a:tblPr/>
              <a:tblGrid>
                <a:gridCol w="2599681"/>
                <a:gridCol w="1042268"/>
                <a:gridCol w="1042268"/>
                <a:gridCol w="1042268"/>
                <a:gridCol w="1042268"/>
              </a:tblGrid>
              <a:tr h="502533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Logistic Regression Model for Personality Traits Influencing the Transition From Responding to Buying (n = 78)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97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B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S.E.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Exp(B)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Wald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HEXACO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97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Modesty (HON)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1.812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0.588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6.12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9.500**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Social Self Esteem (EXTR)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1.028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0.585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2.795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3.083*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Sociability (EXTR)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-1.193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0.507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0.303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5.540**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Gentleness (AGRE)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1.717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0.634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5.57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7.327**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Flexibility (AGRE)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-2.034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0.801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0.131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6.440**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Organization (CONSCI)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1.592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0.579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4.916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7.553**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Diligence (CONSCI)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-1.497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0.599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0.224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6.240**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Aesthetic Apprecia. (OPE)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-1.064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0.494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0.345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4.640**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Creativity (OPE)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1.762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0.605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5.826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8.482**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UPPS-IBS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Premeditation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-2.197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0.797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0.111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7.601**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Sensation Seeking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0.737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0.434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2.089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2.881*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533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Note.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 * p &lt; .1, ** p &lt; .05, *** p &lt; .001</a:t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NONE of the HEXACO domains was statistically significant as a full construct.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450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S1 - Plausibility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4175" y="1412776"/>
            <a:ext cx="8374063" cy="4025105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The decision to find an auction </a:t>
            </a:r>
            <a:r>
              <a:rPr lang="en-GB" dirty="0" err="1"/>
              <a:t>beliveable</a:t>
            </a:r>
            <a:r>
              <a:rPr lang="en-GB" dirty="0"/>
              <a:t> is influenced by many different persuasive mechanisms (</a:t>
            </a:r>
            <a:r>
              <a:rPr lang="en-GB" i="1" dirty="0"/>
              <a:t>Need for Consistency, Need for Uniqueness, Sensation Seeking, Social Influence, Attitudes Towards Risk</a:t>
            </a:r>
            <a:r>
              <a:rPr lang="en-GB" dirty="0"/>
              <a:t>, and others). </a:t>
            </a:r>
          </a:p>
          <a:p>
            <a:pPr marL="0" indent="0">
              <a:buNone/>
            </a:pPr>
            <a:r>
              <a:rPr lang="en-GB" dirty="0"/>
              <a:t>This is not surprising. Individuals work hard to believe scammers and because of </a:t>
            </a:r>
            <a:r>
              <a:rPr lang="en-GB" dirty="0" smtClean="0"/>
              <a:t>mechanisms mentioned before, </a:t>
            </a:r>
            <a:r>
              <a:rPr lang="en-GB" dirty="0"/>
              <a:t>we'll find a way to make a claim </a:t>
            </a:r>
            <a:r>
              <a:rPr lang="en-GB" dirty="0" err="1"/>
              <a:t>beliveable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i="1" dirty="0"/>
              <a:t>I</a:t>
            </a:r>
            <a:r>
              <a:rPr lang="en-GB" i="1" dirty="0" smtClean="0"/>
              <a:t>ndividuals who feel no need for consistency, and are not very good at trying to find explanations for events, are more likely to believe scammers. A believer will also be more susceptible to in-group pressures and will be looking to experience new things.</a:t>
            </a:r>
            <a:endParaRPr lang="en-GB" i="1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097999"/>
              </p:ext>
            </p:extLst>
          </p:nvPr>
        </p:nvGraphicFramePr>
        <p:xfrm>
          <a:off x="4176714" y="4941168"/>
          <a:ext cx="4931790" cy="1198880"/>
        </p:xfrm>
        <a:graphic>
          <a:graphicData uri="http://schemas.openxmlformats.org/drawingml/2006/table">
            <a:tbl>
              <a:tblPr/>
              <a:tblGrid>
                <a:gridCol w="1022226"/>
                <a:gridCol w="1362968"/>
                <a:gridCol w="636649"/>
                <a:gridCol w="636649"/>
                <a:gridCol w="636649"/>
                <a:gridCol w="636649"/>
              </a:tblGrid>
              <a:tr h="132987">
                <a:tc rowSpan="8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Plausible</a:t>
                      </a:r>
                    </a:p>
                  </a:txBody>
                  <a:tcPr marL="12700" marR="12700" marT="1270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Consistency</a:t>
                      </a:r>
                    </a:p>
                  </a:txBody>
                  <a:tcPr marL="12700" marR="12700" marT="1270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-.073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.930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.025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8.837**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29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Cognition</a:t>
                      </a:r>
                    </a:p>
                  </a:txBody>
                  <a:tcPr marL="12700" marR="12700" marT="1270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-.062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.939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.030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4.318**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29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Uniqueness</a:t>
                      </a:r>
                    </a:p>
                  </a:txBody>
                  <a:tcPr marL="12700" marR="12700" marT="1270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.152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1.164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.025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37.472***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29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Sensa. Seek. (Intens)</a:t>
                      </a:r>
                    </a:p>
                  </a:txBody>
                  <a:tcPr marL="12700" marR="12700" marT="1270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.102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1.107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.020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25.505***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29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Soc. Inf. (Normative)</a:t>
                      </a:r>
                    </a:p>
                  </a:txBody>
                  <a:tcPr marL="12700" marR="12700" marT="1270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.106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1.111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.028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14.232***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29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Soc. Inf. (Informative)</a:t>
                      </a:r>
                    </a:p>
                  </a:txBody>
                  <a:tcPr marL="12700" marR="12700" marT="1270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.058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1.060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.019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9.086**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29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Risk (Financial)</a:t>
                      </a:r>
                    </a:p>
                  </a:txBody>
                  <a:tcPr marL="12700" marR="12700" marT="1270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.072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1.075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.028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6.392**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29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Risk (Ethical)</a:t>
                      </a:r>
                    </a:p>
                  </a:txBody>
                  <a:tcPr marL="12700" marR="12700" marT="1270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.089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1.093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.034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6.890**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964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S1 – Responding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4175" y="1412776"/>
            <a:ext cx="8374063" cy="4025105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Responding (or bidding) in a fraudulent auction is another matter. Three regressors are significant: </a:t>
            </a:r>
            <a:endParaRPr lang="en-GB" dirty="0" smtClean="0"/>
          </a:p>
          <a:p>
            <a:r>
              <a:rPr lang="en-GB" i="1" dirty="0" smtClean="0"/>
              <a:t>Need </a:t>
            </a:r>
            <a:r>
              <a:rPr lang="en-GB" i="1" dirty="0"/>
              <a:t>for Uniqueness </a:t>
            </a:r>
            <a:r>
              <a:rPr lang="en-GB" dirty="0"/>
              <a:t>(the more </a:t>
            </a:r>
            <a:r>
              <a:rPr lang="en-GB" i="1" dirty="0" err="1"/>
              <a:t>forspecial</a:t>
            </a:r>
            <a:r>
              <a:rPr lang="en-GB" dirty="0"/>
              <a:t> the item, the more likely to respond), </a:t>
            </a:r>
            <a:endParaRPr lang="en-GB" dirty="0" smtClean="0"/>
          </a:p>
          <a:p>
            <a:r>
              <a:rPr lang="en-GB" i="1" dirty="0" smtClean="0"/>
              <a:t>Sensation </a:t>
            </a:r>
            <a:r>
              <a:rPr lang="en-GB" i="1" dirty="0"/>
              <a:t>Seeking - Intensity</a:t>
            </a:r>
            <a:r>
              <a:rPr lang="en-GB" dirty="0"/>
              <a:t> </a:t>
            </a:r>
            <a:r>
              <a:rPr lang="en-GB" dirty="0" smtClean="0"/>
              <a:t>(the thrill of the bid and the stakes) </a:t>
            </a:r>
            <a:r>
              <a:rPr lang="en-GB" dirty="0"/>
              <a:t>and </a:t>
            </a:r>
            <a:endParaRPr lang="en-GB" dirty="0" smtClean="0"/>
          </a:p>
          <a:p>
            <a:r>
              <a:rPr lang="en-GB" dirty="0" smtClean="0"/>
              <a:t>risk seeking attitude (Financial and Ethical).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719653"/>
              </p:ext>
            </p:extLst>
          </p:nvPr>
        </p:nvGraphicFramePr>
        <p:xfrm>
          <a:off x="2987825" y="4653135"/>
          <a:ext cx="6011910" cy="1318146"/>
        </p:xfrm>
        <a:graphic>
          <a:graphicData uri="http://schemas.openxmlformats.org/drawingml/2006/table">
            <a:tbl>
              <a:tblPr/>
              <a:tblGrid>
                <a:gridCol w="1246105"/>
                <a:gridCol w="1661473"/>
                <a:gridCol w="776083"/>
                <a:gridCol w="776083"/>
                <a:gridCol w="776083"/>
                <a:gridCol w="776083"/>
              </a:tblGrid>
              <a:tr h="439382"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Responded</a:t>
                      </a:r>
                    </a:p>
                  </a:txBody>
                  <a:tcPr marL="12700" marR="12700" marT="1270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Uniqueness</a:t>
                      </a:r>
                    </a:p>
                  </a:txBody>
                  <a:tcPr marL="12700" marR="12700" marT="1270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.224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1.251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.103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4.728**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93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Sensa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 Seek. (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Intens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)</a:t>
                      </a:r>
                    </a:p>
                  </a:txBody>
                  <a:tcPr marL="12700" marR="12700" marT="1270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.165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1.179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.084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3.820*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93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Risk (Ethical)</a:t>
                      </a:r>
                    </a:p>
                  </a:txBody>
                  <a:tcPr marL="12700" marR="12700" marT="1270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.360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1.433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.123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8.578**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227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S1 – Losing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4175" y="1412776"/>
            <a:ext cx="8374063" cy="4025105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Going </a:t>
            </a:r>
            <a:r>
              <a:rPr lang="en-GB" dirty="0"/>
              <a:t>from responding to losing money in a fraudulent auction, there are three regressors again: </a:t>
            </a:r>
            <a:r>
              <a:rPr lang="en-GB" i="1" dirty="0"/>
              <a:t>Attitude towards Advertising, Need for Uniqueness </a:t>
            </a:r>
            <a:r>
              <a:rPr lang="en-GB" dirty="0"/>
              <a:t>and</a:t>
            </a:r>
            <a:r>
              <a:rPr lang="en-GB" i="1" dirty="0"/>
              <a:t> Normative Social Influence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Individuals who are </a:t>
            </a:r>
            <a:r>
              <a:rPr lang="en-GB" i="1" dirty="0" smtClean="0"/>
              <a:t>sceptical</a:t>
            </a:r>
            <a:r>
              <a:rPr lang="en-GB" dirty="0" smtClean="0"/>
              <a:t> towards marketing are more likely to lose money (once they have responded).</a:t>
            </a:r>
          </a:p>
          <a:p>
            <a:pPr marL="0" indent="0">
              <a:buNone/>
            </a:pPr>
            <a:r>
              <a:rPr lang="en-GB" dirty="0" smtClean="0"/>
              <a:t>They look for Unique deals and are more susceptible to social pressure.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22043"/>
              </p:ext>
            </p:extLst>
          </p:nvPr>
        </p:nvGraphicFramePr>
        <p:xfrm>
          <a:off x="3131840" y="4509120"/>
          <a:ext cx="5668663" cy="842763"/>
        </p:xfrm>
        <a:graphic>
          <a:graphicData uri="http://schemas.openxmlformats.org/drawingml/2006/table">
            <a:tbl>
              <a:tblPr/>
              <a:tblGrid>
                <a:gridCol w="1174959"/>
                <a:gridCol w="1566612"/>
                <a:gridCol w="731773"/>
                <a:gridCol w="731773"/>
                <a:gridCol w="731773"/>
                <a:gridCol w="731773"/>
              </a:tblGrid>
              <a:tr h="280921"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Lost</a:t>
                      </a:r>
                    </a:p>
                  </a:txBody>
                  <a:tcPr marL="12700" marR="12700" marT="1270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Attitude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 towards </a:t>
                      </a:r>
                      <a:r>
                        <a:rPr lang="en-US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Adver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2700" marR="12700" marT="1270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-.124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.884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.050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6.188**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9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Uniqueness</a:t>
                      </a:r>
                    </a:p>
                  </a:txBody>
                  <a:tcPr marL="12700" marR="12700" marT="1270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.217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1.243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.053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16.765***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9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Soc. Inf. (Normative)</a:t>
                      </a:r>
                    </a:p>
                  </a:txBody>
                  <a:tcPr marL="12700" marR="12700" marT="1270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.101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1.106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.060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charset="0"/>
                        </a:rPr>
                        <a:t>2.816*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106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S1 – Conclusion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4175" y="1412776"/>
            <a:ext cx="8374063" cy="432048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There are very few people who make contact with the seller or start bidding on an item, who do not go through with the </a:t>
            </a:r>
            <a:r>
              <a:rPr lang="en-GB" dirty="0" smtClean="0"/>
              <a:t>transaction </a:t>
            </a:r>
            <a:r>
              <a:rPr lang="en-GB" i="1" dirty="0" smtClean="0"/>
              <a:t>(Need for Commitment? Sunk Cost Fallacy?)</a:t>
            </a:r>
            <a:r>
              <a:rPr lang="en-GB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GB" dirty="0" smtClean="0"/>
              <a:t>Those </a:t>
            </a:r>
            <a:r>
              <a:rPr lang="en-GB" dirty="0"/>
              <a:t>who are looking for Unique Deals, and enjoy the thrill of the chase, transact more and are more likely to be victimized. </a:t>
            </a:r>
            <a:endParaRPr lang="en-GB" dirty="0" smtClean="0"/>
          </a:p>
          <a:p>
            <a:pPr marL="0" indent="0">
              <a:buNone/>
            </a:pPr>
            <a:r>
              <a:rPr lang="en-GB" i="1" dirty="0" smtClean="0"/>
              <a:t>Ah</a:t>
            </a:r>
            <a:r>
              <a:rPr lang="en-GB" i="1" dirty="0"/>
              <a:t>, but wouldn't then be victimization simply a function </a:t>
            </a:r>
            <a:r>
              <a:rPr lang="en-GB" i="1" dirty="0" smtClean="0"/>
              <a:t>of </a:t>
            </a:r>
            <a:r>
              <a:rPr lang="en-GB" i="1" dirty="0"/>
              <a:t>being a frequent visitor to auction sites and thus being exposed? </a:t>
            </a:r>
            <a:r>
              <a:rPr lang="en-GB" i="1" dirty="0" smtClean="0"/>
              <a:t>So, no psychology, just frequency.</a:t>
            </a:r>
            <a:endParaRPr lang="en-GB" i="1" dirty="0"/>
          </a:p>
          <a:p>
            <a:pPr marL="0" indent="0">
              <a:buNone/>
            </a:pPr>
            <a:r>
              <a:rPr lang="en-GB" i="1" dirty="0"/>
              <a:t>Our data in Study 2 shows that </a:t>
            </a:r>
            <a:r>
              <a:rPr lang="en-GB" i="1" dirty="0" smtClean="0"/>
              <a:t>60</a:t>
            </a:r>
            <a:r>
              <a:rPr lang="en-GB" i="1" dirty="0"/>
              <a:t>% of victims were </a:t>
            </a:r>
            <a:r>
              <a:rPr lang="en-GB" i="1" dirty="0" smtClean="0"/>
              <a:t>fairly new users (&lt; </a:t>
            </a:r>
            <a:r>
              <a:rPr lang="en-GB" i="1" dirty="0"/>
              <a:t>5</a:t>
            </a:r>
            <a:r>
              <a:rPr lang="en-GB" i="1" dirty="0" smtClean="0"/>
              <a:t>0 transactions), with 30% of that completely new (&lt; 10 transactions). Only </a:t>
            </a:r>
            <a:r>
              <a:rPr lang="en-GB" i="1" dirty="0"/>
              <a:t>9% of victims did more than 500 transactions on Auction sites.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45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S2 - general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4402" y="1556792"/>
            <a:ext cx="8374063" cy="432048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Our previous </a:t>
            </a:r>
            <a:r>
              <a:rPr lang="en-GB" dirty="0"/>
              <a:t>research showed that </a:t>
            </a:r>
            <a:r>
              <a:rPr lang="en-GB" dirty="0" smtClean="0"/>
              <a:t>feedback </a:t>
            </a:r>
            <a:r>
              <a:rPr lang="en-GB" dirty="0"/>
              <a:t>score and </a:t>
            </a:r>
            <a:r>
              <a:rPr lang="en-GB" dirty="0" smtClean="0"/>
              <a:t>spelling </a:t>
            </a:r>
            <a:r>
              <a:rPr lang="en-GB" dirty="0"/>
              <a:t>were </a:t>
            </a:r>
            <a:r>
              <a:rPr lang="en-GB" dirty="0" smtClean="0"/>
              <a:t>salient </a:t>
            </a:r>
            <a:r>
              <a:rPr lang="en-GB" dirty="0"/>
              <a:t>in the decision to purchase </a:t>
            </a:r>
            <a:r>
              <a:rPr lang="en-GB" dirty="0" smtClean="0"/>
              <a:t>in a fraudulent auction. </a:t>
            </a:r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present research showed </a:t>
            </a:r>
            <a:r>
              <a:rPr lang="en-GB" dirty="0" smtClean="0"/>
              <a:t>feedback </a:t>
            </a:r>
            <a:r>
              <a:rPr lang="en-GB" dirty="0"/>
              <a:t>score to be salient </a:t>
            </a:r>
            <a:r>
              <a:rPr lang="en-GB" dirty="0" smtClean="0"/>
              <a:t>for 58% of respondents </a:t>
            </a:r>
            <a:r>
              <a:rPr lang="en-GB" dirty="0"/>
              <a:t>but spelling not that much (36%).</a:t>
            </a:r>
          </a:p>
          <a:p>
            <a:pPr marL="0" indent="0">
              <a:buNone/>
            </a:pPr>
            <a:r>
              <a:rPr lang="en-GB" dirty="0" smtClean="0"/>
              <a:t>Temporal effects do </a:t>
            </a:r>
            <a:r>
              <a:rPr lang="en-GB" dirty="0"/>
              <a:t>not seem to </a:t>
            </a:r>
            <a:r>
              <a:rPr lang="en-GB" dirty="0" smtClean="0"/>
              <a:t>have </a:t>
            </a:r>
            <a:r>
              <a:rPr lang="en-GB" dirty="0"/>
              <a:t>a strong </a:t>
            </a:r>
            <a:r>
              <a:rPr lang="en-GB" dirty="0" smtClean="0"/>
              <a:t>effect (only 21</a:t>
            </a:r>
            <a:r>
              <a:rPr lang="en-GB" dirty="0"/>
              <a:t>% of respondents paid attention to how soon the listing will end).</a:t>
            </a:r>
          </a:p>
          <a:p>
            <a:pPr marL="0" indent="0">
              <a:buNone/>
            </a:pPr>
            <a:r>
              <a:rPr lang="en-GB" dirty="0"/>
              <a:t>Scarcity did not </a:t>
            </a:r>
            <a:r>
              <a:rPr lang="en-GB" dirty="0" smtClean="0"/>
              <a:t>have </a:t>
            </a:r>
            <a:r>
              <a:rPr lang="en-GB" dirty="0"/>
              <a:t>a large effect (15% </a:t>
            </a:r>
            <a:r>
              <a:rPr lang="en-GB" dirty="0" smtClean="0"/>
              <a:t>think the number of same items with seller are important; </a:t>
            </a:r>
            <a:r>
              <a:rPr lang="en-GB" dirty="0"/>
              <a:t>and 22% browsed eBay to see how many items are on offer).</a:t>
            </a:r>
          </a:p>
          <a:p>
            <a:pPr marL="0" indent="0">
              <a:buNone/>
            </a:pPr>
            <a:r>
              <a:rPr lang="en-GB" dirty="0"/>
              <a:t>It pays to open a claim</a:t>
            </a:r>
            <a:r>
              <a:rPr lang="en-GB" b="1" dirty="0"/>
              <a:t>. 50% chance of recovery of funds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36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S2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4175" y="1412776"/>
            <a:ext cx="8374063" cy="432048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A </a:t>
            </a:r>
            <a:r>
              <a:rPr lang="en-GB" dirty="0" smtClean="0"/>
              <a:t>number </a:t>
            </a:r>
            <a:r>
              <a:rPr lang="en-GB" dirty="0"/>
              <a:t>of </a:t>
            </a:r>
            <a:r>
              <a:rPr lang="en-GB" dirty="0" smtClean="0"/>
              <a:t>personality traits are </a:t>
            </a:r>
            <a:r>
              <a:rPr lang="en-GB" dirty="0"/>
              <a:t>statistically significant in determining whether an individual will progress from responding to losing utility. </a:t>
            </a:r>
          </a:p>
          <a:p>
            <a:pPr marL="0" indent="0">
              <a:buNone/>
            </a:pPr>
            <a:r>
              <a:rPr lang="en-GB" dirty="0" smtClean="0"/>
              <a:t>Deceptiveness </a:t>
            </a:r>
            <a:r>
              <a:rPr lang="en-GB" dirty="0"/>
              <a:t>scale yielded </a:t>
            </a:r>
            <a:r>
              <a:rPr lang="en-GB" dirty="0" smtClean="0"/>
              <a:t>no significant </a:t>
            </a:r>
            <a:r>
              <a:rPr lang="en-GB" dirty="0"/>
              <a:t>regressors. </a:t>
            </a:r>
            <a:r>
              <a:rPr lang="en-GB" i="1" dirty="0"/>
              <a:t>This is not surprising.</a:t>
            </a:r>
          </a:p>
          <a:p>
            <a:pPr marL="0" indent="0">
              <a:buNone/>
            </a:pPr>
            <a:r>
              <a:rPr lang="en-GB" i="1" dirty="0" smtClean="0"/>
              <a:t>Predilection </a:t>
            </a:r>
            <a:r>
              <a:rPr lang="en-GB" i="1" dirty="0"/>
              <a:t>for truthfulness or lying plays a part in earlier stages of the process (i.e. in the decision to respond</a:t>
            </a:r>
            <a:r>
              <a:rPr lang="en-GB" i="1" dirty="0" smtClean="0"/>
              <a:t>). Same </a:t>
            </a:r>
            <a:r>
              <a:rPr lang="en-GB" i="1" dirty="0"/>
              <a:t>goes for Impulsivity.</a:t>
            </a:r>
          </a:p>
          <a:p>
            <a:pPr marL="0" indent="0">
              <a:buNone/>
            </a:pPr>
            <a:r>
              <a:rPr lang="en-US" dirty="0" smtClean="0"/>
              <a:t>No full HEXACO domains are significant </a:t>
            </a:r>
            <a:r>
              <a:rPr lang="en-US" dirty="0" err="1" smtClean="0"/>
              <a:t>regressors</a:t>
            </a:r>
            <a:r>
              <a:rPr lang="en-US" dirty="0" smtClean="0"/>
              <a:t>. However, 5 out of 6 domains have significant sub-domain </a:t>
            </a:r>
            <a:r>
              <a:rPr lang="en-US" dirty="0" err="1" smtClean="0"/>
              <a:t>regressors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Take-home message: A number of triggers are at our disposal to lower susceptibility to persuasion.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54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Auctions?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4175" y="1708150"/>
            <a:ext cx="8374063" cy="4025105"/>
          </a:xfrm>
        </p:spPr>
        <p:txBody>
          <a:bodyPr/>
          <a:lstStyle/>
          <a:p>
            <a:r>
              <a:rPr lang="en-US" dirty="0" smtClean="0"/>
              <a:t>There is a lot of money</a:t>
            </a:r>
            <a:r>
              <a:rPr lang="en-GB" dirty="0" smtClean="0"/>
              <a:t> in Internet Auctions (eBay shareholder reports show millions of pounds turnover monthly).</a:t>
            </a:r>
          </a:p>
          <a:p>
            <a:r>
              <a:rPr lang="en-US" dirty="0" smtClean="0"/>
              <a:t>No one will tell you exactly how much money is lost to fraud, but the sheer number of advisories indicate that the amounts are non-trivial.</a:t>
            </a:r>
          </a:p>
          <a:p>
            <a:r>
              <a:rPr lang="en-US" dirty="0" smtClean="0"/>
              <a:t>But. Why would it make sense to look at Auction Fraud from a psychological perspective?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306830"/>
            <a:ext cx="2339752" cy="93590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5235" y="4877460"/>
            <a:ext cx="2837444" cy="13070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787" y="4301397"/>
            <a:ext cx="1490773" cy="12295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S2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4175" y="1412776"/>
            <a:ext cx="8374063" cy="4320480"/>
          </a:xfrm>
        </p:spPr>
        <p:txBody>
          <a:bodyPr/>
          <a:lstStyle/>
          <a:p>
            <a:r>
              <a:rPr lang="en-GB" dirty="0" smtClean="0"/>
              <a:t>A number of sub-domains are inversely correlated (e.g. Extraversion: + Social Self Esteem vs. – Sociability; Agreeableness: + Gentleness vs. – Flexibility, </a:t>
            </a:r>
            <a:r>
              <a:rPr lang="en-GB" dirty="0" err="1" smtClean="0"/>
              <a:t>etc</a:t>
            </a:r>
            <a:r>
              <a:rPr lang="en-GB" dirty="0" smtClean="0"/>
              <a:t>). This needs to be explored in-depth. </a:t>
            </a:r>
          </a:p>
          <a:p>
            <a:r>
              <a:rPr lang="en-GB" dirty="0" smtClean="0"/>
              <a:t>Premeditation was statistically significant. There are studies showing that this is indeed salient in general scam compliance too.</a:t>
            </a:r>
          </a:p>
          <a:p>
            <a:r>
              <a:rPr lang="en-GB" dirty="0" smtClean="0"/>
              <a:t>Note that most people who respond also lose. Finding individual differences between ‘responders’ and ‘losers’ is significant. Because it can save people from real struggles (both emotional and financial).</a:t>
            </a:r>
          </a:p>
          <a:p>
            <a:r>
              <a:rPr lang="en-GB" u="sng" dirty="0" smtClean="0"/>
              <a:t>Small</a:t>
            </a:r>
            <a:r>
              <a:rPr lang="en-GB" dirty="0" smtClean="0"/>
              <a:t> </a:t>
            </a:r>
            <a:r>
              <a:rPr lang="en-GB" dirty="0"/>
              <a:t>sample size in S2 (n = 81). But these were all genuine (self-reported) victims. And being scammed is a low probability event.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7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4175" y="2708920"/>
            <a:ext cx="8374063" cy="3024336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" dirty="0" smtClean="0"/>
              <a:t>Thank you for listening!</a:t>
            </a:r>
            <a:endParaRPr lang="en-GB" sz="40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60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4175" y="1708151"/>
            <a:ext cx="8374063" cy="640730"/>
          </a:xfrm>
        </p:spPr>
        <p:txBody>
          <a:bodyPr/>
          <a:lstStyle/>
          <a:p>
            <a:pPr marL="0" indent="0">
              <a:buNone/>
            </a:pPr>
            <a:r>
              <a:rPr lang="en-GB" sz="800" dirty="0"/>
              <a:t>Belk, R. W. (1988). Possessions and the Extended Self. </a:t>
            </a:r>
            <a:r>
              <a:rPr lang="en-GB" sz="800" i="1" dirty="0"/>
              <a:t>Journal of Consumer Research, 15</a:t>
            </a:r>
            <a:r>
              <a:rPr lang="en-GB" sz="800" dirty="0"/>
              <a:t>(2), 139-168.  Retrieved from </a:t>
            </a:r>
            <a:r>
              <a:rPr lang="en-GB" sz="800" dirty="0">
                <a:hlinkClick r:id="rId2"/>
              </a:rPr>
              <a:t>http://</a:t>
            </a:r>
            <a:r>
              <a:rPr lang="en-GB" sz="800" dirty="0" smtClean="0">
                <a:hlinkClick r:id="rId2"/>
              </a:rPr>
              <a:t>search.ebscohost.com/login.aspx?direct=true&amp;db=buh&amp;AN=4657059&amp;site=ehost-live</a:t>
            </a:r>
            <a:endParaRPr lang="en-GB" sz="800" dirty="0" smtClean="0"/>
          </a:p>
          <a:p>
            <a:pPr marL="0" indent="0">
              <a:buNone/>
            </a:pPr>
            <a:r>
              <a:rPr lang="en-GB" sz="800" dirty="0"/>
              <a:t>Cheema, A., </a:t>
            </a:r>
            <a:r>
              <a:rPr lang="en-GB" sz="800" dirty="0" err="1"/>
              <a:t>Chakravarti</a:t>
            </a:r>
            <a:r>
              <a:rPr lang="en-GB" sz="800" dirty="0"/>
              <a:t>, D., &amp; Sinha, A. R. (2012). Bidding Behavior in Descending and Ascending Auctions. </a:t>
            </a:r>
            <a:r>
              <a:rPr lang="en-GB" sz="800" i="1" dirty="0"/>
              <a:t>Marketing Science, 31</a:t>
            </a:r>
            <a:r>
              <a:rPr lang="en-GB" sz="800" dirty="0"/>
              <a:t>(5), 779-800. doi:10.1287/mksc.1120.0730</a:t>
            </a:r>
            <a:endParaRPr lang="en-GB" sz="800" dirty="0" smtClean="0"/>
          </a:p>
          <a:p>
            <a:pPr marL="0" indent="0">
              <a:buNone/>
            </a:pPr>
            <a:r>
              <a:rPr lang="en-GB" sz="800" dirty="0"/>
              <a:t>Lea, S. E. G., &amp; Webley, P. (2006). Money as tool, money as drug: The biological psychology of a strong incentive. </a:t>
            </a:r>
            <a:r>
              <a:rPr lang="en-GB" sz="800" i="1" dirty="0" err="1"/>
              <a:t>Behavioral</a:t>
            </a:r>
            <a:r>
              <a:rPr lang="en-GB" sz="800" i="1" dirty="0"/>
              <a:t> and Brain Sciences, 29</a:t>
            </a:r>
            <a:r>
              <a:rPr lang="en-GB" sz="800" dirty="0"/>
              <a:t>(2), 161-209.  Retrieved from </a:t>
            </a:r>
            <a:r>
              <a:rPr lang="en-GB" sz="800" dirty="0">
                <a:hlinkClick r:id="rId3"/>
              </a:rPr>
              <a:t>http://</a:t>
            </a:r>
            <a:r>
              <a:rPr lang="en-GB" sz="800" dirty="0" smtClean="0">
                <a:hlinkClick r:id="rId3"/>
              </a:rPr>
              <a:t>ejournals.ebsco.com/direct.asp?ArticleID=42ABA720A8193B174FE0</a:t>
            </a:r>
            <a:endParaRPr lang="en-GB" sz="800" dirty="0" smtClean="0"/>
          </a:p>
          <a:p>
            <a:pPr marL="0" indent="0">
              <a:buNone/>
            </a:pPr>
            <a:r>
              <a:rPr lang="en-GB" sz="800" dirty="0" err="1"/>
              <a:t>Lovallo</a:t>
            </a:r>
            <a:r>
              <a:rPr lang="en-GB" sz="800" dirty="0"/>
              <a:t>, D., &amp; Kahneman, D. (2003). Delusions of Success. </a:t>
            </a:r>
            <a:r>
              <a:rPr lang="en-GB" sz="800" i="1" dirty="0"/>
              <a:t>Harvard Business Review, 81</a:t>
            </a:r>
            <a:r>
              <a:rPr lang="en-GB" sz="800" dirty="0"/>
              <a:t>(7), 56-63.  Retrieved from </a:t>
            </a:r>
            <a:r>
              <a:rPr lang="en-GB" sz="800" dirty="0">
                <a:hlinkClick r:id="rId4"/>
              </a:rPr>
              <a:t>http://</a:t>
            </a:r>
            <a:r>
              <a:rPr lang="en-GB" sz="800" dirty="0" smtClean="0">
                <a:hlinkClick r:id="rId4"/>
              </a:rPr>
              <a:t>search.ebscohost.com/login.aspx?direct=true&amp;db=bth&amp;AN=10147066&amp;site=ehost-live</a:t>
            </a:r>
            <a:endParaRPr lang="en-GB" sz="800" dirty="0" smtClean="0"/>
          </a:p>
          <a:p>
            <a:pPr marL="0" indent="0">
              <a:buNone/>
            </a:pPr>
            <a:r>
              <a:rPr lang="en-GB" sz="800" dirty="0"/>
              <a:t>Modic, D., &amp; Anderson, R. J. (2014). We Will Make You Like Our Research: The Development of a Susceptibility-to-Persuasion Scale. </a:t>
            </a:r>
            <a:r>
              <a:rPr lang="en-GB" sz="800" i="1" dirty="0"/>
              <a:t>Social Sciences Research Network</a:t>
            </a:r>
            <a:r>
              <a:rPr lang="en-GB" sz="800" dirty="0"/>
              <a:t>, http://ssrn.com/abstract=2446971.  Retrieved from </a:t>
            </a:r>
            <a:r>
              <a:rPr lang="en-GB" sz="800" dirty="0">
                <a:hlinkClick r:id="rId5"/>
              </a:rPr>
              <a:t>http://</a:t>
            </a:r>
            <a:r>
              <a:rPr lang="en-GB" sz="800" dirty="0" smtClean="0">
                <a:hlinkClick r:id="rId5"/>
              </a:rPr>
              <a:t>papers.ssrn.com/sol3/papers.cfm?abstract_id=2446971</a:t>
            </a:r>
            <a:endParaRPr lang="en-GB" sz="800" dirty="0" smtClean="0"/>
          </a:p>
          <a:p>
            <a:pPr marL="0" indent="0">
              <a:buNone/>
            </a:pPr>
            <a:r>
              <a:rPr lang="en-GB" sz="800" dirty="0"/>
              <a:t>Modic, D., &amp; Lea, S. E. G. (2011). </a:t>
            </a:r>
            <a:r>
              <a:rPr lang="en-GB" sz="800" i="1" dirty="0"/>
              <a:t>How neurotic are scam victims, really? The big five and Internet scams.</a:t>
            </a:r>
            <a:r>
              <a:rPr lang="en-GB" sz="800" dirty="0"/>
              <a:t> Paper presented at the 2011 Conference of the International Confederation for the Advancement of </a:t>
            </a:r>
            <a:r>
              <a:rPr lang="en-GB" sz="800" dirty="0" err="1"/>
              <a:t>Behavioral</a:t>
            </a:r>
            <a:r>
              <a:rPr lang="en-GB" sz="800" dirty="0"/>
              <a:t> Economics and Economic Psychology, Exeter, United Kingdom.</a:t>
            </a:r>
          </a:p>
          <a:p>
            <a:pPr marL="0" indent="0">
              <a:buNone/>
            </a:pPr>
            <a:r>
              <a:rPr lang="en-GB" sz="800" dirty="0" err="1" smtClean="0"/>
              <a:t>Overby</a:t>
            </a:r>
            <a:r>
              <a:rPr lang="en-GB" sz="800" dirty="0"/>
              <a:t>, J. W., &amp; Lee, E. J. (2006). The effects of utilitarian and hedonic online shopping value on consumer preference and intentions. </a:t>
            </a:r>
            <a:r>
              <a:rPr lang="en-GB" sz="800" i="1" dirty="0"/>
              <a:t>Journal of Business Research, 59</a:t>
            </a:r>
            <a:r>
              <a:rPr lang="en-GB" sz="800" dirty="0"/>
              <a:t>(10), 1160-1166.  Retrieved from http://ejournals.ebsco.com/direct.asp?ArticleID=4C7E974A823CEDEBEC0C</a:t>
            </a:r>
            <a:endParaRPr lang="en-GB" sz="800" dirty="0" smtClean="0"/>
          </a:p>
          <a:p>
            <a:pPr marL="0" indent="0">
              <a:buNone/>
            </a:pPr>
            <a:r>
              <a:rPr lang="en-GB" sz="800" dirty="0"/>
              <a:t>Zaleskiewicz, T. (2001). Beyond risk seeking and risk aversion: personality and the dual nature of economic risk taking. </a:t>
            </a:r>
            <a:r>
              <a:rPr lang="en-GB" sz="800" i="1" dirty="0"/>
              <a:t>European Journal of Personality, 15</a:t>
            </a:r>
            <a:r>
              <a:rPr lang="en-GB" sz="800" dirty="0"/>
              <a:t>(S1), S105-S122. </a:t>
            </a:r>
            <a:r>
              <a:rPr lang="en-GB" sz="800" dirty="0" smtClean="0"/>
              <a:t>doi:10.1002/per.426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7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46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involve Psychology?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93811" y="1765622"/>
            <a:ext cx="8756377" cy="3672408"/>
          </a:xfrm>
        </p:spPr>
        <p:txBody>
          <a:bodyPr/>
          <a:lstStyle/>
          <a:p>
            <a:r>
              <a:rPr lang="en-GB" dirty="0"/>
              <a:t>(a) because a number of psychological mechanisms play a part in every purchase. For example</a:t>
            </a:r>
            <a:r>
              <a:rPr lang="en-GB" dirty="0" smtClean="0"/>
              <a:t>: </a:t>
            </a:r>
            <a:r>
              <a:rPr lang="en-GB" i="1" dirty="0" smtClean="0"/>
              <a:t>Attitudes towards possessions </a:t>
            </a:r>
            <a:r>
              <a:rPr lang="en-GB" dirty="0" smtClean="0"/>
              <a:t>(Belk, 1988); </a:t>
            </a:r>
            <a:r>
              <a:rPr lang="en-GB" i="1" dirty="0" smtClean="0"/>
              <a:t>demand characteristics of money</a:t>
            </a:r>
            <a:r>
              <a:rPr lang="en-GB" dirty="0" smtClean="0"/>
              <a:t> (Lea &amp; Webley, 2006); </a:t>
            </a:r>
            <a:r>
              <a:rPr lang="en-GB" i="1" dirty="0" smtClean="0"/>
              <a:t>risk preferences </a:t>
            </a:r>
            <a:r>
              <a:rPr lang="en-GB" dirty="0" smtClean="0"/>
              <a:t>(Zaleskiewicz, 2001)</a:t>
            </a:r>
            <a:r>
              <a:rPr lang="en-GB" i="1" dirty="0" smtClean="0"/>
              <a:t>…</a:t>
            </a:r>
            <a:endParaRPr lang="en-GB" i="1" dirty="0"/>
          </a:p>
          <a:p>
            <a:r>
              <a:rPr lang="en-GB" dirty="0"/>
              <a:t>(b) Because there a number of salient traits that influence auction behaviour specifically. For example</a:t>
            </a:r>
            <a:r>
              <a:rPr lang="en-GB" dirty="0" smtClean="0"/>
              <a:t>: </a:t>
            </a:r>
            <a:r>
              <a:rPr lang="en-GB" i="1" dirty="0" smtClean="0"/>
              <a:t>Optimism bias </a:t>
            </a:r>
            <a:r>
              <a:rPr lang="en-GB" dirty="0" smtClean="0"/>
              <a:t>(</a:t>
            </a:r>
            <a:r>
              <a:rPr lang="en-GB" dirty="0" err="1" smtClean="0"/>
              <a:t>Lovallo</a:t>
            </a:r>
            <a:r>
              <a:rPr lang="en-GB" dirty="0" smtClean="0"/>
              <a:t> &amp; Kahneman, 2003); </a:t>
            </a:r>
            <a:r>
              <a:rPr lang="en-GB" i="1" dirty="0" smtClean="0"/>
              <a:t>Hedonic shopping</a:t>
            </a:r>
            <a:r>
              <a:rPr lang="en-GB" dirty="0" smtClean="0"/>
              <a:t> (</a:t>
            </a:r>
            <a:r>
              <a:rPr lang="en-GB" dirty="0" err="1" smtClean="0"/>
              <a:t>Overby</a:t>
            </a:r>
            <a:r>
              <a:rPr lang="en-GB" dirty="0" smtClean="0"/>
              <a:t> &amp; Lee, 2006); </a:t>
            </a:r>
            <a:r>
              <a:rPr lang="en-GB" i="1" dirty="0" smtClean="0"/>
              <a:t>the thrill of the bid</a:t>
            </a:r>
            <a:r>
              <a:rPr lang="en-GB" dirty="0" smtClean="0"/>
              <a:t> (i.e. </a:t>
            </a:r>
            <a:r>
              <a:rPr lang="en-GB" i="1" dirty="0" smtClean="0"/>
              <a:t>sensation seeking</a:t>
            </a:r>
            <a:r>
              <a:rPr lang="en-GB" dirty="0" smtClean="0"/>
              <a:t>; Cheema, </a:t>
            </a:r>
            <a:r>
              <a:rPr lang="en-GB" dirty="0" err="1" smtClean="0"/>
              <a:t>Chakravarti</a:t>
            </a:r>
            <a:r>
              <a:rPr lang="en-GB" dirty="0" smtClean="0"/>
              <a:t> &amp; Sinha, 2012 )</a:t>
            </a:r>
            <a:endParaRPr lang="en-GB" dirty="0"/>
          </a:p>
          <a:p>
            <a:r>
              <a:rPr lang="en-GB" dirty="0"/>
              <a:t>(c) Because the potential </a:t>
            </a:r>
            <a:r>
              <a:rPr lang="en-GB" dirty="0" smtClean="0"/>
              <a:t>victims </a:t>
            </a:r>
            <a:r>
              <a:rPr lang="en-GB" dirty="0"/>
              <a:t>play an active role in the decision making processes involved, thus making their psychological structure salient.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59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postulates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4175" y="1708150"/>
            <a:ext cx="8374063" cy="4025105"/>
          </a:xfrm>
        </p:spPr>
        <p:txBody>
          <a:bodyPr/>
          <a:lstStyle/>
          <a:p>
            <a:r>
              <a:rPr lang="en-GB" dirty="0" smtClean="0"/>
              <a:t>Three </a:t>
            </a:r>
            <a:r>
              <a:rPr lang="en-GB" dirty="0"/>
              <a:t>cascading stages of scam compliance (Plausibility, Respond, Lose utility</a:t>
            </a:r>
            <a:r>
              <a:rPr lang="en-GB" dirty="0" smtClean="0"/>
              <a:t>).</a:t>
            </a:r>
          </a:p>
          <a:p>
            <a:r>
              <a:rPr lang="en-GB" dirty="0" smtClean="0"/>
              <a:t>Fraud = illegal marketing offer.</a:t>
            </a:r>
            <a:endParaRPr lang="en-GB" dirty="0"/>
          </a:p>
          <a:p>
            <a:r>
              <a:rPr lang="en-GB" dirty="0"/>
              <a:t>Compliance across different categories of Internet fraud is influenced by different mechanisms of persuasion.</a:t>
            </a:r>
          </a:p>
          <a:p>
            <a:r>
              <a:rPr lang="en-GB" dirty="0"/>
              <a:t>Victim facilitation (i.e. active role of victim in the process).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6259" y="4293096"/>
            <a:ext cx="5351884" cy="1873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73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questions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4175" y="1628800"/>
            <a:ext cx="8374063" cy="3809081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(a) </a:t>
            </a:r>
            <a:r>
              <a:rPr lang="en-GB" dirty="0"/>
              <a:t>what are the salient psychological mechanisms of persuasion influencing compliance with fraudulent auctioneers?</a:t>
            </a:r>
          </a:p>
          <a:p>
            <a:pPr marL="0" indent="0">
              <a:buNone/>
            </a:pPr>
            <a:r>
              <a:rPr lang="en-GB" dirty="0" smtClean="0"/>
              <a:t>(b) </a:t>
            </a:r>
            <a:r>
              <a:rPr lang="en-GB" dirty="0"/>
              <a:t>what are the particulars of fraudulent auctions? Are there any items </a:t>
            </a:r>
            <a:r>
              <a:rPr lang="en-GB" dirty="0" smtClean="0"/>
              <a:t>that are particularly </a:t>
            </a:r>
            <a:r>
              <a:rPr lang="en-GB" dirty="0"/>
              <a:t>suited to auction fraud? How much money is lost? etc.</a:t>
            </a:r>
          </a:p>
          <a:p>
            <a:pPr marL="0" indent="0">
              <a:buNone/>
            </a:pPr>
            <a:r>
              <a:rPr lang="en-GB" dirty="0" smtClean="0"/>
              <a:t>(c) </a:t>
            </a:r>
            <a:r>
              <a:rPr lang="en-GB" dirty="0"/>
              <a:t>Are there any differences in psychological traits across the individuals who </a:t>
            </a:r>
            <a:r>
              <a:rPr lang="en-GB" i="1" dirty="0"/>
              <a:t>respond only </a:t>
            </a:r>
            <a:r>
              <a:rPr lang="en-GB" dirty="0"/>
              <a:t>and those who </a:t>
            </a:r>
            <a:r>
              <a:rPr lang="en-GB" i="1" dirty="0"/>
              <a:t>lose</a:t>
            </a:r>
            <a:r>
              <a:rPr lang="en-GB" dirty="0"/>
              <a:t> </a:t>
            </a:r>
            <a:r>
              <a:rPr lang="en-GB" dirty="0" smtClean="0"/>
              <a:t>money?</a:t>
            </a:r>
            <a:endParaRPr lang="en-GB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65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Experiments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4175" y="1412776"/>
            <a:ext cx="8374063" cy="4608512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Study 1</a:t>
            </a:r>
            <a:r>
              <a:rPr lang="en-GB" dirty="0" smtClean="0"/>
              <a:t> (n = 6609)</a:t>
            </a:r>
            <a:endParaRPr lang="en-GB" dirty="0"/>
          </a:p>
          <a:p>
            <a:pPr marL="0" indent="0">
              <a:buNone/>
            </a:pPr>
            <a:r>
              <a:rPr lang="en-GB" b="1" dirty="0"/>
              <a:t>DV</a:t>
            </a:r>
            <a:r>
              <a:rPr lang="en-GB" dirty="0"/>
              <a:t>: scam compliance with Auction fraud </a:t>
            </a:r>
            <a:r>
              <a:rPr lang="en-GB" dirty="0" smtClean="0"/>
              <a:t>(four </a:t>
            </a:r>
            <a:r>
              <a:rPr lang="en-GB" dirty="0"/>
              <a:t>levels: 1 - not compliant, 2 - </a:t>
            </a:r>
            <a:r>
              <a:rPr lang="en-GB" dirty="0" smtClean="0"/>
              <a:t>found </a:t>
            </a:r>
            <a:r>
              <a:rPr lang="en-GB" dirty="0"/>
              <a:t>Plausible, 3 - Responded, 4 - Lost).</a:t>
            </a:r>
          </a:p>
          <a:p>
            <a:pPr marL="0" indent="0">
              <a:buNone/>
            </a:pPr>
            <a:r>
              <a:rPr lang="en-GB" b="1" dirty="0" smtClean="0"/>
              <a:t>IV(s)</a:t>
            </a:r>
            <a:r>
              <a:rPr lang="en-GB" dirty="0" smtClean="0"/>
              <a:t>: </a:t>
            </a:r>
            <a:r>
              <a:rPr lang="en-GB" dirty="0"/>
              <a:t>Susceptibility to Persuasion - II Scale </a:t>
            </a:r>
            <a:r>
              <a:rPr lang="en-GB" dirty="0" smtClean="0"/>
              <a:t>(Modic &amp; Anderson, 2014); </a:t>
            </a:r>
            <a:r>
              <a:rPr lang="en-GB" dirty="0"/>
              <a:t>and Demographics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Multinomial Regression.</a:t>
            </a:r>
            <a:endParaRPr lang="en-US" dirty="0"/>
          </a:p>
          <a:p>
            <a:pPr marL="0" indent="0">
              <a:buNone/>
            </a:pPr>
            <a:r>
              <a:rPr lang="en-GB" sz="1800" u="sng" dirty="0" smtClean="0"/>
              <a:t>StP-II</a:t>
            </a:r>
            <a:r>
              <a:rPr lang="en-GB" sz="1800" dirty="0"/>
              <a:t>: 54 Items, 10 sub-domains and further 6 sub-sub-domains.</a:t>
            </a:r>
          </a:p>
          <a:p>
            <a:pPr marL="0" indent="0">
              <a:buNone/>
            </a:pPr>
            <a:r>
              <a:rPr lang="en-GB" sz="1800" i="1" dirty="0" err="1" smtClean="0"/>
              <a:t>StP</a:t>
            </a:r>
            <a:r>
              <a:rPr lang="en-GB" sz="1800" i="1" dirty="0" smtClean="0"/>
              <a:t>-II sub-domains</a:t>
            </a:r>
            <a:r>
              <a:rPr lang="en-GB" sz="1800" dirty="0" smtClean="0"/>
              <a:t>: </a:t>
            </a:r>
            <a:r>
              <a:rPr lang="en-GB" sz="1800" dirty="0"/>
              <a:t>Ability to Premeditate, (Need for) Consistency, Self - Control, Need for Similarity, Att. towards Advertising, (Need for) Cognition, (Need for) Uniqueness, Sensation seeking (Novelty, Intensity), Social Influence (</a:t>
            </a:r>
            <a:r>
              <a:rPr lang="en-GB" sz="1800" dirty="0" smtClean="0"/>
              <a:t>Normative, Informative), Attitudes </a:t>
            </a:r>
            <a:r>
              <a:rPr lang="en-GB" sz="1800" dirty="0"/>
              <a:t>tow. Risk (Ethical domain, Financial domain</a:t>
            </a:r>
            <a:r>
              <a:rPr lang="en-GB" sz="1800" dirty="0" smtClean="0"/>
              <a:t>).</a:t>
            </a:r>
            <a:endParaRPr lang="en-GB" sz="1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43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Experiments 2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4175" y="1412776"/>
            <a:ext cx="8374063" cy="4025105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Study 2 </a:t>
            </a:r>
            <a:r>
              <a:rPr lang="en-GB" dirty="0" smtClean="0"/>
              <a:t>(n=81)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Follow up study, contacted </a:t>
            </a:r>
            <a:r>
              <a:rPr lang="en-GB" dirty="0" err="1" smtClean="0"/>
              <a:t>cca</a:t>
            </a:r>
            <a:r>
              <a:rPr lang="en-GB" dirty="0" smtClean="0"/>
              <a:t>. 280 self-reported </a:t>
            </a:r>
            <a:r>
              <a:rPr lang="en-GB" dirty="0"/>
              <a:t>victims of Auction </a:t>
            </a:r>
            <a:r>
              <a:rPr lang="en-GB" dirty="0" smtClean="0"/>
              <a:t>Fraud.</a:t>
            </a:r>
          </a:p>
          <a:p>
            <a:pPr marL="0" indent="0">
              <a:buNone/>
            </a:pPr>
            <a:r>
              <a:rPr lang="en-GB" b="1" dirty="0" smtClean="0"/>
              <a:t>DV</a:t>
            </a:r>
            <a:r>
              <a:rPr lang="en-GB" dirty="0"/>
              <a:t>: </a:t>
            </a:r>
            <a:r>
              <a:rPr lang="en-GB" dirty="0" smtClean="0"/>
              <a:t>Responded or Lost </a:t>
            </a:r>
            <a:r>
              <a:rPr lang="en-GB" dirty="0"/>
              <a:t>(two levels: 1 - Responded only, 2 - Responded and Lost).</a:t>
            </a:r>
          </a:p>
          <a:p>
            <a:pPr marL="0" indent="0">
              <a:buNone/>
            </a:pPr>
            <a:r>
              <a:rPr lang="en-GB" b="1" dirty="0" smtClean="0"/>
              <a:t>IV(s)</a:t>
            </a:r>
            <a:r>
              <a:rPr lang="en-GB" dirty="0" smtClean="0"/>
              <a:t>:</a:t>
            </a:r>
            <a:r>
              <a:rPr lang="en-GB" b="1" dirty="0" smtClean="0"/>
              <a:t> </a:t>
            </a:r>
            <a:r>
              <a:rPr lang="en-GB" dirty="0"/>
              <a:t>HEXACO-Brief (60 Items), UPPS-IBS (</a:t>
            </a:r>
            <a:r>
              <a:rPr lang="en-GB" dirty="0" smtClean="0"/>
              <a:t>modified-20 items), Deceptiveness </a:t>
            </a:r>
            <a:r>
              <a:rPr lang="en-GB" dirty="0"/>
              <a:t>Scale </a:t>
            </a:r>
            <a:r>
              <a:rPr lang="en-GB" dirty="0" smtClean="0"/>
              <a:t>(12 items).</a:t>
            </a:r>
            <a:endParaRPr lang="en-GB" dirty="0"/>
          </a:p>
          <a:p>
            <a:pPr marL="0" indent="0">
              <a:buNone/>
            </a:pPr>
            <a:r>
              <a:rPr lang="en-US" dirty="0" smtClean="0"/>
              <a:t>Logistic regressions.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94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S1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512" y="1412776"/>
            <a:ext cx="4248471" cy="4025105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Auction </a:t>
            </a:r>
            <a:r>
              <a:rPr lang="en-GB" b="1" dirty="0"/>
              <a:t>Fraud </a:t>
            </a:r>
            <a:r>
              <a:rPr lang="en-GB" b="1" dirty="0" smtClean="0"/>
              <a:t>- Compliance </a:t>
            </a:r>
            <a:r>
              <a:rPr lang="en-GB" b="1" dirty="0"/>
              <a:t>rates</a:t>
            </a:r>
          </a:p>
          <a:p>
            <a:pPr marL="0" indent="0">
              <a:buNone/>
            </a:pPr>
            <a:r>
              <a:rPr lang="en-GB" dirty="0"/>
              <a:t>Not </a:t>
            </a:r>
            <a:r>
              <a:rPr lang="en-GB" dirty="0" smtClean="0"/>
              <a:t>AF Compliant   </a:t>
            </a:r>
            <a:r>
              <a:rPr lang="en-GB" dirty="0"/>
              <a:t>58.9% (n = 3794)</a:t>
            </a:r>
          </a:p>
          <a:p>
            <a:pPr marL="0" indent="0">
              <a:buNone/>
            </a:pPr>
            <a:r>
              <a:rPr lang="en-GB" dirty="0" smtClean="0"/>
              <a:t>AF Plausible</a:t>
            </a:r>
            <a:r>
              <a:rPr lang="en-GB" dirty="0"/>
              <a:t>	</a:t>
            </a:r>
            <a:r>
              <a:rPr lang="en-GB" dirty="0" smtClean="0"/>
              <a:t>34.9</a:t>
            </a:r>
            <a:r>
              <a:rPr lang="en-GB" dirty="0"/>
              <a:t>% (n = 2245)</a:t>
            </a:r>
          </a:p>
          <a:p>
            <a:pPr marL="0" indent="0">
              <a:buNone/>
            </a:pPr>
            <a:r>
              <a:rPr lang="en-GB" dirty="0" smtClean="0"/>
              <a:t>AF Responded</a:t>
            </a:r>
            <a:r>
              <a:rPr lang="en-GB" dirty="0"/>
              <a:t>	</a:t>
            </a:r>
            <a:r>
              <a:rPr lang="en-GB" dirty="0" smtClean="0"/>
              <a:t>1.2</a:t>
            </a:r>
            <a:r>
              <a:rPr lang="en-GB" dirty="0"/>
              <a:t>% (n = 80)</a:t>
            </a:r>
          </a:p>
          <a:p>
            <a:pPr marL="0" indent="0">
              <a:buNone/>
            </a:pPr>
            <a:r>
              <a:rPr lang="en-GB" dirty="0" smtClean="0"/>
              <a:t>AF Lost </a:t>
            </a:r>
            <a:r>
              <a:rPr lang="en-GB" dirty="0"/>
              <a:t>utility	</a:t>
            </a:r>
            <a:r>
              <a:rPr lang="en-GB" dirty="0" smtClean="0"/>
              <a:t>4.9</a:t>
            </a:r>
            <a:r>
              <a:rPr lang="en-GB" dirty="0"/>
              <a:t>% (n = 321</a:t>
            </a:r>
            <a:r>
              <a:rPr lang="en-GB" dirty="0" smtClean="0"/>
              <a:t>)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 bwMode="auto">
          <a:xfrm>
            <a:off x="4992687" y="1383163"/>
            <a:ext cx="4115817" cy="3485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GB" b="1" dirty="0" smtClean="0"/>
              <a:t>Overall Compliance rates</a:t>
            </a:r>
          </a:p>
          <a:p>
            <a:pPr marL="0" indent="0">
              <a:buFontTx/>
              <a:buNone/>
            </a:pPr>
            <a:r>
              <a:rPr lang="en-GB" dirty="0" smtClean="0"/>
              <a:t>Not Compliant   52.9% (n = 3467)</a:t>
            </a:r>
          </a:p>
          <a:p>
            <a:pPr marL="0" indent="0">
              <a:buFontTx/>
              <a:buNone/>
            </a:pPr>
            <a:r>
              <a:rPr lang="en-GB" dirty="0" smtClean="0"/>
              <a:t>Plausible	</a:t>
            </a:r>
            <a:r>
              <a:rPr lang="en-GB" b="1" dirty="0" smtClean="0"/>
              <a:t>94.8%</a:t>
            </a:r>
            <a:r>
              <a:rPr lang="en-GB" dirty="0" smtClean="0"/>
              <a:t> (n = 6268)</a:t>
            </a:r>
          </a:p>
          <a:p>
            <a:pPr marL="0" indent="0">
              <a:buFontTx/>
              <a:buNone/>
            </a:pPr>
            <a:r>
              <a:rPr lang="en-GB" dirty="0" smtClean="0"/>
              <a:t>Responded	25.5% (n = 1683)</a:t>
            </a:r>
          </a:p>
          <a:p>
            <a:pPr marL="0" indent="0">
              <a:buFontTx/>
              <a:buNone/>
            </a:pPr>
            <a:r>
              <a:rPr lang="en-GB" dirty="0" smtClean="0"/>
              <a:t>Lost utility	22.1% (n = 1459)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30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S1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81328"/>
            <a:ext cx="360040" cy="36004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2201" y="6381328"/>
            <a:ext cx="237626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9625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8288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50963" indent="-269875" algn="l" rtl="0" fontAlgn="base">
              <a:spcBef>
                <a:spcPct val="0"/>
              </a:spcBef>
              <a:spcAft>
                <a:spcPct val="7500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Deception research 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http://research.deception.org.uk</a:t>
            </a:r>
            <a:r>
              <a:rPr lang="en-US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430517"/>
              </p:ext>
            </p:extLst>
          </p:nvPr>
        </p:nvGraphicFramePr>
        <p:xfrm>
          <a:off x="539550" y="1340772"/>
          <a:ext cx="7488836" cy="4767467"/>
        </p:xfrm>
        <a:graphic>
          <a:graphicData uri="http://schemas.openxmlformats.org/drawingml/2006/table">
            <a:tbl>
              <a:tblPr/>
              <a:tblGrid>
                <a:gridCol w="1910416"/>
                <a:gridCol w="1910416"/>
                <a:gridCol w="917001"/>
                <a:gridCol w="917001"/>
                <a:gridCol w="917001"/>
                <a:gridCol w="917001"/>
              </a:tblGrid>
              <a:tr h="604182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GB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Regressors of Fake Auction Scam Compliance in the Nominal Logistic Regression (n = 6609)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5697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Exp(B)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Std. Error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Wald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740">
                <a:tc rowSpan="8">
                  <a:txBody>
                    <a:bodyPr/>
                    <a:lstStyle/>
                    <a:p>
                      <a:pPr algn="l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Plausible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Consistency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-.073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.930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.025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8.837**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47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Cognition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-.062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.939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.030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4.318**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7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Uniqueness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.152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.025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37.472***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7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Sensa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Seek. (</a:t>
                      </a:r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Intens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.102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.020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25.505***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7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Soc. Inf. (Normative)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.106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.028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14.232***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7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Soc. Inf. (Informative)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.058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1.060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.019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9.086**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7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Risk (Financial)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.072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1.075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.028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6.392**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7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Risk (Ethical)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.089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1.093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.034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6.890**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740">
                <a:tc rowSpan="3">
                  <a:txBody>
                    <a:bodyPr/>
                    <a:lstStyle/>
                    <a:p>
                      <a:pPr algn="l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Responded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Uniqueness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.224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.103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4.728**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7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Sensa. Seek. (Intens)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.165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.084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3.820*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7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Risk (Ethical)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.360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1.433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.123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8.578**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740">
                <a:tc rowSpan="3">
                  <a:txBody>
                    <a:bodyPr/>
                    <a:lstStyle/>
                    <a:p>
                      <a:pPr algn="l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Lost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Attitude towards </a:t>
                      </a:r>
                      <a:r>
                        <a:rPr lang="en-GB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Adver</a:t>
                      </a:r>
                      <a:r>
                        <a:rPr lang="en-GB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-.124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.884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.050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6.188**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7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Uniqueness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.217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1.243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.053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16.765***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7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Soc. Inf. (Normative)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.101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.060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2.816*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005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GB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Note.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Reference category </a:t>
                      </a:r>
                      <a:r>
                        <a:rPr lang="en-GB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is: 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non-compliant. </a:t>
                      </a:r>
                      <a:r>
                        <a:rPr lang="en-GB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en-GB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GB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* 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 &lt; .1, ** p &lt; .05, *** p &lt; .001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97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3E72"/>
      </a:dk1>
      <a:lt1>
        <a:srgbClr val="FFFFFF"/>
      </a:lt1>
      <a:dk2>
        <a:srgbClr val="FFFFFF"/>
      </a:dk2>
      <a:lt2>
        <a:srgbClr val="00B3BE"/>
      </a:lt2>
      <a:accent1>
        <a:srgbClr val="0073CF"/>
      </a:accent1>
      <a:accent2>
        <a:srgbClr val="E37222"/>
      </a:accent2>
      <a:accent3>
        <a:srgbClr val="FFFFFF"/>
      </a:accent3>
      <a:accent4>
        <a:srgbClr val="003460"/>
      </a:accent4>
      <a:accent5>
        <a:srgbClr val="AABCE4"/>
      </a:accent5>
      <a:accent6>
        <a:srgbClr val="CE671E"/>
      </a:accent6>
      <a:hlink>
        <a:srgbClr val="58A618"/>
      </a:hlink>
      <a:folHlink>
        <a:srgbClr val="8E258D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blank 1">
        <a:dk1>
          <a:srgbClr val="003E72"/>
        </a:dk1>
        <a:lt1>
          <a:srgbClr val="FFFFFF"/>
        </a:lt1>
        <a:dk2>
          <a:srgbClr val="FFFFFF"/>
        </a:dk2>
        <a:lt2>
          <a:srgbClr val="00B3BE"/>
        </a:lt2>
        <a:accent1>
          <a:srgbClr val="0073CF"/>
        </a:accent1>
        <a:accent2>
          <a:srgbClr val="E37222"/>
        </a:accent2>
        <a:accent3>
          <a:srgbClr val="FFFFFF"/>
        </a:accent3>
        <a:accent4>
          <a:srgbClr val="003460"/>
        </a:accent4>
        <a:accent5>
          <a:srgbClr val="AABCE4"/>
        </a:accent5>
        <a:accent6>
          <a:srgbClr val="CE671E"/>
        </a:accent6>
        <a:hlink>
          <a:srgbClr val="58A618"/>
        </a:hlink>
        <a:folHlink>
          <a:srgbClr val="8E258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3E72"/>
        </a:dk1>
        <a:lt1>
          <a:srgbClr val="FFFFFF"/>
        </a:lt1>
        <a:dk2>
          <a:srgbClr val="FFFFFF"/>
        </a:dk2>
        <a:lt2>
          <a:srgbClr val="83AFB4"/>
        </a:lt2>
        <a:accent1>
          <a:srgbClr val="6AADE4"/>
        </a:accent1>
        <a:accent2>
          <a:srgbClr val="EFBD47"/>
        </a:accent2>
        <a:accent3>
          <a:srgbClr val="FFFFFF"/>
        </a:accent3>
        <a:accent4>
          <a:srgbClr val="003460"/>
        </a:accent4>
        <a:accent5>
          <a:srgbClr val="B9D3EF"/>
        </a:accent5>
        <a:accent6>
          <a:srgbClr val="D9AB3F"/>
        </a:accent6>
        <a:hlink>
          <a:srgbClr val="A8B400"/>
        </a:hlink>
        <a:folHlink>
          <a:srgbClr val="6A40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3E72"/>
        </a:dk1>
        <a:lt1>
          <a:srgbClr val="FFFFFF"/>
        </a:lt1>
        <a:dk2>
          <a:srgbClr val="FFFFFF"/>
        </a:dk2>
        <a:lt2>
          <a:srgbClr val="156570"/>
        </a:lt2>
        <a:accent1>
          <a:srgbClr val="003E72"/>
        </a:accent1>
        <a:accent2>
          <a:srgbClr val="C84E00"/>
        </a:accent2>
        <a:accent3>
          <a:srgbClr val="FFFFFF"/>
        </a:accent3>
        <a:accent4>
          <a:srgbClr val="003460"/>
        </a:accent4>
        <a:accent5>
          <a:srgbClr val="AAAFBC"/>
        </a:accent5>
        <a:accent6>
          <a:srgbClr val="B54600"/>
        </a:accent6>
        <a:hlink>
          <a:srgbClr val="435125"/>
        </a:hlink>
        <a:folHlink>
          <a:srgbClr val="412D5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_xmlsignatures/_rels/origin.sigs.rels><?xml version="1.0" encoding="UTF-8" standalone="yes"?>
<Relationships xmlns="http://schemas.openxmlformats.org/package/2006/relationships"><Relationship Id="rId1" Type="http://schemas.openxmlformats.org/package/2006/relationships/digital-signature/signature" Target="sig1.xml"/></Relationships>
</file>

<file path=_xmlsignatures/sig1.xml><?xml version="1.0" encoding="utf-8"?>
<Signature xmlns="http://www.w3.org/2000/09/xmldsig#" Id="idPackageSignature">
  <SignedInfo>
    <CanonicalizationMethod Algorithm="http://www.w3.org/TR/2001/REC-xml-c14n-20010315"/>
    <SignatureMethod Algorithm="http://www.w3.org/2000/09/xmldsig#rsa-sha1"/>
    <Reference Type="http://www.w3.org/2000/09/xmldsig#Object" URI="#idPackageObject">
      <DigestMethod Algorithm="http://www.w3.org/2000/09/xmldsig#sha1"/>
      <DigestValue>k/oVbRzf0Ive1Mhqd1bA6qOYSH0=</DigestValue>
    </Reference>
    <Reference Type="http://www.w3.org/2000/09/xmldsig#Object" URI="#idOfficeObject">
      <DigestMethod Algorithm="http://www.w3.org/2000/09/xmldsig#sha1"/>
      <DigestValue>xgyH6MVnXuMAkvGU7Bov1UxkzHs=</DigestValue>
    </Reference>
    <Reference Type="http://uri.etsi.org/01903#SignedProperties" URI="#idSignedProperties">
      <Transforms>
        <Transform Algorithm="http://www.w3.org/TR/2001/REC-xml-c14n-20010315"/>
      </Transforms>
      <DigestMethod Algorithm="http://www.w3.org/2000/09/xmldsig#sha1"/>
      <DigestValue>9Qbn8YFRzTmxRzHMQ2x1jaklve4=</DigestValue>
    </Reference>
  </SignedInfo>
  <SignatureValue>jPlLy7EpG2vqbKtZ3HZs5Gr2tD63pPs06OxFrll0dOpBr91cmTo/FUv3K4Wc9WDjxQEdjWK8n9X+
x0/MZPlycdRTjo2Lu9ntmjk9+c+839pmrnTITi7+3zCa7YwcRi/j9H++1G5SF9EDXoKgIE9MEhjE
vZsI2ykrlnt2oAKJe5jkHK76WJjG/GB1y6NcufK4YLw108r2Xcu5ZKQ0uPjbsKltHCiM5roaW4zz
nl5wzRQ5k4cDXXEkO2kPprIuzvpxPXg5aODNvpmrnzvt0U4VpFVkTvczEwFXB/zH877Ix+qi/6Je
aA+XB34K+DG15+MOqcLJemdJaS8fV8VwKSK8PQ==</SignatureValue>
  <KeyInfo>
    <X509Data>
      <X509Certificate>MIIFYDCCBEigAwIBAgIEO0dFpjANBgkqhkiG9w0BAQUFADA9MQswCQYDVQQGEwJzaTEbMBkGA1UEChMSc3RhdGUtaW5zdGl0dXRpb25zMREwDwYDVQQLEwhzaWdlbi1jYTAeFw0xNDEwMDExMzU5NTBaFw0xOTEwMDIwMjI2NDlaMH8xCzAJBgNVBAYTAnNpMRswGQYDVQQKExJzdGF0ZS1pbnN0aXR1dGlvbnMxETAPBgNVBAsTCHNpZ2VuLWNhMRQwEgYDVQQLEwtpbmRpdmlkdWFsczEqMBIGA1UEAxMLRGF2aWQgTW9kaWMwFAYDVQQFEw0yNDU4MzUwODEyMDM2MIIBIjANBgkqhkiG9w0BAQEFAAOCAQ8AMIIBCgKCAQEAo6/bCQKpQ2TUZU4b0P90ghmwJ+2gKvYfldBH/pE5XV7WoAxA9lUeySqdY55ZVzrmsRbrWsfw0CiWpNu0pSuwgBgJ1R3yOjFBdxY9lBYCRKnLA5vxYDJ4US2B8anJ4jEEJ8WA8aNerWzXPk+OsJgX7ytSE3jRR34zvBJ09eV4sGObJ5HUCiVgSchOFr0jC3qG79m0xWWCIKTZSY27+m/l7VTmQ8OdbqF8AcVduqrQgTl/qLg0I81JDEBFyD54+4jmDK6yAmziu63aR3OX5q4CNpTwMpP0NhOcj61MHOc2xarGdYQrfOx8TdzO8E/KKCt4f4rj4e2CRA6P5tFZRaFdOwIDAQABo4ICJDCCAiAwDgYDVR0PAQH/BAQDAgWgMEsGA1UdIAREMEIwNgYLKwYBBAGvWQICAwIwJzAlBggrBgEFBQcCARYZaHR0cDovL3d3dy5jYS5nb3Yuc2kvY3BzLzAIBgYEAIswAQIwGAYIKwYBBQUHAQMEDDAKMAgGBgQAjkYBATAjBgNVHREEHDAagRhkYXZpZC5tb2RpY0BjbC5jYW0uYWMudWswge4GA1UdHwSB5jCB4zBWoFSgUqRQME4xCzAJBgNVBAYTAnNpMRswGQYDVQQKExJzdGF0ZS1pbnN0aXR1dGlvbnMxETAPBgNVBAsTCHNpZ2VuLWNhMQ8wDQYDVQQDEwZDUkwzNTIwgYiggYWggYKGV2xkYXA6Ly94NTAwLmdvdi5zaS9vdT1zaWdlbi1jYSxvPXN0YXRlLWluc3RpdHV0aW9ucyxjPXNpP2NlcnRpZmljYXRlUmV2b2NhdGlvbkxpc3Q/YmFzZYYnaHR0cDovL3d3dy5zaWdlbi1jYS5zaS9jcmwvc2lnZW4tY2EuY3JsMCsGA1UdEAQkMCKADzIwMTQxMDAxMTM1OTUwWoEPMjAxOTEwMDIwMjI2NDlaMB8GA1UdIwQYMBaAFHF7igYfMQVVq2ASd0cgHgOIGOyJMB0GA1UdDgQWBBTmovGa3+3Cuuad2U7ifpKTPqV03jAJBgNVHRMEAjAAMBkGCSqGSIb2fQdBAAQMMAobBFY4LjEDAgOoMA0GCSqGSIb3DQEBBQUAA4IBAQA/0gZMtgynI9BX+JgqyvYjTLJoQeDEhy5sVkoxklwTcJ/4Cw+8L63J27ZSqknuqYAWE5H+lqN+S9pFI+SG8eZccxdAubZ0w9GnOUJGP8Kzi14xgl+OL4ofX6yrJ3XdXkYIIpNfGObvn3NWmLn06/yqAQrQ8dXo7Q7pH/mevW1l0IhR7rZFEjSByZkR1zvdUCazv8zl3bU94n5Ip8JUz8L1nbEJPFN1dSdugGF9O4jPvBHPXpsHtUrr93BmUoR+msyOyu7ij407k5hxmc5SYogEQhdQMzsXeN/CD9NtrwtxGvmV0rdOjen05avwLUAh7b/uM/HHxficetfg/WuM/pRb</X509Certificate>
    </X509Data>
  </KeyInfo>
  <Object Id="idPackageObject">
    <Manifest>
      <Reference URI="/_rels/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zU3xVjYU7a1ax8o9OQBgdxm5bvU=</DigestValue>
      </Reference>
      <Reference URI="/ppt/_rels/presentation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6"/>
            <mdssi:RelationshipReference xmlns:mdssi="http://schemas.openxmlformats.org/package/2006/digital-signature" SourceId="rId11"/>
            <mdssi:RelationshipReference xmlns:mdssi="http://schemas.openxmlformats.org/package/2006/digital-signature" SourceId="rId24"/>
            <mdssi:RelationshipReference xmlns:mdssi="http://schemas.openxmlformats.org/package/2006/digital-signature" SourceId="rId5"/>
            <mdssi:RelationshipReference xmlns:mdssi="http://schemas.openxmlformats.org/package/2006/digital-signature" SourceId="rId15"/>
            <mdssi:RelationshipReference xmlns:mdssi="http://schemas.openxmlformats.org/package/2006/digital-signature" SourceId="rId23"/>
            <mdssi:RelationshipReference xmlns:mdssi="http://schemas.openxmlformats.org/package/2006/digital-signature" SourceId="rId28"/>
            <mdssi:RelationshipReference xmlns:mdssi="http://schemas.openxmlformats.org/package/2006/digital-signature" SourceId="rId10"/>
            <mdssi:RelationshipReference xmlns:mdssi="http://schemas.openxmlformats.org/package/2006/digital-signature" SourceId="rId19"/>
            <mdssi:RelationshipReference xmlns:mdssi="http://schemas.openxmlformats.org/package/2006/digital-signature" SourceId="rId4"/>
            <mdssi:RelationshipReference xmlns:mdssi="http://schemas.openxmlformats.org/package/2006/digital-signature" SourceId="rId9"/>
            <mdssi:RelationshipReference xmlns:mdssi="http://schemas.openxmlformats.org/package/2006/digital-signature" SourceId="rId14"/>
            <mdssi:RelationshipReference xmlns:mdssi="http://schemas.openxmlformats.org/package/2006/digital-signature" SourceId="rId22"/>
            <mdssi:RelationshipReference xmlns:mdssi="http://schemas.openxmlformats.org/package/2006/digital-signature" SourceId="rId27"/>
            <mdssi:RelationshipReference xmlns:mdssi="http://schemas.openxmlformats.org/package/2006/digital-signature" SourceId="rId8"/>
            <mdssi:RelationshipReference xmlns:mdssi="http://schemas.openxmlformats.org/package/2006/digital-signature" SourceId="rId13"/>
            <mdssi:RelationshipReference xmlns:mdssi="http://schemas.openxmlformats.org/package/2006/digital-signature" SourceId="rId18"/>
            <mdssi:RelationshipReference xmlns:mdssi="http://schemas.openxmlformats.org/package/2006/digital-signature" SourceId="rId26"/>
            <mdssi:RelationshipReference xmlns:mdssi="http://schemas.openxmlformats.org/package/2006/digital-signature" SourceId="rId3"/>
            <mdssi:RelationshipReference xmlns:mdssi="http://schemas.openxmlformats.org/package/2006/digital-signature" SourceId="rId21"/>
            <mdssi:RelationshipReference xmlns:mdssi="http://schemas.openxmlformats.org/package/2006/digital-signature" SourceId="rId7"/>
            <mdssi:RelationshipReference xmlns:mdssi="http://schemas.openxmlformats.org/package/2006/digital-signature" SourceId="rId12"/>
            <mdssi:RelationshipReference xmlns:mdssi="http://schemas.openxmlformats.org/package/2006/digital-signature" SourceId="rId17"/>
            <mdssi:RelationshipReference xmlns:mdssi="http://schemas.openxmlformats.org/package/2006/digital-signature" SourceId="rId25"/>
            <mdssi:RelationshipReference xmlns:mdssi="http://schemas.openxmlformats.org/package/2006/digital-signature" SourceId="rId2"/>
            <mdssi:RelationshipReference xmlns:mdssi="http://schemas.openxmlformats.org/package/2006/digital-signature" SourceId="rId16"/>
            <mdssi:RelationshipReference xmlns:mdssi="http://schemas.openxmlformats.org/package/2006/digital-signature" SourceId="rId20"/>
            <mdssi:RelationshipReference xmlns:mdssi="http://schemas.openxmlformats.org/package/2006/digital-signature" SourceId="rId29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00kIJkQ1jcyyp7cfAHcXvuUzIJo=</DigestValue>
      </Reference>
      <Reference URI="/ppt/handoutMasters/_rels/handoutMaster1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OdhT0K1k8Q08a7bRarF9Zp2L0MQ=</DigestValue>
      </Reference>
      <Reference URI="/ppt/handoutMasters/handoutMaster1.xml?ContentType=application/vnd.openxmlformats-officedocument.presentationml.handoutMaster+xml">
        <DigestMethod Algorithm="http://www.w3.org/2000/09/xmldsig#sha1"/>
        <DigestValue>b5NvcbTJybKTXs1uXEQCgfrc9JU=</DigestValue>
      </Reference>
      <Reference URI="/ppt/media/image1.png?ContentType=image/png">
        <DigestMethod Algorithm="http://www.w3.org/2000/09/xmldsig#sha1"/>
        <DigestValue>urcYEC5VrUDbG/EzeMtLTd5J3as=</DigestValue>
      </Reference>
      <Reference URI="/ppt/media/image10.gif?ContentType=image/gif">
        <DigestMethod Algorithm="http://www.w3.org/2000/09/xmldsig#sha1"/>
        <DigestValue>xBFuu4b+Wky6VMis26JHkLwHXYc=</DigestValue>
      </Reference>
      <Reference URI="/ppt/media/image11.jpg?ContentType=image/jpeg">
        <DigestMethod Algorithm="http://www.w3.org/2000/09/xmldsig#sha1"/>
        <DigestValue>7ged4OjajcUb9UUlIiuI/ehVMkM=</DigestValue>
      </Reference>
      <Reference URI="/ppt/media/image12.jpeg?ContentType=image/jpeg">
        <DigestMethod Algorithm="http://www.w3.org/2000/09/xmldsig#sha1"/>
        <DigestValue>JBBG9qQpJWDMHb7aUnQ312Q3mo4=</DigestValue>
      </Reference>
      <Reference URI="/ppt/media/image13.jpg?ContentType=image/jpeg">
        <DigestMethod Algorithm="http://www.w3.org/2000/09/xmldsig#sha1"/>
        <DigestValue>zadbLM5AGVjt12HfLi/N95rPNvw=</DigestValue>
      </Reference>
      <Reference URI="/ppt/media/image2.png?ContentType=image/png">
        <DigestMethod Algorithm="http://www.w3.org/2000/09/xmldsig#sha1"/>
        <DigestValue>oNijwYDWicFq35v9ZPUK/sPZzq0=</DigestValue>
      </Reference>
      <Reference URI="/ppt/media/image3.jpg?ContentType=image/jpeg">
        <DigestMethod Algorithm="http://www.w3.org/2000/09/xmldsig#sha1"/>
        <DigestValue>4NJft62sERv+uv9P89trH3p7/HE=</DigestValue>
      </Reference>
      <Reference URI="/ppt/media/image4.jpg?ContentType=image/jpeg">
        <DigestMethod Algorithm="http://www.w3.org/2000/09/xmldsig#sha1"/>
        <DigestValue>98ejd6Jju8HMwAeZ7BSe9hv3u7A=</DigestValue>
      </Reference>
      <Reference URI="/ppt/media/image5.png?ContentType=image/png">
        <DigestMethod Algorithm="http://www.w3.org/2000/09/xmldsig#sha1"/>
        <DigestValue>7rxGaW7dF5rr/LyDPhsfuyTkiuQ=</DigestValue>
      </Reference>
      <Reference URI="/ppt/media/image6.png?ContentType=image/png">
        <DigestMethod Algorithm="http://www.w3.org/2000/09/xmldsig#sha1"/>
        <DigestValue>f2JPgRs4Hv1/xbCF948F7A9QNj4=</DigestValue>
      </Reference>
      <Reference URI="/ppt/media/image7.png?ContentType=image/png">
        <DigestMethod Algorithm="http://www.w3.org/2000/09/xmldsig#sha1"/>
        <DigestValue>FUjEYO0wp5e/8r5LS3u79jASRy4=</DigestValue>
      </Reference>
      <Reference URI="/ppt/media/image8.png?ContentType=image/png">
        <DigestMethod Algorithm="http://www.w3.org/2000/09/xmldsig#sha1"/>
        <DigestValue>KfQtmz+1AF+AU3x9UGAjUsUq9+E=</DigestValue>
      </Reference>
      <Reference URI="/ppt/media/image9.png?ContentType=image/png">
        <DigestMethod Algorithm="http://www.w3.org/2000/09/xmldsig#sha1"/>
        <DigestValue>TO5NdoB0bJoPj0qbejRNI2Uo5dE=</DigestValue>
      </Reference>
      <Reference URI="/ppt/notesMasters/_rels/notesMaster1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UK+aZXLskzfb720BpdJb+pH62O8=</DigestValue>
      </Reference>
      <Reference URI="/ppt/notesMasters/notesMaster1.xml?ContentType=application/vnd.openxmlformats-officedocument.presentationml.notesMaster+xml">
        <DigestMethod Algorithm="http://www.w3.org/2000/09/xmldsig#sha1"/>
        <DigestValue>3Q+RHYIPVtZTU2xsqvv53FM43DE=</DigestValue>
      </Reference>
      <Reference URI="/ppt/notesSlides/_rels/notesSlide1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  <mdssi:RelationshipReference xmlns:mdssi="http://schemas.openxmlformats.org/package/2006/digital-signature" SourceId="rId2"/>
          </Transform>
          <Transform Algorithm="http://www.w3.org/TR/2001/REC-xml-c14n-20010315"/>
        </Transforms>
        <DigestMethod Algorithm="http://www.w3.org/2000/09/xmldsig#sha1"/>
        <DigestValue>bMPy/f7NMIfDLaonDPJAOJKCtgw=</DigestValue>
      </Reference>
      <Reference URI="/ppt/notesSlides/_rels/notesSlide10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  <mdssi:RelationshipReference xmlns:mdssi="http://schemas.openxmlformats.org/package/2006/digital-signature" SourceId="rId2"/>
          </Transform>
          <Transform Algorithm="http://www.w3.org/TR/2001/REC-xml-c14n-20010315"/>
        </Transforms>
        <DigestMethod Algorithm="http://www.w3.org/2000/09/xmldsig#sha1"/>
        <DigestValue>nBUfyyejnpfAfNZLjkmi9hNr0As=</DigestValue>
      </Reference>
      <Reference URI="/ppt/notesSlides/_rels/notesSlide11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  <mdssi:RelationshipReference xmlns:mdssi="http://schemas.openxmlformats.org/package/2006/digital-signature" SourceId="rId2"/>
          </Transform>
          <Transform Algorithm="http://www.w3.org/TR/2001/REC-xml-c14n-20010315"/>
        </Transforms>
        <DigestMethod Algorithm="http://www.w3.org/2000/09/xmldsig#sha1"/>
        <DigestValue>R/dNDZ/G1Hk+EAjMe4vQBFOEuLg=</DigestValue>
      </Reference>
      <Reference URI="/ppt/notesSlides/_rels/notesSlide12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s3lBy59uK+MCRFAjcc36z76iYN4=</DigestValue>
      </Reference>
      <Reference URI="/ppt/notesSlides/_rels/notesSlide13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  <mdssi:RelationshipReference xmlns:mdssi="http://schemas.openxmlformats.org/package/2006/digital-signature" SourceId="rId2"/>
          </Transform>
          <Transform Algorithm="http://www.w3.org/TR/2001/REC-xml-c14n-20010315"/>
        </Transforms>
        <DigestMethod Algorithm="http://www.w3.org/2000/09/xmldsig#sha1"/>
        <DigestValue>D2SZAp7tlKppj04fD6A9+/cpiBo=</DigestValue>
      </Reference>
      <Reference URI="/ppt/notesSlides/_rels/notesSlide14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MTREjyMMcgpM+Ek40ZEjb9K8ZGM=</DigestValue>
      </Reference>
      <Reference URI="/ppt/notesSlides/_rels/notesSlide15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YumNxGLL23kxQFn2mvJg3XGa8FA=</DigestValue>
      </Reference>
      <Reference URI="/ppt/notesSlides/_rels/notesSlide16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  <mdssi:RelationshipReference xmlns:mdssi="http://schemas.openxmlformats.org/package/2006/digital-signature" SourceId="rId2"/>
          </Transform>
          <Transform Algorithm="http://www.w3.org/TR/2001/REC-xml-c14n-20010315"/>
        </Transforms>
        <DigestMethod Algorithm="http://www.w3.org/2000/09/xmldsig#sha1"/>
        <DigestValue>YJzda+iywkcTQGt9uX69Tcyda0I=</DigestValue>
      </Reference>
      <Reference URI="/ppt/notesSlides/_rels/notesSlide17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r8ZUWlQC/LJ5L0vOxDw1We1+RRw=</DigestValue>
      </Reference>
      <Reference URI="/ppt/notesSlides/_rels/notesSlide18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zzEUcAU6Y6OxhKn6ALU4/wCBRNs=</DigestValue>
      </Reference>
      <Reference URI="/ppt/notesSlides/_rels/notesSlide2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7riYAeLdOeMO2L33BrGMqeF+Hsg=</DigestValue>
      </Reference>
      <Reference URI="/ppt/notesSlides/_rels/notesSlide3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  <mdssi:RelationshipReference xmlns:mdssi="http://schemas.openxmlformats.org/package/2006/digital-signature" SourceId="rId2"/>
          </Transform>
          <Transform Algorithm="http://www.w3.org/TR/2001/REC-xml-c14n-20010315"/>
        </Transforms>
        <DigestMethod Algorithm="http://www.w3.org/2000/09/xmldsig#sha1"/>
        <DigestValue>fQlpZZ3Qdh692oTyEsFludkYjA0=</DigestValue>
      </Reference>
      <Reference URI="/ppt/notesSlides/_rels/notesSlide4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tOFZhLkPi+sOA8h7Onmxua+YXYA=</DigestValue>
      </Reference>
      <Reference URI="/ppt/notesSlides/_rels/notesSlide5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  <mdssi:RelationshipReference xmlns:mdssi="http://schemas.openxmlformats.org/package/2006/digital-signature" SourceId="rId2"/>
          </Transform>
          <Transform Algorithm="http://www.w3.org/TR/2001/REC-xml-c14n-20010315"/>
        </Transforms>
        <DigestMethod Algorithm="http://www.w3.org/2000/09/xmldsig#sha1"/>
        <DigestValue>wmO25OC3dfmPFgAKMuSD8+huPcU=</DigestValue>
      </Reference>
      <Reference URI="/ppt/notesSlides/_rels/notesSlide6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0OrEs7gZ+FT6llQan3DZp1ZkYUY=</DigestValue>
      </Reference>
      <Reference URI="/ppt/notesSlides/_rels/notesSlide7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  <mdssi:RelationshipReference xmlns:mdssi="http://schemas.openxmlformats.org/package/2006/digital-signature" SourceId="rId2"/>
          </Transform>
          <Transform Algorithm="http://www.w3.org/TR/2001/REC-xml-c14n-20010315"/>
        </Transforms>
        <DigestMethod Algorithm="http://www.w3.org/2000/09/xmldsig#sha1"/>
        <DigestValue>IYBUh88vPVkCUORZ3/TL2yRj0J4=</DigestValue>
      </Reference>
      <Reference URI="/ppt/notesSlides/_rels/notesSlide8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2fg6f4unX4J/fEgUq+Z2TceXn+U=</DigestValue>
      </Reference>
      <Reference URI="/ppt/notesSlides/_rels/notesSlide9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  <mdssi:RelationshipReference xmlns:mdssi="http://schemas.openxmlformats.org/package/2006/digital-signature" SourceId="rId2"/>
          </Transform>
          <Transform Algorithm="http://www.w3.org/TR/2001/REC-xml-c14n-20010315"/>
        </Transforms>
        <DigestMethod Algorithm="http://www.w3.org/2000/09/xmldsig#sha1"/>
        <DigestValue>3dYQrDxcuhzCJ+9anmewcBEXCJ0=</DigestValue>
      </Reference>
      <Reference URI="/ppt/notesSlides/notesSlide1.xml?ContentType=application/vnd.openxmlformats-officedocument.presentationml.notesSlide+xml">
        <DigestMethod Algorithm="http://www.w3.org/2000/09/xmldsig#sha1"/>
        <DigestValue>BaT3WyXMa++WCgwEH53nbzukrF4=</DigestValue>
      </Reference>
      <Reference URI="/ppt/notesSlides/notesSlide10.xml?ContentType=application/vnd.openxmlformats-officedocument.presentationml.notesSlide+xml">
        <DigestMethod Algorithm="http://www.w3.org/2000/09/xmldsig#sha1"/>
        <DigestValue>ZrI3ltE9mz6VX7Ez62wZ+4/+gSY=</DigestValue>
      </Reference>
      <Reference URI="/ppt/notesSlides/notesSlide11.xml?ContentType=application/vnd.openxmlformats-officedocument.presentationml.notesSlide+xml">
        <DigestMethod Algorithm="http://www.w3.org/2000/09/xmldsig#sha1"/>
        <DigestValue>/ZD0Vn7XuiP1OHzApzgtGY7YOvs=</DigestValue>
      </Reference>
      <Reference URI="/ppt/notesSlides/notesSlide12.xml?ContentType=application/vnd.openxmlformats-officedocument.presentationml.notesSlide+xml">
        <DigestMethod Algorithm="http://www.w3.org/2000/09/xmldsig#sha1"/>
        <DigestValue>e1A/5wiHf/1192emxGvlt3gS0YU=</DigestValue>
      </Reference>
      <Reference URI="/ppt/notesSlides/notesSlide13.xml?ContentType=application/vnd.openxmlformats-officedocument.presentationml.notesSlide+xml">
        <DigestMethod Algorithm="http://www.w3.org/2000/09/xmldsig#sha1"/>
        <DigestValue>9pPm4UyvpcHp0quIBJP3wwUdcR8=</DigestValue>
      </Reference>
      <Reference URI="/ppt/notesSlides/notesSlide14.xml?ContentType=application/vnd.openxmlformats-officedocument.presentationml.notesSlide+xml">
        <DigestMethod Algorithm="http://www.w3.org/2000/09/xmldsig#sha1"/>
        <DigestValue>lgIzYZtDAIzEvdy2e6yXrGe7XsI=</DigestValue>
      </Reference>
      <Reference URI="/ppt/notesSlides/notesSlide15.xml?ContentType=application/vnd.openxmlformats-officedocument.presentationml.notesSlide+xml">
        <DigestMethod Algorithm="http://www.w3.org/2000/09/xmldsig#sha1"/>
        <DigestValue>9XnOazTQBlTfMQIZApqwrjfh02U=</DigestValue>
      </Reference>
      <Reference URI="/ppt/notesSlides/notesSlide16.xml?ContentType=application/vnd.openxmlformats-officedocument.presentationml.notesSlide+xml">
        <DigestMethod Algorithm="http://www.w3.org/2000/09/xmldsig#sha1"/>
        <DigestValue>Q2bQi27lt7ISvjB/r5Hzs4mDYMk=</DigestValue>
      </Reference>
      <Reference URI="/ppt/notesSlides/notesSlide17.xml?ContentType=application/vnd.openxmlformats-officedocument.presentationml.notesSlide+xml">
        <DigestMethod Algorithm="http://www.w3.org/2000/09/xmldsig#sha1"/>
        <DigestValue>pnh2rooL3ygs9ZUcsy23zFQGoP4=</DigestValue>
      </Reference>
      <Reference URI="/ppt/notesSlides/notesSlide18.xml?ContentType=application/vnd.openxmlformats-officedocument.presentationml.notesSlide+xml">
        <DigestMethod Algorithm="http://www.w3.org/2000/09/xmldsig#sha1"/>
        <DigestValue>G3Nu9lO/f8tNUyj7LxrFU54zE80=</DigestValue>
      </Reference>
      <Reference URI="/ppt/notesSlides/notesSlide2.xml?ContentType=application/vnd.openxmlformats-officedocument.presentationml.notesSlide+xml">
        <DigestMethod Algorithm="http://www.w3.org/2000/09/xmldsig#sha1"/>
        <DigestValue>NpQKgi3WvqzWS5hRWqICmsQ4vdw=</DigestValue>
      </Reference>
      <Reference URI="/ppt/notesSlides/notesSlide3.xml?ContentType=application/vnd.openxmlformats-officedocument.presentationml.notesSlide+xml">
        <DigestMethod Algorithm="http://www.w3.org/2000/09/xmldsig#sha1"/>
        <DigestValue>A8BwM5k5qo1xL7MPVQ3SGxtGnFc=</DigestValue>
      </Reference>
      <Reference URI="/ppt/notesSlides/notesSlide4.xml?ContentType=application/vnd.openxmlformats-officedocument.presentationml.notesSlide+xml">
        <DigestMethod Algorithm="http://www.w3.org/2000/09/xmldsig#sha1"/>
        <DigestValue>WMXi/qdgR7IE1cpqnft49FGztwQ=</DigestValue>
      </Reference>
      <Reference URI="/ppt/notesSlides/notesSlide5.xml?ContentType=application/vnd.openxmlformats-officedocument.presentationml.notesSlide+xml">
        <DigestMethod Algorithm="http://www.w3.org/2000/09/xmldsig#sha1"/>
        <DigestValue>Ej8Y+u4tulgItYqD++pXtFoiwI8=</DigestValue>
      </Reference>
      <Reference URI="/ppt/notesSlides/notesSlide6.xml?ContentType=application/vnd.openxmlformats-officedocument.presentationml.notesSlide+xml">
        <DigestMethod Algorithm="http://www.w3.org/2000/09/xmldsig#sha1"/>
        <DigestValue>nhkJGYX/pVv3Beywj/NIyCpMzlI=</DigestValue>
      </Reference>
      <Reference URI="/ppt/notesSlides/notesSlide7.xml?ContentType=application/vnd.openxmlformats-officedocument.presentationml.notesSlide+xml">
        <DigestMethod Algorithm="http://www.w3.org/2000/09/xmldsig#sha1"/>
        <DigestValue>f7XbOlZgbae5/IPxmCZqvIejrt0=</DigestValue>
      </Reference>
      <Reference URI="/ppt/notesSlides/notesSlide8.xml?ContentType=application/vnd.openxmlformats-officedocument.presentationml.notesSlide+xml">
        <DigestMethod Algorithm="http://www.w3.org/2000/09/xmldsig#sha1"/>
        <DigestValue>PL2NTpn/it55IyneKv/lc9cKNUo=</DigestValue>
      </Reference>
      <Reference URI="/ppt/notesSlides/notesSlide9.xml?ContentType=application/vnd.openxmlformats-officedocument.presentationml.notesSlide+xml">
        <DigestMethod Algorithm="http://www.w3.org/2000/09/xmldsig#sha1"/>
        <DigestValue>wZhNOBg30bmkTa4BQeFtmbdsLQE=</DigestValue>
      </Reference>
      <Reference URI="/ppt/presentation.xml?ContentType=application/vnd.openxmlformats-officedocument.presentationml.presentation.main+xml">
        <DigestMethod Algorithm="http://www.w3.org/2000/09/xmldsig#sha1"/>
        <DigestValue>GBXfe/dRFBh5pI5C5N13ov2WgkI=</DigestValue>
      </Reference>
      <Reference URI="/ppt/presProps.xml?ContentType=application/vnd.openxmlformats-officedocument.presentationml.presProps+xml">
        <DigestMethod Algorithm="http://www.w3.org/2000/09/xmldsig#sha1"/>
        <DigestValue>UGPcgno6Vo5lc6kRrBGfWx2K4Go=</DigestValue>
      </Reference>
      <Reference URI="/ppt/slideLayouts/_rels/slideLayout1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  <mdssi:RelationshipReference xmlns:mdssi="http://schemas.openxmlformats.org/package/2006/digital-signature" SourceId="rId2"/>
          </Transform>
          <Transform Algorithm="http://www.w3.org/TR/2001/REC-xml-c14n-20010315"/>
        </Transforms>
        <DigestMethod Algorithm="http://www.w3.org/2000/09/xmldsig#sha1"/>
        <DigestValue>1Ro5loyHJAkpoShRReg0AKBBya0=</DigestValue>
      </Reference>
      <Reference URI="/ppt/slideLayouts/_rels/slideLayout10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11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2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3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4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5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6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7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8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9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slideLayout1.xml?ContentType=application/vnd.openxmlformats-officedocument.presentationml.slideLayout+xml">
        <DigestMethod Algorithm="http://www.w3.org/2000/09/xmldsig#sha1"/>
        <DigestValue>QLtOLgwzbqLI9PiQC4n4oSzRKc4=</DigestValue>
      </Reference>
      <Reference URI="/ppt/slideLayouts/slideLayout10.xml?ContentType=application/vnd.openxmlformats-officedocument.presentationml.slideLayout+xml">
        <DigestMethod Algorithm="http://www.w3.org/2000/09/xmldsig#sha1"/>
        <DigestValue>VA6XDXoPzF//F43bkLWxL9ExHBg=</DigestValue>
      </Reference>
      <Reference URI="/ppt/slideLayouts/slideLayout11.xml?ContentType=application/vnd.openxmlformats-officedocument.presentationml.slideLayout+xml">
        <DigestMethod Algorithm="http://www.w3.org/2000/09/xmldsig#sha1"/>
        <DigestValue>MArE6fI1/lsWnJgc/8rixDiwf60=</DigestValue>
      </Reference>
      <Reference URI="/ppt/slideLayouts/slideLayout2.xml?ContentType=application/vnd.openxmlformats-officedocument.presentationml.slideLayout+xml">
        <DigestMethod Algorithm="http://www.w3.org/2000/09/xmldsig#sha1"/>
        <DigestValue>R8vM5nXNB3JMb0rBNwvCvBLM8k8=</DigestValue>
      </Reference>
      <Reference URI="/ppt/slideLayouts/slideLayout3.xml?ContentType=application/vnd.openxmlformats-officedocument.presentationml.slideLayout+xml">
        <DigestMethod Algorithm="http://www.w3.org/2000/09/xmldsig#sha1"/>
        <DigestValue>cMC3fymOVXITzplYbESZlQ2pWLc=</DigestValue>
      </Reference>
      <Reference URI="/ppt/slideLayouts/slideLayout4.xml?ContentType=application/vnd.openxmlformats-officedocument.presentationml.slideLayout+xml">
        <DigestMethod Algorithm="http://www.w3.org/2000/09/xmldsig#sha1"/>
        <DigestValue>SguhldNHKFOkjqXeiYepbZZ+r5A=</DigestValue>
      </Reference>
      <Reference URI="/ppt/slideLayouts/slideLayout5.xml?ContentType=application/vnd.openxmlformats-officedocument.presentationml.slideLayout+xml">
        <DigestMethod Algorithm="http://www.w3.org/2000/09/xmldsig#sha1"/>
        <DigestValue>p9jKGECAVOdIEin0Zwgzj2L2Es8=</DigestValue>
      </Reference>
      <Reference URI="/ppt/slideLayouts/slideLayout6.xml?ContentType=application/vnd.openxmlformats-officedocument.presentationml.slideLayout+xml">
        <DigestMethod Algorithm="http://www.w3.org/2000/09/xmldsig#sha1"/>
        <DigestValue>PN4blP4R1B9Q8YBLgOpRGAGlWmU=</DigestValue>
      </Reference>
      <Reference URI="/ppt/slideLayouts/slideLayout7.xml?ContentType=application/vnd.openxmlformats-officedocument.presentationml.slideLayout+xml">
        <DigestMethod Algorithm="http://www.w3.org/2000/09/xmldsig#sha1"/>
        <DigestValue>F7Ob8+vEkr6j2MgDKxdo6dTk8FQ=</DigestValue>
      </Reference>
      <Reference URI="/ppt/slideLayouts/slideLayout8.xml?ContentType=application/vnd.openxmlformats-officedocument.presentationml.slideLayout+xml">
        <DigestMethod Algorithm="http://www.w3.org/2000/09/xmldsig#sha1"/>
        <DigestValue>gOeJ8bs0Rj/r0/c+M7IG7dXoxIY=</DigestValue>
      </Reference>
      <Reference URI="/ppt/slideLayouts/slideLayout9.xml?ContentType=application/vnd.openxmlformats-officedocument.presentationml.slideLayout+xml">
        <DigestMethod Algorithm="http://www.w3.org/2000/09/xmldsig#sha1"/>
        <DigestValue>YZ4KJ8qB+bkpZVCJp3t5aFjnd8E=</DigestValue>
      </Reference>
      <Reference URI="/ppt/slideMasters/_rels/slideMaster1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6"/>
            <mdssi:RelationshipReference xmlns:mdssi="http://schemas.openxmlformats.org/package/2006/digital-signature" SourceId="rId11"/>
            <mdssi:RelationshipReference xmlns:mdssi="http://schemas.openxmlformats.org/package/2006/digital-signature" SourceId="rId5"/>
            <mdssi:RelationshipReference xmlns:mdssi="http://schemas.openxmlformats.org/package/2006/digital-signature" SourceId="rId10"/>
            <mdssi:RelationshipReference xmlns:mdssi="http://schemas.openxmlformats.org/package/2006/digital-signature" SourceId="rId4"/>
            <mdssi:RelationshipReference xmlns:mdssi="http://schemas.openxmlformats.org/package/2006/digital-signature" SourceId="rId9"/>
            <mdssi:RelationshipReference xmlns:mdssi="http://schemas.openxmlformats.org/package/2006/digital-signature" SourceId="rId8"/>
            <mdssi:RelationshipReference xmlns:mdssi="http://schemas.openxmlformats.org/package/2006/digital-signature" SourceId="rId13"/>
            <mdssi:RelationshipReference xmlns:mdssi="http://schemas.openxmlformats.org/package/2006/digital-signature" SourceId="rId3"/>
            <mdssi:RelationshipReference xmlns:mdssi="http://schemas.openxmlformats.org/package/2006/digital-signature" SourceId="rId7"/>
            <mdssi:RelationshipReference xmlns:mdssi="http://schemas.openxmlformats.org/package/2006/digital-signature" SourceId="rId12"/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RRMpzWu45gMRkpVG76aL8HDXLpw=</DigestValue>
      </Reference>
      <Reference URI="/ppt/slideMasters/slideMaster1.xml?ContentType=application/vnd.openxmlformats-officedocument.presentationml.slideMaster+xml">
        <DigestMethod Algorithm="http://www.w3.org/2000/09/xmldsig#sha1"/>
        <DigestValue>ZWXCmm2nnssjAFdssRlxa378E6A=</DigestValue>
      </Reference>
      <Reference URI="/ppt/slides/_rels/slide1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4"/>
            <mdssi:RelationshipReference xmlns:mdssi="http://schemas.openxmlformats.org/package/2006/digital-signature" SourceId="rId3"/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  <mdssi:RelationshipReference xmlns:mdssi="http://schemas.openxmlformats.org/package/2006/digital-signature" SourceId="rId5"/>
          </Transform>
          <Transform Algorithm="http://www.w3.org/TR/2001/REC-xml-c14n-20010315"/>
        </Transforms>
        <DigestMethod Algorithm="http://www.w3.org/2000/09/xmldsig#sha1"/>
        <DigestValue>vulaA1988wlnCsLP4kkFBB95rbo=</DigestValue>
      </Reference>
      <Reference URI="/ppt/slides/_rels/slide10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3"/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  <mdssi:RelationshipReference xmlns:mdssi="http://schemas.openxmlformats.org/package/2006/digital-signature" SourceId="rId6"/>
            <mdssi:RelationshipReference xmlns:mdssi="http://schemas.openxmlformats.org/package/2006/digital-signature" SourceId="rId5"/>
            <mdssi:RelationshipReference xmlns:mdssi="http://schemas.openxmlformats.org/package/2006/digital-signature" SourceId="rId4"/>
          </Transform>
          <Transform Algorithm="http://www.w3.org/TR/2001/REC-xml-c14n-20010315"/>
        </Transforms>
        <DigestMethod Algorithm="http://www.w3.org/2000/09/xmldsig#sha1"/>
        <DigestValue>/3+6npm/vrpxprcob/iih5f7vJE=</DigestValue>
      </Reference>
      <Reference URI="/ppt/slides/_rels/slide11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  <mdssi:RelationshipReference xmlns:mdssi="http://schemas.openxmlformats.org/package/2006/digital-signature" SourceId="rId4"/>
            <mdssi:RelationshipReference xmlns:mdssi="http://schemas.openxmlformats.org/package/2006/digital-signature" SourceId="rId3"/>
          </Transform>
          <Transform Algorithm="http://www.w3.org/TR/2001/REC-xml-c14n-20010315"/>
        </Transforms>
        <DigestMethod Algorithm="http://www.w3.org/2000/09/xmldsig#sha1"/>
        <DigestValue>NW1q4I6AcvksLBQtHD5xVLNmfzw=</DigestValue>
      </Reference>
      <Reference URI="/ppt/slides/_rels/slide12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3"/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  <mdssi:RelationshipReference xmlns:mdssi="http://schemas.openxmlformats.org/package/2006/digital-signature" SourceId="rId5"/>
            <mdssi:RelationshipReference xmlns:mdssi="http://schemas.openxmlformats.org/package/2006/digital-signature" SourceId="rId4"/>
          </Transform>
          <Transform Algorithm="http://www.w3.org/TR/2001/REC-xml-c14n-20010315"/>
        </Transforms>
        <DigestMethod Algorithm="http://www.w3.org/2000/09/xmldsig#sha1"/>
        <DigestValue>y5LAudSM86KKNoreWmESXWTTCPY=</DigestValue>
      </Reference>
      <Reference URI="/ppt/slides/_rels/slide13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3"/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  <mdssi:RelationshipReference xmlns:mdssi="http://schemas.openxmlformats.org/package/2006/digital-signature" SourceId="rId4"/>
          </Transform>
          <Transform Algorithm="http://www.w3.org/TR/2001/REC-xml-c14n-20010315"/>
        </Transforms>
        <DigestMethod Algorithm="http://www.w3.org/2000/09/xmldsig#sha1"/>
        <DigestValue>c4U1iTVtNuRhUoML7zOfoPU5uoU=</DigestValue>
      </Reference>
      <Reference URI="/ppt/slides/_rels/slide14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3"/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  <mdssi:RelationshipReference xmlns:mdssi="http://schemas.openxmlformats.org/package/2006/digital-signature" SourceId="rId4"/>
          </Transform>
          <Transform Algorithm="http://www.w3.org/TR/2001/REC-xml-c14n-20010315"/>
        </Transforms>
        <DigestMethod Algorithm="http://www.w3.org/2000/09/xmldsig#sha1"/>
        <DigestValue>HCxuxvHZ+AEPDWCshj/AMcRm+XE=</DigestValue>
      </Reference>
      <Reference URI="/ppt/slides/_rels/slide15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3"/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  <mdssi:RelationshipReference xmlns:mdssi="http://schemas.openxmlformats.org/package/2006/digital-signature" SourceId="rId4"/>
          </Transform>
          <Transform Algorithm="http://www.w3.org/TR/2001/REC-xml-c14n-20010315"/>
        </Transforms>
        <DigestMethod Algorithm="http://www.w3.org/2000/09/xmldsig#sha1"/>
        <DigestValue>YansLF18dcWNnbry6tKN7ZLPRhE=</DigestValue>
      </Reference>
      <Reference URI="/ppt/slides/_rels/slide16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4"/>
            <mdssi:RelationshipReference xmlns:mdssi="http://schemas.openxmlformats.org/package/2006/digital-signature" SourceId="rId3"/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eryyaGodw7WVl+SwYdeBYwzrVe0=</DigestValue>
      </Reference>
      <Reference URI="/ppt/slides/_rels/slide17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  <mdssi:RelationshipReference xmlns:mdssi="http://schemas.openxmlformats.org/package/2006/digital-signature" SourceId="rId4"/>
            <mdssi:RelationshipReference xmlns:mdssi="http://schemas.openxmlformats.org/package/2006/digital-signature" SourceId="rId3"/>
            <mdssi:RelationshipReference xmlns:mdssi="http://schemas.openxmlformats.org/package/2006/digital-signature" SourceId="rId2"/>
          </Transform>
          <Transform Algorithm="http://www.w3.org/TR/2001/REC-xml-c14n-20010315"/>
        </Transforms>
        <DigestMethod Algorithm="http://www.w3.org/2000/09/xmldsig#sha1"/>
        <DigestValue>vrQ+nc+ZS+kT85gav1EHvvh/2+0=</DigestValue>
      </Reference>
      <Reference URI="/ppt/slides/_rels/slide18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  <mdssi:RelationshipReference xmlns:mdssi="http://schemas.openxmlformats.org/package/2006/digital-signature" SourceId="rId4"/>
            <mdssi:RelationshipReference xmlns:mdssi="http://schemas.openxmlformats.org/package/2006/digital-signature" SourceId="rId3"/>
          </Transform>
          <Transform Algorithm="http://www.w3.org/TR/2001/REC-xml-c14n-20010315"/>
        </Transforms>
        <DigestMethod Algorithm="http://www.w3.org/2000/09/xmldsig#sha1"/>
        <DigestValue>+8EEThYYJytNUI8mj6s0cNdvNpc=</DigestValue>
      </Reference>
      <Reference URI="/ppt/slides/_rels/slide19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  <mdssi:RelationshipReference xmlns:mdssi="http://schemas.openxmlformats.org/package/2006/digital-signature" SourceId="rId4"/>
            <mdssi:RelationshipReference xmlns:mdssi="http://schemas.openxmlformats.org/package/2006/digital-signature" SourceId="rId3"/>
          </Transform>
          <Transform Algorithm="http://www.w3.org/TR/2001/REC-xml-c14n-20010315"/>
        </Transforms>
        <DigestMethod Algorithm="http://www.w3.org/2000/09/xmldsig#sha1"/>
        <DigestValue>E1/ZqESFcuaZY2E7mrLXfcWdijA=</DigestValue>
      </Reference>
      <Reference URI="/ppt/slides/_rels/slide2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5"/>
            <mdssi:RelationshipReference xmlns:mdssi="http://schemas.openxmlformats.org/package/2006/digital-signature" SourceId="rId4"/>
            <mdssi:RelationshipReference xmlns:mdssi="http://schemas.openxmlformats.org/package/2006/digital-signature" SourceId="rId3"/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  <mdssi:RelationshipReference xmlns:mdssi="http://schemas.openxmlformats.org/package/2006/digital-signature" SourceId="rId6"/>
          </Transform>
          <Transform Algorithm="http://www.w3.org/TR/2001/REC-xml-c14n-20010315"/>
        </Transforms>
        <DigestMethod Algorithm="http://www.w3.org/2000/09/xmldsig#sha1"/>
        <DigestValue>Jp4vru2xTfQn87w3CD0FbZ1bqvs=</DigestValue>
      </Reference>
      <Reference URI="/ppt/slides/_rels/slide20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4"/>
            <mdssi:RelationshipReference xmlns:mdssi="http://schemas.openxmlformats.org/package/2006/digital-signature" SourceId="rId3"/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/Bfo7epLlFQJgB4rBIPzPppg9LM=</DigestValue>
      </Reference>
      <Reference URI="/ppt/slides/_rels/slide21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  <mdssi:RelationshipReference xmlns:mdssi="http://schemas.openxmlformats.org/package/2006/digital-signature" SourceId="rId4"/>
            <mdssi:RelationshipReference xmlns:mdssi="http://schemas.openxmlformats.org/package/2006/digital-signature" SourceId="rId3"/>
            <mdssi:RelationshipReference xmlns:mdssi="http://schemas.openxmlformats.org/package/2006/digital-signature" SourceId="rId2"/>
          </Transform>
          <Transform Algorithm="http://www.w3.org/TR/2001/REC-xml-c14n-20010315"/>
        </Transforms>
        <DigestMethod Algorithm="http://www.w3.org/2000/09/xmldsig#sha1"/>
        <DigestValue>XVCVepc8ZeWTe0+rArg59dCCfW4=</DigestValue>
      </Reference>
      <Reference URI="/ppt/slides/_rels/slide22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6"/>
            <mdssi:RelationshipReference xmlns:mdssi="http://schemas.openxmlformats.org/package/2006/digital-signature" SourceId="rId5"/>
            <mdssi:RelationshipReference xmlns:mdssi="http://schemas.openxmlformats.org/package/2006/digital-signature" SourceId="rId4"/>
            <mdssi:RelationshipReference xmlns:mdssi="http://schemas.openxmlformats.org/package/2006/digital-signature" SourceId="rId3"/>
            <mdssi:RelationshipReference xmlns:mdssi="http://schemas.openxmlformats.org/package/2006/digital-signature" SourceId="rId7"/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/ug4D3qkiRo6JVXiUpsf+Eexm8Y=</DigestValue>
      </Reference>
      <Reference URI="/ppt/slides/_rels/slide3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  <mdssi:RelationshipReference xmlns:mdssi="http://schemas.openxmlformats.org/package/2006/digital-signature" SourceId="rId3"/>
          </Transform>
          <Transform Algorithm="http://www.w3.org/TR/2001/REC-xml-c14n-20010315"/>
        </Transforms>
        <DigestMethod Algorithm="http://www.w3.org/2000/09/xmldsig#sha1"/>
        <DigestValue>dZvsGiiJ4ghweLABj9Zh/qe0P+k=</DigestValue>
      </Reference>
      <Reference URI="/ppt/slides/_rels/slide4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3"/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  <mdssi:RelationshipReference xmlns:mdssi="http://schemas.openxmlformats.org/package/2006/digital-signature" SourceId="rId4"/>
          </Transform>
          <Transform Algorithm="http://www.w3.org/TR/2001/REC-xml-c14n-20010315"/>
        </Transforms>
        <DigestMethod Algorithm="http://www.w3.org/2000/09/xmldsig#sha1"/>
        <DigestValue>WmkBqWF4Yl+DyQUyE0MI9hX72/E=</DigestValue>
      </Reference>
      <Reference URI="/ppt/slides/_rels/slide5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4"/>
            <mdssi:RelationshipReference xmlns:mdssi="http://schemas.openxmlformats.org/package/2006/digital-signature" SourceId="rId3"/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VP8+nJLZq9toF7dkwpTPQu4Kvf0=</DigestValue>
      </Reference>
      <Reference URI="/ppt/slides/_rels/slide6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  <mdssi:RelationshipReference xmlns:mdssi="http://schemas.openxmlformats.org/package/2006/digital-signature" SourceId="rId4"/>
            <mdssi:RelationshipReference xmlns:mdssi="http://schemas.openxmlformats.org/package/2006/digital-signature" SourceId="rId3"/>
            <mdssi:RelationshipReference xmlns:mdssi="http://schemas.openxmlformats.org/package/2006/digital-signature" SourceId="rId2"/>
          </Transform>
          <Transform Algorithm="http://www.w3.org/TR/2001/REC-xml-c14n-20010315"/>
        </Transforms>
        <DigestMethod Algorithm="http://www.w3.org/2000/09/xmldsig#sha1"/>
        <DigestValue>x7RROzWa6FP8dhXNDeiMT7wmOhU=</DigestValue>
      </Reference>
      <Reference URI="/ppt/slides/_rels/slide7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  <mdssi:RelationshipReference xmlns:mdssi="http://schemas.openxmlformats.org/package/2006/digital-signature" SourceId="rId4"/>
            <mdssi:RelationshipReference xmlns:mdssi="http://schemas.openxmlformats.org/package/2006/digital-signature" SourceId="rId3"/>
          </Transform>
          <Transform Algorithm="http://www.w3.org/TR/2001/REC-xml-c14n-20010315"/>
        </Transforms>
        <DigestMethod Algorithm="http://www.w3.org/2000/09/xmldsig#sha1"/>
        <DigestValue>Q9rChdfeVyk08YnTwqfd+ghnek4=</DigestValue>
      </Reference>
      <Reference URI="/ppt/slides/_rels/slide8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3"/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  <mdssi:RelationshipReference xmlns:mdssi="http://schemas.openxmlformats.org/package/2006/digital-signature" SourceId="rId4"/>
          </Transform>
          <Transform Algorithm="http://www.w3.org/TR/2001/REC-xml-c14n-20010315"/>
        </Transforms>
        <DigestMethod Algorithm="http://www.w3.org/2000/09/xmldsig#sha1"/>
        <DigestValue>6SZKphwBg/5ad0i2mk8mjxc2C2M=</DigestValue>
      </Reference>
      <Reference URI="/ppt/slides/_rels/slide9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4"/>
            <mdssi:RelationshipReference xmlns:mdssi="http://schemas.openxmlformats.org/package/2006/digital-signature" SourceId="rId3"/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Kq61S+1IZ8yhh3xzkSmxU5Bk9H8=</DigestValue>
      </Reference>
      <Reference URI="/ppt/slides/slide1.xml?ContentType=application/vnd.openxmlformats-officedocument.presentationml.slide+xml">
        <DigestMethod Algorithm="http://www.w3.org/2000/09/xmldsig#sha1"/>
        <DigestValue>HBpuRD7uSo2eyIqMY4kgw/3utzY=</DigestValue>
      </Reference>
      <Reference URI="/ppt/slides/slide10.xml?ContentType=application/vnd.openxmlformats-officedocument.presentationml.slide+xml">
        <DigestMethod Algorithm="http://www.w3.org/2000/09/xmldsig#sha1"/>
        <DigestValue>uQSLTmr+tztfDfBymfvuqRoblP8=</DigestValue>
      </Reference>
      <Reference URI="/ppt/slides/slide11.xml?ContentType=application/vnd.openxmlformats-officedocument.presentationml.slide+xml">
        <DigestMethod Algorithm="http://www.w3.org/2000/09/xmldsig#sha1"/>
        <DigestValue>uFYoMLc6N9ZzaOHx2wTkymq4ksc=</DigestValue>
      </Reference>
      <Reference URI="/ppt/slides/slide12.xml?ContentType=application/vnd.openxmlformats-officedocument.presentationml.slide+xml">
        <DigestMethod Algorithm="http://www.w3.org/2000/09/xmldsig#sha1"/>
        <DigestValue>C6vy9dwtGL0ap5Y09a5NlJXQzMs=</DigestValue>
      </Reference>
      <Reference URI="/ppt/slides/slide13.xml?ContentType=application/vnd.openxmlformats-officedocument.presentationml.slide+xml">
        <DigestMethod Algorithm="http://www.w3.org/2000/09/xmldsig#sha1"/>
        <DigestValue>DE11+8qDVAIs/FGFjWS0un1RE04=</DigestValue>
      </Reference>
      <Reference URI="/ppt/slides/slide14.xml?ContentType=application/vnd.openxmlformats-officedocument.presentationml.slide+xml">
        <DigestMethod Algorithm="http://www.w3.org/2000/09/xmldsig#sha1"/>
        <DigestValue>RGpXfXtIZKSiNuc6tpeoJDzPlNg=</DigestValue>
      </Reference>
      <Reference URI="/ppt/slides/slide15.xml?ContentType=application/vnd.openxmlformats-officedocument.presentationml.slide+xml">
        <DigestMethod Algorithm="http://www.w3.org/2000/09/xmldsig#sha1"/>
        <DigestValue>RBT62ratvDudbzqT3UmfzIQt/fQ=</DigestValue>
      </Reference>
      <Reference URI="/ppt/slides/slide16.xml?ContentType=application/vnd.openxmlformats-officedocument.presentationml.slide+xml">
        <DigestMethod Algorithm="http://www.w3.org/2000/09/xmldsig#sha1"/>
        <DigestValue>IHRHT8QCadUB+TzWxy+pbo1AGBc=</DigestValue>
      </Reference>
      <Reference URI="/ppt/slides/slide17.xml?ContentType=application/vnd.openxmlformats-officedocument.presentationml.slide+xml">
        <DigestMethod Algorithm="http://www.w3.org/2000/09/xmldsig#sha1"/>
        <DigestValue>Shsee6q+uYAfzMQzgwSwmGrspsA=</DigestValue>
      </Reference>
      <Reference URI="/ppt/slides/slide18.xml?ContentType=application/vnd.openxmlformats-officedocument.presentationml.slide+xml">
        <DigestMethod Algorithm="http://www.w3.org/2000/09/xmldsig#sha1"/>
        <DigestValue>HqgL9u7Dx7S9yhesUYlsYZVpev0=</DigestValue>
      </Reference>
      <Reference URI="/ppt/slides/slide19.xml?ContentType=application/vnd.openxmlformats-officedocument.presentationml.slide+xml">
        <DigestMethod Algorithm="http://www.w3.org/2000/09/xmldsig#sha1"/>
        <DigestValue>nHSzvWNMtOAJIwMGCfCloomkEfQ=</DigestValue>
      </Reference>
      <Reference URI="/ppt/slides/slide2.xml?ContentType=application/vnd.openxmlformats-officedocument.presentationml.slide+xml">
        <DigestMethod Algorithm="http://www.w3.org/2000/09/xmldsig#sha1"/>
        <DigestValue>57SH9n5Qqq55XmbGdNmXVPZMPmI=</DigestValue>
      </Reference>
      <Reference URI="/ppt/slides/slide20.xml?ContentType=application/vnd.openxmlformats-officedocument.presentationml.slide+xml">
        <DigestMethod Algorithm="http://www.w3.org/2000/09/xmldsig#sha1"/>
        <DigestValue>4PVI4oCpbfhnVuMPxb6QWIPUau4=</DigestValue>
      </Reference>
      <Reference URI="/ppt/slides/slide21.xml?ContentType=application/vnd.openxmlformats-officedocument.presentationml.slide+xml">
        <DigestMethod Algorithm="http://www.w3.org/2000/09/xmldsig#sha1"/>
        <DigestValue>eK04gz1QEaQwCa0MI7MU4QgtOvY=</DigestValue>
      </Reference>
      <Reference URI="/ppt/slides/slide22.xml?ContentType=application/vnd.openxmlformats-officedocument.presentationml.slide+xml">
        <DigestMethod Algorithm="http://www.w3.org/2000/09/xmldsig#sha1"/>
        <DigestValue>IbTQZ8/gTLqQm/MNT1EBMOgTFmI=</DigestValue>
      </Reference>
      <Reference URI="/ppt/slides/slide3.xml?ContentType=application/vnd.openxmlformats-officedocument.presentationml.slide+xml">
        <DigestMethod Algorithm="http://www.w3.org/2000/09/xmldsig#sha1"/>
        <DigestValue>Jq1hKM3+1QXFHwnFl1NTCBi26e0=</DigestValue>
      </Reference>
      <Reference URI="/ppt/slides/slide4.xml?ContentType=application/vnd.openxmlformats-officedocument.presentationml.slide+xml">
        <DigestMethod Algorithm="http://www.w3.org/2000/09/xmldsig#sha1"/>
        <DigestValue>xAi7G5VnlwBv6Ul7wcKopoIR2T8=</DigestValue>
      </Reference>
      <Reference URI="/ppt/slides/slide5.xml?ContentType=application/vnd.openxmlformats-officedocument.presentationml.slide+xml">
        <DigestMethod Algorithm="http://www.w3.org/2000/09/xmldsig#sha1"/>
        <DigestValue>+Q8ypsNy2H/K6jqmCix1mnw4+Kw=</DigestValue>
      </Reference>
      <Reference URI="/ppt/slides/slide6.xml?ContentType=application/vnd.openxmlformats-officedocument.presentationml.slide+xml">
        <DigestMethod Algorithm="http://www.w3.org/2000/09/xmldsig#sha1"/>
        <DigestValue>FUpKtKJnTIpLQlsCGxrf1o0obug=</DigestValue>
      </Reference>
      <Reference URI="/ppt/slides/slide7.xml?ContentType=application/vnd.openxmlformats-officedocument.presentationml.slide+xml">
        <DigestMethod Algorithm="http://www.w3.org/2000/09/xmldsig#sha1"/>
        <DigestValue>L17iPBeCPe9KQ0lUu5tge8jtU10=</DigestValue>
      </Reference>
      <Reference URI="/ppt/slides/slide8.xml?ContentType=application/vnd.openxmlformats-officedocument.presentationml.slide+xml">
        <DigestMethod Algorithm="http://www.w3.org/2000/09/xmldsig#sha1"/>
        <DigestValue>bamd11zCo5BcLdy+3bPaGM9RxTo=</DigestValue>
      </Reference>
      <Reference URI="/ppt/slides/slide9.xml?ContentType=application/vnd.openxmlformats-officedocument.presentationml.slide+xml">
        <DigestMethod Algorithm="http://www.w3.org/2000/09/xmldsig#sha1"/>
        <DigestValue>jxJ7hkXXH7ZMLy1eOFJIqjMiA0s=</DigestValue>
      </Reference>
      <Reference URI="/ppt/tableStyles.xml?ContentType=application/vnd.openxmlformats-officedocument.presentationml.tableStyles+xml">
        <DigestMethod Algorithm="http://www.w3.org/2000/09/xmldsig#sha1"/>
        <DigestValue>OdF8SkHXAOizAzA8+YNAx9oMAYY=</DigestValue>
      </Reference>
      <Reference URI="/ppt/theme/theme1.xml?ContentType=application/vnd.openxmlformats-officedocument.theme+xml">
        <DigestMethod Algorithm="http://www.w3.org/2000/09/xmldsig#sha1"/>
        <DigestValue>mYXl3N4PDyPwj5IW7vRMGWZe77I=</DigestValue>
      </Reference>
      <Reference URI="/ppt/theme/theme2.xml?ContentType=application/vnd.openxmlformats-officedocument.theme+xml">
        <DigestMethod Algorithm="http://www.w3.org/2000/09/xmldsig#sha1"/>
        <DigestValue>8uV+Kh8OaN9W5CvBZ9Y4yH6vDNA=</DigestValue>
      </Reference>
      <Reference URI="/ppt/theme/theme3.xml?ContentType=application/vnd.openxmlformats-officedocument.theme+xml">
        <DigestMethod Algorithm="http://www.w3.org/2000/09/xmldsig#sha1"/>
        <DigestValue>8uV+Kh8OaN9W5CvBZ9Y4yH6vDNA=</DigestValue>
      </Reference>
      <Reference URI="/ppt/viewProps.xml?ContentType=application/vnd.openxmlformats-officedocument.presentationml.viewProps+xml">
        <DigestMethod Algorithm="http://www.w3.org/2000/09/xmldsig#sha1"/>
        <DigestValue>lbCVmpdxzkl4M24k+/JltLY7+ls=</DigestValue>
      </Reference>
    </Manifest>
    <SignatureProperties>
      <SignatureProperty Id="idSignatureTime" Target="#idPackageSignature">
        <mdssi:SignatureTime xmlns:mdssi="http://schemas.openxmlformats.org/package/2006/digital-signature">
          <mdssi:Format>YYYY-MM-DDThh:mm:ssTZD</mdssi:Format>
          <mdssi:Value>2015-08-26T12:00:03Z</mdssi:Value>
        </mdssi:SignatureTime>
      </SignatureProperty>
    </SignatureProperties>
  </Object>
  <Object Id="idOfficeObject">
    <SignatureProperties>
      <SignatureProperty Id="idOfficeV1Details" Target="#idPackageSignature">
        <SignatureInfoV1 xmlns="http://schemas.microsoft.com/office/2006/digsig">
          <SetupID/>
          <SignatureText/>
          <SignatureImage/>
          <SignatureComments>To keep it as a whole</SignatureComments>
          <WindowsVersion>6.2</WindowsVersion>
          <OfficeVersion>15.0</OfficeVersion>
          <ApplicationVersion>15.0</ApplicationVersion>
          <Monitors>1</Monitors>
          <HorizontalResolution>1920</HorizontalResolution>
          <VerticalResolution>1280</VerticalResolution>
          <ColorDepth>32</ColorDepth>
          <SignatureProviderId>{00000000-0000-0000-0000-000000000000}</SignatureProviderId>
          <SignatureProviderUrl/>
          <SignatureProviderDetails>9</SignatureProviderDetails>
          <SignatureType>1</SignatureType>
        </SignatureInfoV1>
        <SignatureInfoV2 xmlns="http://schemas.microsoft.com/office/2006/digsig">
          <Address1>University of Cambridge</Address1>
          <Address2>Computer Laboratory</Address2>
        </SignatureInfoV2>
      </SignatureProperty>
    </SignatureProperties>
  </Object>
  <Object>
    <xd:QualifyingProperties xmlns:xd="http://uri.etsi.org/01903/v1.3.2#" Target="#idPackageSignature">
      <xd:SignedProperties Id="idSignedProperties">
        <xd:SignedSignatureProperties>
          <xd:SigningTime>2015-08-26T12:00:03Z</xd:SigningTime>
          <xd:SigningCertificate>
            <xd:Cert>
              <xd:CertDigest>
                <DigestMethod Algorithm="http://www.w3.org/2000/09/xmldsig#sha1"/>
                <DigestValue>JaemunNx6eGzwiNoBM7rqoSbGMo=</DigestValue>
              </xd:CertDigest>
              <xd:IssuerSerial>
                <X509IssuerName>OU=sigen-ca, O=state-institutions, C=si</X509IssuerName>
                <X509SerialNumber>994526630</X509SerialNumber>
              </xd:IssuerSerial>
            </xd:Cert>
          </xd:SigningCertificate>
          <xd:SignaturePolicyIdentifier>
            <xd:SignaturePolicyImplied/>
          </xd:SignaturePolicyIdentifier>
          <xd:SignatureProductionPlace>
            <xd:City>Cambridge</xd:City>
            <xd:StateOrProvince>Cambridgeshire</xd:StateOrProvince>
            <xd:PostalCode>CB3 0FD</xd:PostalCode>
            <xd:CountryName>United Kingdom</xd:CountryName>
          </xd:SignatureProductionPlace>
          <xd:SignerRole>
            <xd:ClaimedRoles>
              <xd:ClaimedRole>creator owner</xd:ClaimedRole>
            </xd:ClaimedRoles>
          </xd:SignerRole>
        </xd:SignedSignatureProperties>
        <xd:SignedDataObjectProperties>
          <xd:CommitmentTypeIndication>
            <xd:CommitmentTypeId>
              <xd:Identifier>http://uri.etsi.org/01903/v1.2.2#ProofOfOrigin</xd:Identifier>
              <xd:Description>Created and approved this document</xd:Description>
            </xd:CommitmentTypeId>
            <xd:AllSignedDataObjects/>
            <xd:CommitmentTypeQualifiers>
              <xd:CommitmentTypeQualifier>To keep it as a whole</xd:CommitmentTypeQualifier>
            </xd:CommitmentTypeQualifiers>
          </xd:CommitmentTypeIndication>
        </xd:SignedDataObjectProperties>
      </xd:SignedProperties>
      <xd:UnsignedProperties>
        <xd:UnsignedSignatureProperties>
          <xd:CertificateValues>
            <xd:EncapsulatedX509Certificate>MIIEGTCCAwGgAwIBAgIEOzz5yTANBgkqhkiG9w0BAQUFADA9MQswCQYDVQQGEwJzaTEbMBkGA1UEChMSc3RhdGUtaW5zdGl0dXRpb25zMREwDwYDVQQLEwhzaWdlbi1jYTAeFw0wMTA2MjkyMTI3NDZaFw0yMTA2MjkyMTU3NDZaMD0xCzAJBgNVBAYTAnNpMRswGQYDVQQKExJzdGF0ZS1pbnN0aXR1dGlvbnMxETAPBgNVBAsTCHNpZ2VuLWNhMIIBIjANBgkqhkiG9w0BAQEFAAOCAQ8AMIIBCgKCAQEAsOVlssCsZJbyiBuz7Z7kAsZPK4jOLopRgHWvEFvyyzhmm6IObTRHlqWSEa/2NUeidyIMzhaIYqrTSW4YvC5E2L7GnsIaGaxBjvwwBwLyxmrUWyMA70E02KRzY98ikjOEAaWN84Nc+rjUejXf7PhtD+BM7a2cOn2G1qUIlL59ehEf/oU/VFqIY4ecpbGnTs23RHOvz4pJax/jzddJTVorF+ZcdrO7crlvJ9KbiRWI3xBfdiEBascVMQrRnFj4KBYFbdlO2aHXByDLSyaJTZKyp7qW6ONYjyKcAZZaxPcxTQtJteF4YeJUGAa7nlQ0fgw+6+61gB/dFoQdaDhmZ3P4kQIDAQABo4IBHzCCARswEQYJYIZIAYb4QgEBBAQDAgAHMF8GA1UdHwRYMFYwVKBSoFCkTjBMMQswCQYDVQQGEwJzaTEbMBkGA1UEChMSc3RhdGUtaW5zdGl0dXRpb25zMREwDwYDVQQLEwhzaWdlbi1jYTENMAsGA1UEAxMEQ1JMMTArBgNVHRAEJDAigA8yMDAxMDYyOTIxMjc0NlqBDzIwMjEwNjI5MjE1NzQ2WjALBgNVHQ8EBAMCAQYwHwYDVR0jBBgwFoAUcXuKBh8xBVWrYBJ3RyAeA4gY7IkwHQYDVR0OBBYEFHF7igYfMQVVq2ASd0cgHgOIGOyJMAwGA1UdEwQFMAMBAf8wHQYJKoZIhvZ9B0EABBAwDhsIVjUuMDo0LjADAgSQMA0GCSqGSIb3DQEBBQUAA4IBAQAAumM08xgY7q5+jZLHNfXCE9TWAKohMhbW0Fv6KbCN+hd3kvmltvb5hz8GDyDuYj0096kvx6k70CeITKzdyanlWliF1xI1Pdywglty9Ltzt/v+OCGYBICyiGIPHqw6Fqnmswr2FRBFA6OX4s2sENz5AB6/c2xD7HciFgYvloOJe7C4U0RBCNyAHwXbGQl2h741nU4hS7STwWg6nV82/qGuMCxL3ngkOljWFkPvnZk4iyqY/jDRwurWryXVpXYLue9AOS72698yXh19h7VEzAI50iaVcthvhUOojw6jRs7Xzui5Vqn4iRcSH0NJBnoy5z++b3m+1jPXTDwo/BLxdnYY</xd:EncapsulatedX509Certificate>
          </xd:CertificateValues>
        </xd:UnsignedSignatureProperties>
      </xd:UnsignedProperties>
    </xd:QualifyingProperties>
  </Object>
</Signatur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776</TotalTime>
  <Words>2510</Words>
  <Application>Microsoft Office PowerPoint</Application>
  <PresentationFormat>On-screen Show (4:3)</PresentationFormat>
  <Paragraphs>372</Paragraphs>
  <Slides>22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Times New Roman</vt:lpstr>
      <vt:lpstr>Verdana</vt:lpstr>
      <vt:lpstr>blank</vt:lpstr>
      <vt:lpstr>A reluctant bidder</vt:lpstr>
      <vt:lpstr>Why Auctions?</vt:lpstr>
      <vt:lpstr>Why involve Psychology?</vt:lpstr>
      <vt:lpstr>Initial postulates</vt:lpstr>
      <vt:lpstr>The questions</vt:lpstr>
      <vt:lpstr>Two Experiments</vt:lpstr>
      <vt:lpstr>Two Experiments 2</vt:lpstr>
      <vt:lpstr>Results S1</vt:lpstr>
      <vt:lpstr>Results S1</vt:lpstr>
      <vt:lpstr>Results S2</vt:lpstr>
      <vt:lpstr>Results S2</vt:lpstr>
      <vt:lpstr>Results S2</vt:lpstr>
      <vt:lpstr>Results S2</vt:lpstr>
      <vt:lpstr>Discussion S1 - Plausibility</vt:lpstr>
      <vt:lpstr>Discussion S1 – Responding</vt:lpstr>
      <vt:lpstr>Discussion S1 – Losing</vt:lpstr>
      <vt:lpstr>Discussion S1 – Conclusion</vt:lpstr>
      <vt:lpstr>Discussion S2 - general</vt:lpstr>
      <vt:lpstr>Discussion S2</vt:lpstr>
      <vt:lpstr>Discussion S2</vt:lpstr>
      <vt:lpstr>PowerPoint Presentation</vt:lpstr>
      <vt:lpstr>Bibliography</vt:lpstr>
    </vt:vector>
  </TitlesOfParts>
  <Company>..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..</dc:creator>
  <cp:lastModifiedBy>David Modic</cp:lastModifiedBy>
  <cp:revision>69</cp:revision>
  <cp:lastPrinted>1601-01-01T00:00:00Z</cp:lastPrinted>
  <dcterms:created xsi:type="dcterms:W3CDTF">2008-03-27T10:29:55Z</dcterms:created>
  <dcterms:modified xsi:type="dcterms:W3CDTF">2015-08-26T11:57:38Z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_MarkAsFinal">
    <vt:bool>true</vt:bool>
  </property>
</Properties>
</file>