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9" r:id="rId4"/>
  </p:sldMasterIdLst>
  <p:notesMasterIdLst>
    <p:notesMasterId r:id="rId51"/>
  </p:notesMasterIdLst>
  <p:handoutMasterIdLst>
    <p:handoutMasterId r:id="rId52"/>
  </p:handoutMasterIdLst>
  <p:sldIdLst>
    <p:sldId id="1368" r:id="rId5"/>
    <p:sldId id="1367" r:id="rId6"/>
    <p:sldId id="1516" r:id="rId7"/>
    <p:sldId id="1517" r:id="rId8"/>
    <p:sldId id="1518" r:id="rId9"/>
    <p:sldId id="1364" r:id="rId10"/>
    <p:sldId id="1520" r:id="rId11"/>
    <p:sldId id="1521" r:id="rId12"/>
    <p:sldId id="1522" r:id="rId13"/>
    <p:sldId id="1318" r:id="rId14"/>
    <p:sldId id="1523" r:id="rId15"/>
    <p:sldId id="1524" r:id="rId16"/>
    <p:sldId id="1525" r:id="rId17"/>
    <p:sldId id="1526" r:id="rId18"/>
    <p:sldId id="1535" r:id="rId19"/>
    <p:sldId id="1527" r:id="rId20"/>
    <p:sldId id="1528" r:id="rId21"/>
    <p:sldId id="1529" r:id="rId22"/>
    <p:sldId id="1530" r:id="rId23"/>
    <p:sldId id="1531" r:id="rId24"/>
    <p:sldId id="1532" r:id="rId25"/>
    <p:sldId id="1534" r:id="rId26"/>
    <p:sldId id="1536" r:id="rId27"/>
    <p:sldId id="1540" r:id="rId28"/>
    <p:sldId id="1544" r:id="rId29"/>
    <p:sldId id="1537" r:id="rId30"/>
    <p:sldId id="1539" r:id="rId31"/>
    <p:sldId id="1542" r:id="rId32"/>
    <p:sldId id="1545" r:id="rId33"/>
    <p:sldId id="1546" r:id="rId34"/>
    <p:sldId id="1548" r:id="rId35"/>
    <p:sldId id="1549" r:id="rId36"/>
    <p:sldId id="1550" r:id="rId37"/>
    <p:sldId id="1551" r:id="rId38"/>
    <p:sldId id="1547" r:id="rId39"/>
    <p:sldId id="1552" r:id="rId40"/>
    <p:sldId id="1553" r:id="rId41"/>
    <p:sldId id="1554" r:id="rId42"/>
    <p:sldId id="1555" r:id="rId43"/>
    <p:sldId id="1541" r:id="rId44"/>
    <p:sldId id="1543" r:id="rId45"/>
    <p:sldId id="1556" r:id="rId46"/>
    <p:sldId id="1557" r:id="rId47"/>
    <p:sldId id="1558" r:id="rId48"/>
    <p:sldId id="1559" r:id="rId49"/>
    <p:sldId id="1560" r:id="rId50"/>
  </p:sldIdLst>
  <p:sldSz cx="12436475" cy="6994525"/>
  <p:notesSz cx="6881813"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123"/>
    <a:srgbClr val="F04E23"/>
    <a:srgbClr val="F7941E"/>
    <a:srgbClr val="000000"/>
    <a:srgbClr val="7E489C"/>
    <a:srgbClr val="B4009E"/>
    <a:srgbClr val="FCB614"/>
    <a:srgbClr val="D83B01"/>
    <a:srgbClr val="505050"/>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9" autoAdjust="0"/>
    <p:restoredTop sz="83293" autoAdjust="0"/>
  </p:normalViewPr>
  <p:slideViewPr>
    <p:cSldViewPr snapToGrid="0">
      <p:cViewPr varScale="1">
        <p:scale>
          <a:sx n="86" d="100"/>
          <a:sy n="86" d="100"/>
        </p:scale>
        <p:origin x="429"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222"/>
    </p:cViewPr>
  </p:sorterViewPr>
  <p:notesViewPr>
    <p:cSldViewPr snapToGrid="0" showGuides="1">
      <p:cViewPr varScale="1">
        <p:scale>
          <a:sx n="83" d="100"/>
          <a:sy n="83" d="100"/>
        </p:scale>
        <p:origin x="3852" y="9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11766"/>
            <a:ext cx="2982119" cy="464820"/>
          </a:xfrm>
          <a:prstGeom prst="rect">
            <a:avLst/>
          </a:prstGeom>
        </p:spPr>
        <p:txBody>
          <a:bodyPr vert="horz" lIns="92433" tIns="46217" rIns="92433" bIns="46217"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98102" y="0"/>
            <a:ext cx="2982119" cy="464820"/>
          </a:xfrm>
          <a:prstGeom prst="rect">
            <a:avLst/>
          </a:prstGeom>
        </p:spPr>
        <p:txBody>
          <a:bodyPr vert="horz" lIns="92433" tIns="46217" rIns="92433" bIns="46217" rtlCol="0"/>
          <a:lstStyle>
            <a:lvl1pPr algn="r">
              <a:defRPr sz="1200"/>
            </a:lvl1pPr>
          </a:lstStyle>
          <a:p>
            <a:fld id="{84476E82-6B81-4B4D-9A44-AF47CA47B381}" type="datetime8">
              <a:rPr lang="en-GB" smtClean="0">
                <a:latin typeface="Segoe UI" pitchFamily="34" charset="0"/>
              </a:rPr>
              <a:t>15/05/2016 22:07</a:t>
            </a:fld>
            <a:endParaRPr lang="en-US" dirty="0">
              <a:latin typeface="Segoe UI" pitchFamily="34" charset="0"/>
            </a:endParaRPr>
          </a:p>
        </p:txBody>
      </p:sp>
      <p:sp>
        <p:nvSpPr>
          <p:cNvPr id="8" name="Footer Placeholder 7"/>
          <p:cNvSpPr>
            <a:spLocks noGrp="1"/>
          </p:cNvSpPr>
          <p:nvPr>
            <p:ph type="ftr" sz="quarter" idx="2"/>
          </p:nvPr>
        </p:nvSpPr>
        <p:spPr>
          <a:xfrm>
            <a:off x="0" y="8829967"/>
            <a:ext cx="5815132" cy="337975"/>
          </a:xfrm>
          <a:prstGeom prst="rect">
            <a:avLst/>
          </a:prstGeom>
        </p:spPr>
        <p:txBody>
          <a:bodyPr vert="horz" lIns="92433" tIns="46217" rIns="92433" bIns="46217" rtlCol="0" anchor="b"/>
          <a:lstStyle>
            <a:lvl1pPr algn="l">
              <a:defRPr sz="1200"/>
            </a:lvl1pPr>
          </a:lstStyle>
          <a:p>
            <a:pPr marL="402792" defTabSz="9240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03662" y="8829966"/>
            <a:ext cx="1076558" cy="464820"/>
          </a:xfrm>
          <a:prstGeom prst="rect">
            <a:avLst/>
          </a:prstGeom>
        </p:spPr>
        <p:txBody>
          <a:bodyPr vert="horz" lIns="92433" tIns="46217" rIns="92433" bIns="46217"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2982119" cy="464820"/>
          </a:xfrm>
          <a:prstGeom prst="rect">
            <a:avLst/>
          </a:prstGeom>
        </p:spPr>
        <p:txBody>
          <a:bodyPr vert="horz" lIns="92433" tIns="46217" rIns="92433" bIns="46217"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33" tIns="46217" rIns="92433" bIns="46217" rtlCol="0" anchor="ctr"/>
          <a:lstStyle/>
          <a:p>
            <a:endParaRPr lang="en-US" dirty="0"/>
          </a:p>
        </p:txBody>
      </p:sp>
      <p:sp>
        <p:nvSpPr>
          <p:cNvPr id="10" name="Footer Placeholder 9"/>
          <p:cNvSpPr>
            <a:spLocks noGrp="1"/>
          </p:cNvSpPr>
          <p:nvPr>
            <p:ph type="ftr" sz="quarter" idx="4"/>
          </p:nvPr>
        </p:nvSpPr>
        <p:spPr>
          <a:xfrm>
            <a:off x="0" y="8831580"/>
            <a:ext cx="5941299" cy="361896"/>
          </a:xfrm>
          <a:prstGeom prst="rect">
            <a:avLst/>
          </a:prstGeom>
        </p:spPr>
        <p:txBody>
          <a:bodyPr vert="horz" lIns="92433" tIns="46217" rIns="92433" bIns="46217" rtlCol="0" anchor="b"/>
          <a:lstStyle>
            <a:lvl1pPr marL="577708" indent="0" algn="l">
              <a:defRPr sz="1200"/>
            </a:lvl1pPr>
          </a:lstStyle>
          <a:p>
            <a:pPr defTabSz="9240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98102" y="0"/>
            <a:ext cx="2982119" cy="464820"/>
          </a:xfrm>
          <a:prstGeom prst="rect">
            <a:avLst/>
          </a:prstGeom>
        </p:spPr>
        <p:txBody>
          <a:bodyPr vert="horz" lIns="92433" tIns="46217" rIns="92433" bIns="46217" rtlCol="0"/>
          <a:lstStyle>
            <a:lvl1pPr algn="r">
              <a:defRPr sz="1200">
                <a:latin typeface="Segoe UI" pitchFamily="34" charset="0"/>
              </a:defRPr>
            </a:lvl1pPr>
          </a:lstStyle>
          <a:p>
            <a:fld id="{84C31537-F099-7746-A4A1-A7833962D78C}" type="datetime8">
              <a:rPr lang="en-GB" smtClean="0"/>
              <a:t>15/05/2016 22:07</a:t>
            </a:fld>
            <a:endParaRPr lang="en-US" dirty="0"/>
          </a:p>
        </p:txBody>
      </p:sp>
      <p:sp>
        <p:nvSpPr>
          <p:cNvPr id="12" name="Notes Placeholder 11"/>
          <p:cNvSpPr>
            <a:spLocks noGrp="1"/>
          </p:cNvSpPr>
          <p:nvPr>
            <p:ph type="body" sz="quarter" idx="3"/>
          </p:nvPr>
        </p:nvSpPr>
        <p:spPr>
          <a:xfrm>
            <a:off x="688182" y="4415790"/>
            <a:ext cx="5505450" cy="4183380"/>
          </a:xfrm>
          <a:prstGeom prst="rect">
            <a:avLst/>
          </a:prstGeom>
        </p:spPr>
        <p:txBody>
          <a:bodyPr vert="horz" lIns="92433" tIns="46217" rIns="92433" bIns="46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29828" y="8829966"/>
            <a:ext cx="950392" cy="464820"/>
          </a:xfrm>
          <a:prstGeom prst="rect">
            <a:avLst/>
          </a:prstGeom>
        </p:spPr>
        <p:txBody>
          <a:bodyPr vert="horz" lIns="92433" tIns="46217" rIns="92433" bIns="46217"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spw.org/papers/2008/nspw2008-beautement.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spw.org/papers/2009/nspw2009-herley.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40593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3301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61673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61093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17079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79912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3088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err="1">
                <a:solidFill>
                  <a:schemeClr val="tx1"/>
                </a:solidFill>
                <a:latin typeface="Segoe UI Light" pitchFamily="34" charset="0"/>
                <a:ea typeface="+mn-ea"/>
                <a:cs typeface="+mn-cs"/>
              </a:rPr>
              <a:t>Beautement</a:t>
            </a:r>
            <a:r>
              <a:rPr lang="en-US" sz="900" kern="1200" dirty="0">
                <a:solidFill>
                  <a:schemeClr val="tx1"/>
                </a:solidFill>
                <a:latin typeface="Segoe UI Light" pitchFamily="34" charset="0"/>
                <a:ea typeface="+mn-ea"/>
                <a:cs typeface="+mn-cs"/>
              </a:rPr>
              <a:t>, A., </a:t>
            </a:r>
            <a:r>
              <a:rPr lang="en-US" sz="900" kern="1200" dirty="0" err="1">
                <a:solidFill>
                  <a:schemeClr val="tx1"/>
                </a:solidFill>
                <a:latin typeface="Segoe UI Light" pitchFamily="34" charset="0"/>
                <a:ea typeface="+mn-ea"/>
                <a:cs typeface="+mn-cs"/>
              </a:rPr>
              <a:t>Sasse</a:t>
            </a:r>
            <a:r>
              <a:rPr lang="en-US" sz="900" kern="1200" dirty="0">
                <a:solidFill>
                  <a:schemeClr val="tx1"/>
                </a:solidFill>
                <a:latin typeface="Segoe UI Light" pitchFamily="34" charset="0"/>
                <a:ea typeface="+mn-ea"/>
                <a:cs typeface="+mn-cs"/>
              </a:rPr>
              <a:t>, A. M., &amp; </a:t>
            </a:r>
            <a:r>
              <a:rPr lang="en-US" sz="900" kern="1200" dirty="0" err="1">
                <a:solidFill>
                  <a:schemeClr val="tx1"/>
                </a:solidFill>
                <a:latin typeface="Segoe UI Light" pitchFamily="34" charset="0"/>
                <a:ea typeface="+mn-ea"/>
                <a:cs typeface="+mn-cs"/>
              </a:rPr>
              <a:t>Wonham</a:t>
            </a:r>
            <a:r>
              <a:rPr lang="en-US" sz="900" kern="1200" dirty="0">
                <a:solidFill>
                  <a:schemeClr val="tx1"/>
                </a:solidFill>
                <a:latin typeface="Segoe UI Light" pitchFamily="34" charset="0"/>
                <a:ea typeface="+mn-ea"/>
                <a:cs typeface="+mn-cs"/>
              </a:rPr>
              <a:t>, M. (2008). </a:t>
            </a:r>
            <a:r>
              <a:rPr lang="en-US" sz="900" i="1" kern="1200" dirty="0">
                <a:solidFill>
                  <a:schemeClr val="tx1"/>
                </a:solidFill>
                <a:latin typeface="Segoe UI Light" pitchFamily="34" charset="0"/>
                <a:ea typeface="+mn-ea"/>
                <a:cs typeface="+mn-cs"/>
              </a:rPr>
              <a:t>The compliance budget: managing security </a:t>
            </a:r>
            <a:r>
              <a:rPr lang="en-US" sz="900" i="1" kern="1200" dirty="0" err="1">
                <a:solidFill>
                  <a:schemeClr val="tx1"/>
                </a:solidFill>
                <a:latin typeface="Segoe UI Light" pitchFamily="34" charset="0"/>
                <a:ea typeface="+mn-ea"/>
                <a:cs typeface="+mn-cs"/>
              </a:rPr>
              <a:t>behaviour</a:t>
            </a:r>
            <a:r>
              <a:rPr lang="en-US" sz="900" i="1" kern="1200" dirty="0">
                <a:solidFill>
                  <a:schemeClr val="tx1"/>
                </a:solidFill>
                <a:latin typeface="Segoe UI Light" pitchFamily="34" charset="0"/>
                <a:ea typeface="+mn-ea"/>
                <a:cs typeface="+mn-cs"/>
              </a:rPr>
              <a:t> in </a:t>
            </a:r>
            <a:r>
              <a:rPr lang="en-US" sz="900" i="1" kern="1200" dirty="0" err="1">
                <a:solidFill>
                  <a:schemeClr val="tx1"/>
                </a:solidFill>
                <a:latin typeface="Segoe UI Light" pitchFamily="34" charset="0"/>
                <a:ea typeface="+mn-ea"/>
                <a:cs typeface="+mn-cs"/>
              </a:rPr>
              <a:t>organisations</a:t>
            </a:r>
            <a:r>
              <a:rPr lang="en-US" sz="900" i="0" kern="1200" dirty="0">
                <a:solidFill>
                  <a:schemeClr val="tx1"/>
                </a:solidFill>
                <a:latin typeface="Segoe UI Light" pitchFamily="34" charset="0"/>
                <a:ea typeface="+mn-ea"/>
                <a:cs typeface="+mn-cs"/>
              </a:rPr>
              <a:t>. Paper presented at the NSPW '08 Proceedings of the 2008 workshop on New security paradigms Lake Tahoe, California. </a:t>
            </a:r>
            <a:r>
              <a:rPr lang="en-US" sz="900" i="0" kern="1200" dirty="0">
                <a:solidFill>
                  <a:schemeClr val="tx1"/>
                </a:solidFill>
                <a:latin typeface="Segoe UI Light" pitchFamily="34" charset="0"/>
                <a:ea typeface="+mn-ea"/>
                <a:cs typeface="+mn-cs"/>
                <a:hlinkClick r:id="rId3"/>
              </a:rPr>
              <a:t>http://www.nspw.org/papers/2008/nspw2008-beautement.pdf</a:t>
            </a:r>
            <a:endParaRPr lang="en-US" sz="900" i="0" kern="1200" dirty="0">
              <a:solidFill>
                <a:schemeClr val="tx1"/>
              </a:solidFill>
              <a:latin typeface="Segoe UI Light" pitchFamily="34" charset="0"/>
              <a:ea typeface="+mn-ea"/>
              <a:cs typeface="+mn-cs"/>
            </a:endParaRPr>
          </a:p>
          <a:p>
            <a:r>
              <a:rPr lang="en-US" sz="900" kern="1200" dirty="0" err="1">
                <a:solidFill>
                  <a:schemeClr val="tx1"/>
                </a:solidFill>
                <a:latin typeface="Segoe UI Light" pitchFamily="34" charset="0"/>
                <a:ea typeface="+mn-ea"/>
                <a:cs typeface="+mn-cs"/>
              </a:rPr>
              <a:t>Herley</a:t>
            </a:r>
            <a:r>
              <a:rPr lang="en-US" sz="900" kern="1200" dirty="0">
                <a:solidFill>
                  <a:schemeClr val="tx1"/>
                </a:solidFill>
                <a:latin typeface="Segoe UI Light" pitchFamily="34" charset="0"/>
                <a:ea typeface="+mn-ea"/>
                <a:cs typeface="+mn-cs"/>
              </a:rPr>
              <a:t>, C. (2009). </a:t>
            </a:r>
            <a:r>
              <a:rPr lang="en-US" sz="900" i="1" kern="1200" dirty="0">
                <a:solidFill>
                  <a:schemeClr val="tx1"/>
                </a:solidFill>
                <a:latin typeface="Segoe UI Light" pitchFamily="34" charset="0"/>
                <a:ea typeface="+mn-ea"/>
                <a:cs typeface="+mn-cs"/>
              </a:rPr>
              <a:t>So Long, And No Thanks for the Externalities: The Rational Rejection of Security Advice by Users</a:t>
            </a:r>
            <a:r>
              <a:rPr lang="en-US" sz="900" i="0" kern="1200" dirty="0">
                <a:solidFill>
                  <a:schemeClr val="tx1"/>
                </a:solidFill>
                <a:latin typeface="Segoe UI Light" pitchFamily="34" charset="0"/>
                <a:ea typeface="+mn-ea"/>
                <a:cs typeface="+mn-cs"/>
              </a:rPr>
              <a:t>. Paper presented at the NSPW '09 Proceedings of the 2009 workshop on New security paradigms Oxford, UK. </a:t>
            </a:r>
            <a:r>
              <a:rPr lang="en-US" sz="900" i="0" kern="1200" dirty="0">
                <a:solidFill>
                  <a:schemeClr val="tx1"/>
                </a:solidFill>
                <a:latin typeface="Segoe UI Light" pitchFamily="34" charset="0"/>
                <a:ea typeface="+mn-ea"/>
                <a:cs typeface="+mn-cs"/>
                <a:hlinkClick r:id="rId4"/>
              </a:rPr>
              <a:t>http://www.nspw.org/papers/2009/nspw2009-herley.pdf</a:t>
            </a:r>
            <a:endParaRPr lang="en-US" sz="900" i="0" kern="1200" dirty="0">
              <a:solidFill>
                <a:schemeClr val="tx1"/>
              </a:solidFill>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11515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blog.agilebits.com</a:t>
            </a:r>
            <a:r>
              <a:rPr lang="en-US" dirty="0"/>
              <a:t>/2012/08/27/guess-what-a-post-it-under-your-keyboard-is-not-the-worst-place-to-keep-a-password/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1662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Omeni</a:t>
            </a:r>
            <a:r>
              <a:rPr lang="en-US" dirty="0"/>
              <a:t>, da </a:t>
            </a:r>
            <a:r>
              <a:rPr lang="en-US" dirty="0" err="1"/>
              <a:t>gre</a:t>
            </a:r>
            <a:r>
              <a:rPr lang="en-US" dirty="0"/>
              <a:t> </a:t>
            </a:r>
            <a:r>
              <a:rPr lang="en-US" dirty="0" err="1"/>
              <a:t>za</a:t>
            </a:r>
            <a:r>
              <a:rPr lang="en-US" dirty="0"/>
              <a:t> </a:t>
            </a:r>
            <a:r>
              <a:rPr lang="en-US" dirty="0" err="1"/>
              <a:t>prikrit</a:t>
            </a:r>
            <a:r>
              <a:rPr lang="en-US" baseline="0" dirty="0"/>
              <a:t> </a:t>
            </a:r>
            <a:r>
              <a:rPr lang="en-US" baseline="0" dirty="0" err="1"/>
              <a:t>aksiom</a:t>
            </a:r>
            <a:r>
              <a:rPr lang="en-US" baseline="0" dirty="0"/>
              <a:t> – </a:t>
            </a:r>
            <a:r>
              <a:rPr lang="en-US" baseline="0" dirty="0" err="1"/>
              <a:t>ful</a:t>
            </a:r>
            <a:r>
              <a:rPr lang="en-US" baseline="0" dirty="0"/>
              <a:t> </a:t>
            </a:r>
            <a:r>
              <a:rPr lang="en-US" baseline="0" dirty="0" err="1"/>
              <a:t>clankov</a:t>
            </a:r>
            <a:r>
              <a:rPr lang="en-US" baseline="0" dirty="0"/>
              <a:t> o tem </a:t>
            </a:r>
            <a:r>
              <a:rPr lang="en-US" baseline="0" dirty="0" err="1"/>
              <a:t>kako</a:t>
            </a:r>
            <a:r>
              <a:rPr lang="en-US" baseline="0" dirty="0"/>
              <a:t> </a:t>
            </a:r>
            <a:r>
              <a:rPr lang="en-US" baseline="0" dirty="0" err="1"/>
              <a:t>pripraviti</a:t>
            </a:r>
            <a:r>
              <a:rPr lang="en-US" baseline="0" dirty="0"/>
              <a:t> </a:t>
            </a:r>
            <a:r>
              <a:rPr lang="en-US" baseline="0" dirty="0" err="1"/>
              <a:t>uporabniki</a:t>
            </a:r>
            <a:r>
              <a:rPr lang="en-US" baseline="0" dirty="0"/>
              <a:t>, da </a:t>
            </a:r>
            <a:r>
              <a:rPr lang="en-US" baseline="0" dirty="0" err="1"/>
              <a:t>delajo</a:t>
            </a:r>
            <a:r>
              <a:rPr lang="en-US" baseline="0" dirty="0"/>
              <a:t> to in ono, </a:t>
            </a:r>
            <a:r>
              <a:rPr lang="en-US" baseline="0" dirty="0" err="1"/>
              <a:t>pri</a:t>
            </a:r>
            <a:r>
              <a:rPr lang="en-US" baseline="0" dirty="0"/>
              <a:t> </a:t>
            </a:r>
            <a:r>
              <a:rPr lang="en-US" baseline="0" dirty="0" err="1"/>
              <a:t>cemer</a:t>
            </a:r>
            <a:r>
              <a:rPr lang="en-US" baseline="0" dirty="0"/>
              <a:t> je </a:t>
            </a:r>
            <a:r>
              <a:rPr lang="en-US" baseline="0" dirty="0" err="1"/>
              <a:t>implicitno</a:t>
            </a:r>
            <a:r>
              <a:rPr lang="en-US" baseline="0" dirty="0"/>
              <a:t> da </a:t>
            </a:r>
            <a:r>
              <a:rPr lang="en-US" baseline="0" dirty="0" err="1"/>
              <a:t>jim</a:t>
            </a:r>
            <a:r>
              <a:rPr lang="en-US" baseline="0" dirty="0"/>
              <a:t> ne mores </a:t>
            </a:r>
            <a:r>
              <a:rPr lang="en-US" baseline="0" dirty="0" err="1"/>
              <a:t>kar</a:t>
            </a:r>
            <a:r>
              <a:rPr lang="en-US" baseline="0" dirty="0"/>
              <a:t> </a:t>
            </a:r>
            <a:r>
              <a:rPr lang="en-US" baseline="0" dirty="0" err="1"/>
              <a:t>rect</a:t>
            </a:r>
            <a:r>
              <a:rPr lang="en-US" baseline="0" dirty="0"/>
              <a:t>, </a:t>
            </a:r>
            <a:r>
              <a:rPr lang="en-US" baseline="0" dirty="0" err="1"/>
              <a:t>ker</a:t>
            </a:r>
            <a:r>
              <a:rPr lang="en-US" baseline="0" dirty="0"/>
              <a:t> so </a:t>
            </a:r>
            <a:r>
              <a:rPr lang="en-US" baseline="0" dirty="0" err="1"/>
              <a:t>preneumni</a:t>
            </a:r>
            <a:r>
              <a:rPr lang="en-US" baseline="0" dirty="0"/>
              <a:t>, da bit </a:t>
            </a:r>
            <a:r>
              <a:rPr lang="en-US" baseline="0" dirty="0" err="1"/>
              <a:t>sledili</a:t>
            </a:r>
            <a:r>
              <a:rPr lang="en-US" baseline="0" dirty="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9901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Ali </a:t>
            </a:r>
            <a:r>
              <a:rPr lang="en-US" dirty="0" err="1"/>
              <a:t>lahko</a:t>
            </a:r>
            <a:r>
              <a:rPr lang="en-US" baseline="0" dirty="0"/>
              <a:t> </a:t>
            </a:r>
            <a:r>
              <a:rPr lang="en-US" baseline="0" dirty="0" err="1"/>
              <a:t>niso</a:t>
            </a:r>
            <a:r>
              <a:rPr lang="en-US" baseline="0" dirty="0"/>
              <a:t>? ”</a:t>
            </a:r>
            <a:r>
              <a:rPr lang="en-US" baseline="0" dirty="0" err="1"/>
              <a:t>Že</a:t>
            </a:r>
            <a:r>
              <a:rPr lang="en-US" baseline="0" dirty="0"/>
              <a:t> res, da je </a:t>
            </a:r>
            <a:r>
              <a:rPr lang="en-US" baseline="0" dirty="0" err="1"/>
              <a:t>imel</a:t>
            </a:r>
            <a:r>
              <a:rPr lang="en-US" baseline="0" dirty="0"/>
              <a:t> </a:t>
            </a:r>
            <a:r>
              <a:rPr lang="en-US" baseline="0" dirty="0" err="1"/>
              <a:t>naš</a:t>
            </a:r>
            <a:r>
              <a:rPr lang="en-US" baseline="0" dirty="0"/>
              <a:t> </a:t>
            </a:r>
            <a:r>
              <a:rPr lang="en-US" baseline="0" dirty="0" err="1"/>
              <a:t>uporabnik</a:t>
            </a:r>
            <a:r>
              <a:rPr lang="en-US" baseline="0" dirty="0"/>
              <a:t> </a:t>
            </a:r>
            <a:r>
              <a:rPr lang="en-US" baseline="0" dirty="0" err="1"/>
              <a:t>na</a:t>
            </a:r>
            <a:r>
              <a:rPr lang="en-US" baseline="0" dirty="0"/>
              <a:t> </a:t>
            </a:r>
            <a:r>
              <a:rPr lang="en-US" baseline="0" dirty="0" err="1"/>
              <a:t>računalniku</a:t>
            </a:r>
            <a:r>
              <a:rPr lang="en-US" baseline="0" dirty="0"/>
              <a:t> </a:t>
            </a:r>
            <a:r>
              <a:rPr lang="en-US" baseline="0" dirty="0" err="1"/>
              <a:t>otroško</a:t>
            </a:r>
            <a:r>
              <a:rPr lang="en-US" baseline="0" dirty="0"/>
              <a:t> </a:t>
            </a:r>
            <a:r>
              <a:rPr lang="en-US" baseline="0" dirty="0" err="1"/>
              <a:t>pornografijo</a:t>
            </a:r>
            <a:r>
              <a:rPr lang="en-US" baseline="0" dirty="0"/>
              <a:t>, </a:t>
            </a:r>
            <a:r>
              <a:rPr lang="en-US" baseline="0" dirty="0" err="1"/>
              <a:t>ampak</a:t>
            </a:r>
            <a:r>
              <a:rPr lang="en-US" baseline="0" dirty="0"/>
              <a:t> to </a:t>
            </a:r>
            <a:r>
              <a:rPr lang="en-US" baseline="0" dirty="0" err="1"/>
              <a:t>ni</a:t>
            </a:r>
            <a:r>
              <a:rPr lang="en-US" baseline="0" dirty="0"/>
              <a:t> v </a:t>
            </a:r>
            <a:r>
              <a:rPr lang="en-US" baseline="0" dirty="0" err="1"/>
              <a:t>neskladju</a:t>
            </a:r>
            <a:r>
              <a:rPr lang="en-US" baseline="0" dirty="0"/>
              <a:t> z </a:t>
            </a:r>
            <a:r>
              <a:rPr lang="en-US" baseline="0" dirty="0" err="1"/>
              <a:t>našimi</a:t>
            </a:r>
            <a:r>
              <a:rPr lang="en-US" baseline="0" dirty="0"/>
              <a:t> </a:t>
            </a:r>
            <a:r>
              <a:rPr lang="en-US" baseline="0" dirty="0" err="1"/>
              <a:t>smernicami</a:t>
            </a:r>
            <a:r>
              <a:rPr lang="en-US" baseline="0" dirty="0"/>
              <a:t>”</a:t>
            </a:r>
          </a:p>
          <a:p>
            <a:pPr marL="228600" indent="-228600">
              <a:buAutoNum type="arabicPeriod"/>
            </a:pPr>
            <a:r>
              <a:rPr lang="en-US" baseline="0" dirty="0" err="1"/>
              <a:t>Zakonodaja</a:t>
            </a:r>
            <a:r>
              <a:rPr lang="en-US" baseline="0" dirty="0"/>
              <a:t> je </a:t>
            </a:r>
            <a:r>
              <a:rPr lang="en-US" baseline="0" dirty="0" err="1"/>
              <a:t>nad</a:t>
            </a:r>
            <a:r>
              <a:rPr lang="en-US" baseline="0" dirty="0"/>
              <a:t> </a:t>
            </a:r>
            <a:r>
              <a:rPr lang="en-US" baseline="0" dirty="0" err="1"/>
              <a:t>smernicami</a:t>
            </a:r>
            <a:r>
              <a:rPr lang="en-US" baseline="0" dirty="0"/>
              <a:t>. ”Na </a:t>
            </a:r>
            <a:r>
              <a:rPr lang="en-US" baseline="0" dirty="0" err="1"/>
              <a:t>računalniku</a:t>
            </a:r>
            <a:r>
              <a:rPr lang="en-US" baseline="0" dirty="0"/>
              <a:t> je </a:t>
            </a:r>
            <a:r>
              <a:rPr lang="en-US" baseline="0" dirty="0" err="1"/>
              <a:t>imel</a:t>
            </a:r>
            <a:r>
              <a:rPr lang="en-US" baseline="0" dirty="0"/>
              <a:t> </a:t>
            </a:r>
            <a:r>
              <a:rPr lang="en-US" baseline="0" dirty="0" err="1"/>
              <a:t>otroško</a:t>
            </a:r>
            <a:r>
              <a:rPr lang="en-US" baseline="0" dirty="0"/>
              <a:t> </a:t>
            </a:r>
            <a:r>
              <a:rPr lang="en-US" baseline="0" dirty="0" err="1"/>
              <a:t>pornografijo</a:t>
            </a:r>
            <a:r>
              <a:rPr lang="en-US" baseline="0" dirty="0"/>
              <a:t>, </a:t>
            </a:r>
            <a:r>
              <a:rPr lang="en-US" baseline="0" dirty="0" err="1"/>
              <a:t>ampak</a:t>
            </a:r>
            <a:r>
              <a:rPr lang="en-US" baseline="0" dirty="0"/>
              <a:t> </a:t>
            </a:r>
            <a:r>
              <a:rPr lang="en-US" baseline="0" dirty="0" err="1"/>
              <a:t>tudi</a:t>
            </a:r>
            <a:r>
              <a:rPr lang="en-US" baseline="0" dirty="0"/>
              <a:t> </a:t>
            </a:r>
            <a:r>
              <a:rPr lang="en-US" baseline="0" dirty="0" err="1"/>
              <a:t>njegovo</a:t>
            </a:r>
            <a:r>
              <a:rPr lang="en-US" baseline="0" dirty="0"/>
              <a:t> </a:t>
            </a:r>
            <a:r>
              <a:rPr lang="en-US" baseline="0" dirty="0" err="1"/>
              <a:t>geslo</a:t>
            </a:r>
            <a:r>
              <a:rPr lang="en-US" baseline="0" dirty="0"/>
              <a:t> </a:t>
            </a:r>
            <a:r>
              <a:rPr lang="en-US" baseline="0" dirty="0" err="1"/>
              <a:t>ni</a:t>
            </a:r>
            <a:r>
              <a:rPr lang="en-US" baseline="0" dirty="0"/>
              <a:t> </a:t>
            </a:r>
            <a:r>
              <a:rPr lang="en-US" baseline="0" dirty="0" err="1"/>
              <a:t>bilo</a:t>
            </a:r>
            <a:r>
              <a:rPr lang="en-US" baseline="0" dirty="0"/>
              <a:t> v </a:t>
            </a:r>
            <a:r>
              <a:rPr lang="en-US" baseline="0" dirty="0" err="1"/>
              <a:t>skladu</a:t>
            </a:r>
            <a:r>
              <a:rPr lang="en-US" baseline="0" dirty="0"/>
              <a:t> s </a:t>
            </a:r>
            <a:r>
              <a:rPr lang="en-US" baseline="0" dirty="0" err="1"/>
              <a:t>smernicami</a:t>
            </a:r>
            <a:r>
              <a:rPr lang="en-US" baseline="0" dirty="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04874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53249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Koncept</a:t>
            </a:r>
            <a:r>
              <a:rPr lang="en-US" dirty="0"/>
              <a:t> </a:t>
            </a:r>
            <a:r>
              <a:rPr lang="en-US" dirty="0" err="1"/>
              <a:t>malega</a:t>
            </a:r>
            <a:r>
              <a:rPr lang="en-US" dirty="0"/>
              <a:t> </a:t>
            </a:r>
            <a:r>
              <a:rPr lang="en-US" dirty="0" err="1"/>
              <a:t>profesorja</a:t>
            </a:r>
            <a:r>
              <a:rPr lang="en-US" dirty="0"/>
              <a:t>.</a:t>
            </a:r>
            <a:r>
              <a:rPr lang="en-US" baseline="0" dirty="0"/>
              <a:t> </a:t>
            </a:r>
            <a:r>
              <a:rPr lang="en-US" baseline="0" dirty="0" err="1"/>
              <a:t>Kjer</a:t>
            </a:r>
            <a:r>
              <a:rPr lang="en-US" baseline="0" dirty="0"/>
              <a:t> </a:t>
            </a:r>
            <a:r>
              <a:rPr lang="en-US" baseline="0" dirty="0" err="1"/>
              <a:t>nedko</a:t>
            </a:r>
            <a:r>
              <a:rPr lang="en-US" baseline="0" dirty="0"/>
              <a:t> </a:t>
            </a:r>
            <a:r>
              <a:rPr lang="en-US" baseline="0" dirty="0" err="1"/>
              <a:t>sledi</a:t>
            </a:r>
            <a:r>
              <a:rPr lang="en-US" baseline="0" dirty="0"/>
              <a:t> </a:t>
            </a:r>
            <a:r>
              <a:rPr lang="en-US" baseline="0" dirty="0" err="1"/>
              <a:t>črki</a:t>
            </a:r>
            <a:r>
              <a:rPr lang="en-US" baseline="0" dirty="0"/>
              <a:t>, ne pa </a:t>
            </a:r>
            <a:r>
              <a:rPr lang="en-US" baseline="0" dirty="0" err="1"/>
              <a:t>duhu</a:t>
            </a:r>
            <a:r>
              <a:rPr lang="en-US" baseline="0" dirty="0"/>
              <a:t> </a:t>
            </a:r>
            <a:r>
              <a:rPr lang="en-US" baseline="0" dirty="0" err="1"/>
              <a:t>navodil</a:t>
            </a:r>
            <a:r>
              <a:rPr lang="en-US" baseline="0" dirty="0"/>
              <a:t>. Sofia – </a:t>
            </a:r>
            <a:r>
              <a:rPr lang="en-US" baseline="0" dirty="0" err="1"/>
              <a:t>limonada</a:t>
            </a:r>
            <a:r>
              <a:rPr lang="en-US" baseline="0" dirty="0"/>
              <a:t>. </a:t>
            </a:r>
            <a:r>
              <a:rPr lang="en-US" baseline="0" dirty="0" err="1"/>
              <a:t>Praktično</a:t>
            </a:r>
            <a:r>
              <a:rPr lang="en-US" baseline="0" dirty="0"/>
              <a:t> – Geslo123 </a:t>
            </a:r>
            <a:r>
              <a:rPr lang="en-US" baseline="0" dirty="0" err="1"/>
              <a:t>vsebuje</a:t>
            </a:r>
            <a:r>
              <a:rPr lang="en-US" baseline="0" dirty="0"/>
              <a:t> male in </a:t>
            </a:r>
            <a:r>
              <a:rPr lang="en-US" baseline="0" dirty="0" err="1"/>
              <a:t>velike</a:t>
            </a:r>
            <a:r>
              <a:rPr lang="en-US" baseline="0" dirty="0"/>
              <a:t> </a:t>
            </a:r>
            <a:r>
              <a:rPr lang="en-US" baseline="0" dirty="0" err="1"/>
              <a:t>črke</a:t>
            </a:r>
            <a:r>
              <a:rPr lang="en-US" baseline="0" dirty="0"/>
              <a:t> in </a:t>
            </a:r>
            <a:r>
              <a:rPr lang="en-US" baseline="0" dirty="0" err="1"/>
              <a:t>številke</a:t>
            </a:r>
            <a:r>
              <a:rPr lang="en-US" baseline="0" dirty="0"/>
              <a:t>! </a:t>
            </a:r>
            <a:r>
              <a:rPr lang="en-US" baseline="0" dirty="0" err="1"/>
              <a:t>Osem</a:t>
            </a:r>
            <a:r>
              <a:rPr lang="en-US" baseline="0" dirty="0"/>
              <a:t> </a:t>
            </a:r>
            <a:r>
              <a:rPr lang="en-US" baseline="0" dirty="0" err="1"/>
              <a:t>znakov</a:t>
            </a:r>
            <a:r>
              <a:rPr lang="en-US" baseline="0" dirty="0"/>
              <a:t>.</a:t>
            </a:r>
          </a:p>
          <a:p>
            <a:pPr marL="228600" indent="-228600">
              <a:buAutoNum type="arabicPeriod"/>
            </a:pPr>
            <a:r>
              <a:rPr lang="en-US" baseline="0" dirty="0" err="1"/>
              <a:t>Zakaj</a:t>
            </a:r>
            <a:r>
              <a:rPr lang="en-US" baseline="0" dirty="0"/>
              <a:t> bi </a:t>
            </a:r>
            <a:r>
              <a:rPr lang="en-US" baseline="0" dirty="0" err="1"/>
              <a:t>verjel</a:t>
            </a:r>
            <a:r>
              <a:rPr lang="en-US" baseline="0" dirty="0"/>
              <a:t> </a:t>
            </a:r>
            <a:r>
              <a:rPr lang="en-US" baseline="0" dirty="0" err="1"/>
              <a:t>nekomu</a:t>
            </a:r>
            <a:r>
              <a:rPr lang="en-US" baseline="0" dirty="0"/>
              <a:t>, </a:t>
            </a:r>
            <a:r>
              <a:rPr lang="en-US" baseline="0" dirty="0" err="1"/>
              <a:t>če</a:t>
            </a:r>
            <a:r>
              <a:rPr lang="en-US" baseline="0" dirty="0"/>
              <a:t> on ne </a:t>
            </a:r>
            <a:r>
              <a:rPr lang="en-US" baseline="0" dirty="0" err="1"/>
              <a:t>verjame</a:t>
            </a:r>
            <a:r>
              <a:rPr lang="en-US" baseline="0" dirty="0"/>
              <a:t> </a:t>
            </a:r>
            <a:r>
              <a:rPr lang="en-US" baseline="0" dirty="0" err="1"/>
              <a:t>meni</a:t>
            </a:r>
            <a:r>
              <a:rPr lang="en-US" baseline="0" dirty="0"/>
              <a:t>?</a:t>
            </a:r>
          </a:p>
          <a:p>
            <a:pPr marL="228600" marR="0" indent="-228600" algn="l" defTabSz="932742" rtl="0" eaLnBrk="1" fontAlgn="auto" latinLnBrk="0" hangingPunct="1">
              <a:lnSpc>
                <a:spcPct val="90000"/>
              </a:lnSpc>
              <a:spcBef>
                <a:spcPts val="0"/>
              </a:spcBef>
              <a:spcAft>
                <a:spcPts val="340"/>
              </a:spcAft>
              <a:buClrTx/>
              <a:buSzTx/>
              <a:buFontTx/>
              <a:buAutoNum type="arabicPeriod"/>
              <a:tabLst/>
              <a:defRPr/>
            </a:pPr>
            <a:r>
              <a:rPr lang="en-US" baseline="0" dirty="0"/>
              <a:t>Labelling theory. </a:t>
            </a:r>
            <a:r>
              <a:rPr lang="en-US" sz="900" kern="1200" dirty="0">
                <a:solidFill>
                  <a:schemeClr val="tx1"/>
                </a:solidFill>
                <a:latin typeface="Segoe UI Light" pitchFamily="34" charset="0"/>
                <a:ea typeface="+mn-ea"/>
                <a:cs typeface="+mn-cs"/>
              </a:rPr>
              <a:t>Tannenbaum, F. (1938). </a:t>
            </a:r>
            <a:r>
              <a:rPr lang="en-US" sz="900" i="1" kern="1200" dirty="0">
                <a:solidFill>
                  <a:schemeClr val="tx1"/>
                </a:solidFill>
                <a:latin typeface="Segoe UI Light" pitchFamily="34" charset="0"/>
                <a:ea typeface="+mn-ea"/>
                <a:cs typeface="+mn-cs"/>
              </a:rPr>
              <a:t>Crime and the community</a:t>
            </a:r>
            <a:r>
              <a:rPr lang="en-US" sz="900" i="0" kern="1200" dirty="0">
                <a:solidFill>
                  <a:schemeClr val="tx1"/>
                </a:solidFill>
                <a:latin typeface="Segoe UI Light" pitchFamily="34" charset="0"/>
                <a:ea typeface="+mn-ea"/>
                <a:cs typeface="+mn-cs"/>
              </a:rPr>
              <a:t>. Boston, New York etc.: </a:t>
            </a:r>
            <a:r>
              <a:rPr lang="en-US" sz="900" i="0" kern="1200" dirty="0" err="1">
                <a:solidFill>
                  <a:schemeClr val="tx1"/>
                </a:solidFill>
                <a:latin typeface="Segoe UI Light" pitchFamily="34" charset="0"/>
                <a:ea typeface="+mn-ea"/>
                <a:cs typeface="+mn-cs"/>
              </a:rPr>
              <a:t>Ginn</a:t>
            </a:r>
            <a:r>
              <a:rPr lang="en-US" sz="900" i="0" kern="1200" dirty="0">
                <a:solidFill>
                  <a:schemeClr val="tx1"/>
                </a:solidFill>
                <a:latin typeface="Segoe UI Light" pitchFamily="34" charset="0"/>
                <a:ea typeface="+mn-ea"/>
                <a:cs typeface="+mn-cs"/>
              </a:rPr>
              <a:t> and company.</a:t>
            </a:r>
            <a:endParaRPr lang="en-US" sz="900" kern="1200" dirty="0">
              <a:solidFill>
                <a:schemeClr val="tx1"/>
              </a:solidFill>
              <a:latin typeface="Segoe UI Light" pitchFamily="34" charset="0"/>
              <a:ea typeface="+mn-ea"/>
              <a:cs typeface="+mn-cs"/>
            </a:endParaRPr>
          </a:p>
          <a:p>
            <a:pPr marL="228600" marR="0" indent="-228600" algn="l" defTabSz="932742" rtl="0" eaLnBrk="1" fontAlgn="auto" latinLnBrk="0" hangingPunct="1">
              <a:lnSpc>
                <a:spcPct val="90000"/>
              </a:lnSpc>
              <a:spcBef>
                <a:spcPts val="0"/>
              </a:spcBef>
              <a:spcAft>
                <a:spcPts val="340"/>
              </a:spcAft>
              <a:buClrTx/>
              <a:buSzTx/>
              <a:buFontTx/>
              <a:buAutoNum type="arabicPeriod"/>
              <a:tabLst/>
              <a:defRPr/>
            </a:pPr>
            <a:r>
              <a:rPr lang="en-US" baseline="0" dirty="0"/>
              <a:t> </a:t>
            </a:r>
            <a:r>
              <a:rPr lang="en-US" baseline="0" dirty="0" err="1"/>
              <a:t>Konfrontacija</a:t>
            </a:r>
            <a:r>
              <a:rPr lang="en-US" baseline="0" dirty="0"/>
              <a:t> - </a:t>
            </a:r>
            <a:r>
              <a:rPr lang="en-US" baseline="0" dirty="0" err="1"/>
              <a:t>če</a:t>
            </a:r>
            <a:r>
              <a:rPr lang="en-US" baseline="0" dirty="0"/>
              <a:t> so </a:t>
            </a:r>
            <a:r>
              <a:rPr lang="en-US" baseline="0" dirty="0" err="1"/>
              <a:t>drugi</a:t>
            </a:r>
            <a:r>
              <a:rPr lang="en-US" baseline="0" dirty="0"/>
              <a:t> v </a:t>
            </a:r>
            <a:r>
              <a:rPr lang="en-US" baseline="0" dirty="0" err="1"/>
              <a:t>bližini</a:t>
            </a:r>
            <a:r>
              <a:rPr lang="en-US" baseline="0" dirty="0"/>
              <a:t>, </a:t>
            </a:r>
            <a:r>
              <a:rPr lang="en-US" baseline="0" dirty="0" err="1"/>
              <a:t>potem</a:t>
            </a:r>
            <a:r>
              <a:rPr lang="en-US" baseline="0" dirty="0"/>
              <a:t> </a:t>
            </a:r>
            <a:r>
              <a:rPr lang="en-US" baseline="0" dirty="0" err="1"/>
              <a:t>sram</a:t>
            </a:r>
            <a:r>
              <a:rPr lang="en-US" baseline="0" dirty="0"/>
              <a:t>. </a:t>
            </a:r>
            <a:r>
              <a:rPr lang="en-US" baseline="0" dirty="0" err="1"/>
              <a:t>Če</a:t>
            </a:r>
            <a:r>
              <a:rPr lang="en-US" baseline="0" dirty="0"/>
              <a:t> </a:t>
            </a:r>
            <a:r>
              <a:rPr lang="en-US" baseline="0" dirty="0" err="1"/>
              <a:t>ena</a:t>
            </a:r>
            <a:r>
              <a:rPr lang="en-US" baseline="0" dirty="0"/>
              <a:t> </a:t>
            </a:r>
            <a:r>
              <a:rPr lang="en-US" baseline="0" dirty="0" err="1"/>
              <a:t>na</a:t>
            </a:r>
            <a:r>
              <a:rPr lang="en-US" baseline="0" dirty="0"/>
              <a:t> </a:t>
            </a:r>
            <a:r>
              <a:rPr lang="en-US" baseline="0" dirty="0" err="1"/>
              <a:t>ena</a:t>
            </a:r>
            <a:r>
              <a:rPr lang="en-US" baseline="0" dirty="0"/>
              <a:t> </a:t>
            </a:r>
            <a:r>
              <a:rPr lang="en-US" baseline="0" dirty="0" err="1"/>
              <a:t>potem</a:t>
            </a:r>
            <a:r>
              <a:rPr lang="en-US" baseline="0" dirty="0"/>
              <a:t> </a:t>
            </a:r>
            <a:r>
              <a:rPr lang="en-US" baseline="0" dirty="0" err="1"/>
              <a:t>obrambni</a:t>
            </a:r>
            <a:r>
              <a:rPr lang="en-US" baseline="0" dirty="0"/>
              <a:t> </a:t>
            </a:r>
            <a:r>
              <a:rPr lang="en-US" baseline="0" dirty="0" err="1"/>
              <a:t>mehanizmi</a:t>
            </a:r>
            <a:r>
              <a:rPr lang="en-US" baseline="0" dirty="0"/>
              <a: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30445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2742" rtl="0" eaLnBrk="1" fontAlgn="auto" latinLnBrk="0" hangingPunct="1">
              <a:lnSpc>
                <a:spcPct val="90000"/>
              </a:lnSpc>
              <a:spcBef>
                <a:spcPts val="0"/>
              </a:spcBef>
              <a:spcAft>
                <a:spcPts val="340"/>
              </a:spcAft>
              <a:buClrTx/>
              <a:buSzTx/>
              <a:buFontTx/>
              <a:buNone/>
              <a:tabLst/>
              <a:defRPr/>
            </a:pPr>
            <a:r>
              <a:rPr lang="en-US" altLang="en-US" dirty="0"/>
              <a:t>2</a:t>
            </a:r>
            <a:r>
              <a:rPr lang="en-US" altLang="en-US" baseline="30000" dirty="0"/>
              <a:t>nd</a:t>
            </a:r>
            <a:r>
              <a:rPr lang="en-US" altLang="en-US" dirty="0"/>
              <a:t> </a:t>
            </a:r>
            <a:r>
              <a:rPr lang="en-US" altLang="en-US" dirty="0" err="1"/>
              <a:t>viktimizacija</a:t>
            </a:r>
            <a:r>
              <a:rPr lang="en-US" altLang="en-US" baseline="0" dirty="0"/>
              <a:t> – </a:t>
            </a:r>
            <a:r>
              <a:rPr lang="en-US" altLang="en-US" baseline="0" dirty="0" err="1"/>
              <a:t>ko</a:t>
            </a:r>
            <a:r>
              <a:rPr lang="en-US" altLang="en-US" baseline="0" dirty="0"/>
              <a:t> </a:t>
            </a:r>
            <a:r>
              <a:rPr lang="en-US" altLang="en-US" baseline="0" dirty="0" err="1"/>
              <a:t>si</a:t>
            </a:r>
            <a:r>
              <a:rPr lang="en-US" altLang="en-US" baseline="0" dirty="0"/>
              <a:t> </a:t>
            </a:r>
            <a:r>
              <a:rPr lang="en-US" altLang="en-US" baseline="0" dirty="0" err="1"/>
              <a:t>ponovno</a:t>
            </a:r>
            <a:r>
              <a:rPr lang="en-US" altLang="en-US" baseline="0" dirty="0"/>
              <a:t> </a:t>
            </a:r>
            <a:r>
              <a:rPr lang="en-US" altLang="en-US" baseline="0" dirty="0" err="1"/>
              <a:t>žrtev</a:t>
            </a:r>
            <a:r>
              <a:rPr lang="en-US" altLang="en-US" baseline="0" dirty="0"/>
              <a:t>, </a:t>
            </a:r>
            <a:r>
              <a:rPr lang="en-US" altLang="en-US" baseline="0" dirty="0" err="1"/>
              <a:t>ker</a:t>
            </a:r>
            <a:r>
              <a:rPr lang="en-US" altLang="en-US" baseline="0" dirty="0"/>
              <a:t> </a:t>
            </a:r>
            <a:r>
              <a:rPr lang="en-US" altLang="en-US" baseline="0" dirty="0" err="1"/>
              <a:t>si</a:t>
            </a:r>
            <a:r>
              <a:rPr lang="en-US" altLang="en-US" baseline="0" dirty="0"/>
              <a:t> </a:t>
            </a:r>
            <a:r>
              <a:rPr lang="en-US" altLang="en-US" baseline="0" dirty="0" err="1"/>
              <a:t>bil</a:t>
            </a:r>
            <a:r>
              <a:rPr lang="en-US" altLang="en-US" baseline="0" dirty="0"/>
              <a:t> </a:t>
            </a:r>
            <a:r>
              <a:rPr lang="en-US" altLang="en-US" baseline="0" dirty="0" err="1"/>
              <a:t>žrtev</a:t>
            </a:r>
            <a:r>
              <a:rPr lang="en-US" altLang="en-US" baseline="0" dirty="0"/>
              <a:t>. </a:t>
            </a:r>
          </a:p>
          <a:p>
            <a:pPr marL="228600" marR="0" lvl="0" indent="-228600" algn="l" defTabSz="932742" rtl="0" eaLnBrk="1" fontAlgn="auto" latinLnBrk="0" hangingPunct="1">
              <a:lnSpc>
                <a:spcPct val="90000"/>
              </a:lnSpc>
              <a:spcBef>
                <a:spcPts val="0"/>
              </a:spcBef>
              <a:spcAft>
                <a:spcPts val="340"/>
              </a:spcAft>
              <a:buClrTx/>
              <a:buSzTx/>
              <a:buFontTx/>
              <a:buNone/>
              <a:tabLst/>
              <a:defRPr/>
            </a:pPr>
            <a:endParaRPr lang="en-US" altLang="en-US" dirty="0"/>
          </a:p>
          <a:p>
            <a:pPr marL="228600" marR="0" lvl="0" indent="-228600" algn="l" defTabSz="932742" rtl="0" eaLnBrk="1" fontAlgn="auto" latinLnBrk="0" hangingPunct="1">
              <a:lnSpc>
                <a:spcPct val="90000"/>
              </a:lnSpc>
              <a:spcBef>
                <a:spcPts val="0"/>
              </a:spcBef>
              <a:spcAft>
                <a:spcPts val="340"/>
              </a:spcAft>
              <a:buClrTx/>
              <a:buSzTx/>
              <a:buFontTx/>
              <a:buNone/>
              <a:tabLst/>
              <a:defRPr/>
            </a:pPr>
            <a:r>
              <a:rPr lang="en-US" altLang="en-US" dirty="0" err="1"/>
              <a:t>Če</a:t>
            </a:r>
            <a:r>
              <a:rPr lang="en-US" altLang="en-US" dirty="0"/>
              <a:t> </a:t>
            </a:r>
            <a:r>
              <a:rPr lang="en-US" altLang="en-US" dirty="0" err="1"/>
              <a:t>bo</a:t>
            </a:r>
            <a:r>
              <a:rPr lang="en-US" altLang="en-US" dirty="0"/>
              <a:t> </a:t>
            </a:r>
            <a:r>
              <a:rPr lang="en-US" altLang="en-US" dirty="0" err="1"/>
              <a:t>čas</a:t>
            </a:r>
            <a:r>
              <a:rPr lang="en-US" altLang="en-US" dirty="0"/>
              <a:t>,</a:t>
            </a:r>
            <a:r>
              <a:rPr lang="en-US" altLang="en-US" baseline="0" dirty="0"/>
              <a:t> </a:t>
            </a:r>
            <a:r>
              <a:rPr lang="en-US" altLang="en-US" baseline="0" dirty="0" err="1"/>
              <a:t>omenim</a:t>
            </a:r>
            <a:r>
              <a:rPr lang="en-US" altLang="en-US" baseline="0" dirty="0"/>
              <a:t> </a:t>
            </a:r>
            <a:r>
              <a:rPr lang="en-US" altLang="en-US" baseline="0" dirty="0" err="1"/>
              <a:t>svoje</a:t>
            </a:r>
            <a:r>
              <a:rPr lang="en-US" altLang="en-US" baseline="0" dirty="0"/>
              <a:t> </a:t>
            </a:r>
            <a:r>
              <a:rPr lang="en-US" altLang="en-US" baseline="0" dirty="0" err="1"/>
              <a:t>izkušnje</a:t>
            </a:r>
            <a:r>
              <a:rPr lang="en-US" altLang="en-US" baseline="0" dirty="0"/>
              <a:t>.</a:t>
            </a:r>
          </a:p>
          <a:p>
            <a:pPr marL="228600" marR="0" lvl="0" indent="-228600" algn="l" defTabSz="932742" rtl="0" eaLnBrk="1" fontAlgn="auto" latinLnBrk="0" hangingPunct="1">
              <a:lnSpc>
                <a:spcPct val="90000"/>
              </a:lnSpc>
              <a:spcBef>
                <a:spcPts val="0"/>
              </a:spcBef>
              <a:spcAft>
                <a:spcPts val="340"/>
              </a:spcAft>
              <a:buClrTx/>
              <a:buSzTx/>
              <a:buFontTx/>
              <a:buNone/>
              <a:tabLst/>
              <a:defRPr/>
            </a:pPr>
            <a:endParaRPr lang="en-US" altLang="en-US" dirty="0"/>
          </a:p>
          <a:p>
            <a:pPr marL="228600" marR="0" lvl="0" indent="-228600" algn="l" defTabSz="932742" rtl="0" eaLnBrk="1" fontAlgn="auto" latinLnBrk="0" hangingPunct="1">
              <a:lnSpc>
                <a:spcPct val="90000"/>
              </a:lnSpc>
              <a:spcBef>
                <a:spcPts val="0"/>
              </a:spcBef>
              <a:spcAft>
                <a:spcPts val="340"/>
              </a:spcAft>
              <a:buClrTx/>
              <a:buSzTx/>
              <a:buFontTx/>
              <a:buNone/>
              <a:tabLst/>
              <a:defRPr/>
            </a:pPr>
            <a:r>
              <a:rPr lang="en-US" altLang="en-US" dirty="0"/>
              <a:t>Copes, H., </a:t>
            </a:r>
            <a:r>
              <a:rPr lang="en-US" altLang="en-US" dirty="0" err="1"/>
              <a:t>Kerley</a:t>
            </a:r>
            <a:r>
              <a:rPr lang="en-US" altLang="en-US" dirty="0"/>
              <a:t>, K. R., Mason, K. A., &amp; Van </a:t>
            </a:r>
            <a:r>
              <a:rPr lang="en-US" altLang="en-US" dirty="0" err="1"/>
              <a:t>Wyk</a:t>
            </a:r>
            <a:r>
              <a:rPr lang="en-US" altLang="en-US" dirty="0"/>
              <a:t>, J. (2001). Reporting behavior of fraud victims and Black's theory of law: An empirical assessment. </a:t>
            </a:r>
            <a:r>
              <a:rPr lang="en-US" altLang="en-US" i="1" dirty="0"/>
              <a:t>Justice Quarterly, 18</a:t>
            </a:r>
            <a:r>
              <a:rPr lang="en-US" altLang="en-US" dirty="0"/>
              <a:t>(2), 343-363. doi:10.1080/07418820100094931</a:t>
            </a:r>
          </a:p>
          <a:p>
            <a:pPr marL="228600" marR="0" lvl="0" indent="-228600" algn="l" defTabSz="932742" rtl="0" eaLnBrk="1" fontAlgn="auto" latinLnBrk="0" hangingPunct="1">
              <a:lnSpc>
                <a:spcPct val="90000"/>
              </a:lnSpc>
              <a:spcBef>
                <a:spcPts val="0"/>
              </a:spcBef>
              <a:spcAft>
                <a:spcPts val="34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97065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2742" rtl="0" eaLnBrk="1" fontAlgn="auto" latinLnBrk="0" hangingPunct="1">
              <a:lnSpc>
                <a:spcPct val="90000"/>
              </a:lnSpc>
              <a:spcBef>
                <a:spcPts val="0"/>
              </a:spcBef>
              <a:spcAft>
                <a:spcPts val="340"/>
              </a:spcAft>
              <a:buClrTx/>
              <a:buSzTx/>
              <a:buFontTx/>
              <a:buNone/>
              <a:tabLst/>
              <a:defRPr/>
            </a:pPr>
            <a:r>
              <a:rPr lang="en-US" baseline="0" dirty="0"/>
              <a:t>In </a:t>
            </a:r>
            <a:r>
              <a:rPr lang="en-US" baseline="0" dirty="0" err="1"/>
              <a:t>potem</a:t>
            </a:r>
            <a:r>
              <a:rPr lang="en-US" baseline="0" dirty="0"/>
              <a:t>, </a:t>
            </a:r>
            <a:r>
              <a:rPr lang="en-US" baseline="0" dirty="0" err="1"/>
              <a:t>ko</a:t>
            </a:r>
            <a:r>
              <a:rPr lang="en-US" baseline="0" dirty="0"/>
              <a:t> </a:t>
            </a:r>
            <a:r>
              <a:rPr lang="en-US" baseline="0" dirty="0" err="1"/>
              <a:t>pišejo</a:t>
            </a:r>
            <a:r>
              <a:rPr lang="en-US" baseline="0" dirty="0"/>
              <a:t>, </a:t>
            </a:r>
            <a:r>
              <a:rPr lang="en-US" baseline="0" dirty="0" err="1"/>
              <a:t>nekdo</a:t>
            </a:r>
            <a:r>
              <a:rPr lang="en-US" baseline="0" dirty="0"/>
              <a:t> </a:t>
            </a:r>
            <a:r>
              <a:rPr lang="en-US" baseline="0" dirty="0" err="1"/>
              <a:t>prijazno</a:t>
            </a:r>
            <a:r>
              <a:rPr lang="en-US" baseline="0" dirty="0"/>
              <a:t> </a:t>
            </a:r>
            <a:r>
              <a:rPr lang="en-US" baseline="0" dirty="0" err="1"/>
              <a:t>odgovori</a:t>
            </a:r>
            <a:r>
              <a:rPr lang="en-US" baseline="0" dirty="0"/>
              <a:t> in </a:t>
            </a:r>
            <a:r>
              <a:rPr lang="en-US" baseline="0" dirty="0" err="1"/>
              <a:t>jim</a:t>
            </a:r>
            <a:r>
              <a:rPr lang="en-US" baseline="0" dirty="0"/>
              <a:t> ne </a:t>
            </a:r>
            <a:r>
              <a:rPr lang="en-US" baseline="0" dirty="0" err="1"/>
              <a:t>razlaga</a:t>
            </a:r>
            <a:r>
              <a:rPr lang="en-US" baseline="0" dirty="0"/>
              <a:t>, da so </a:t>
            </a:r>
            <a:r>
              <a:rPr lang="en-US" baseline="0" dirty="0" err="1"/>
              <a:t>moroni</a:t>
            </a:r>
            <a:r>
              <a:rPr lang="en-US" baseline="0" dirty="0"/>
              <a: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9453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5933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938D2D5-C267-934C-B498-20FC4B1590B2}"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078208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DePaulo</a:t>
            </a:r>
            <a:r>
              <a:rPr lang="en-GB" sz="900" dirty="0"/>
              <a:t>, B. M. (1994). Spotting Lies: Can Humans Learn to Do Better? </a:t>
            </a:r>
            <a:r>
              <a:rPr lang="en-GB" sz="900" i="1" dirty="0"/>
              <a:t>Current Directions in Psychological Science, 3</a:t>
            </a:r>
            <a:r>
              <a:rPr lang="en-GB" sz="900" dirty="0"/>
              <a:t>(3), 83-86.  Retrieved from http://www.jstor.org/stable/20182273</a:t>
            </a:r>
          </a:p>
          <a:p>
            <a:r>
              <a:rPr lang="en-GB" sz="900" dirty="0"/>
              <a:t>Hancock, J. T. (2007). Digital Deception: Why, when and how people lie online. In A. N. Joinson, K. Y. A. McKenna, T. </a:t>
            </a:r>
            <a:r>
              <a:rPr lang="en-GB" sz="900" dirty="0" err="1"/>
              <a:t>Postmes</a:t>
            </a:r>
            <a:r>
              <a:rPr lang="en-GB" sz="900" dirty="0"/>
              <a:t>, &amp; U.-D. </a:t>
            </a:r>
            <a:r>
              <a:rPr lang="en-GB" sz="900" dirty="0" err="1"/>
              <a:t>Reips</a:t>
            </a:r>
            <a:r>
              <a:rPr lang="en-GB" sz="900" dirty="0"/>
              <a:t> (Eds.), </a:t>
            </a:r>
            <a:r>
              <a:rPr lang="en-GB" sz="900" i="1" dirty="0"/>
              <a:t>The Oxford handbook of Internet psychology</a:t>
            </a:r>
            <a:r>
              <a:rPr lang="en-GB" sz="900" dirty="0"/>
              <a:t> (pp. 289-302). Oxford ; New York: Oxford University Press.</a:t>
            </a:r>
          </a:p>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58092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DePaulo</a:t>
            </a:r>
            <a:r>
              <a:rPr lang="en-GB" sz="900" dirty="0"/>
              <a:t>, B. M. (1994). Spotting Lies: Can Humans Learn to Do Better? </a:t>
            </a:r>
            <a:r>
              <a:rPr lang="en-GB" sz="900" i="1" dirty="0"/>
              <a:t>Current Directions in Psychological Science, 3</a:t>
            </a:r>
            <a:r>
              <a:rPr lang="en-GB" sz="900" dirty="0"/>
              <a:t>(3), 83-86.  Retrieved from http://www.jstor.org/stable/20182273</a:t>
            </a:r>
          </a:p>
          <a:p>
            <a:r>
              <a:rPr lang="en-GB" sz="900" dirty="0"/>
              <a:t>Hancock, J. T. (2007). Digital Deception: Why, when and how people lie online. In A. N. Joinson, K. Y. A. McKenna, T. </a:t>
            </a:r>
            <a:r>
              <a:rPr lang="en-GB" sz="900" dirty="0" err="1"/>
              <a:t>Postmes</a:t>
            </a:r>
            <a:r>
              <a:rPr lang="en-GB" sz="900" dirty="0"/>
              <a:t>, &amp; U.-D. </a:t>
            </a:r>
            <a:r>
              <a:rPr lang="en-GB" sz="900" dirty="0" err="1"/>
              <a:t>Reips</a:t>
            </a:r>
            <a:r>
              <a:rPr lang="en-GB" sz="900" dirty="0"/>
              <a:t> (Eds.), </a:t>
            </a:r>
            <a:r>
              <a:rPr lang="en-GB" sz="900" i="1" dirty="0"/>
              <a:t>The Oxford handbook of Internet psychology</a:t>
            </a:r>
            <a:r>
              <a:rPr lang="en-GB" sz="900" dirty="0"/>
              <a:t> (pp. 289-302). Oxford ; New York: Oxford University Press.</a:t>
            </a:r>
          </a:p>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804303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a:t>
            </a:r>
            <a:r>
              <a:rPr lang="en-GB" baseline="0" dirty="0"/>
              <a:t> </a:t>
            </a:r>
            <a:r>
              <a:rPr lang="en-GB" sz="900" b="0" i="0" kern="1200" dirty="0">
                <a:solidFill>
                  <a:schemeClr val="tx1"/>
                </a:solidFill>
                <a:effectLst/>
                <a:latin typeface="Arial" panose="020B0604020202020204" pitchFamily="34" charset="0"/>
                <a:ea typeface="+mn-ea"/>
                <a:cs typeface="+mn-cs"/>
              </a:rPr>
              <a:t>Test subjects (usually college students) are given a sheet of paper containing a series of 20 different matrices...and are told to find in each of the matrices two numbers that add up to 10. They have five minutes to solve as many of the matrices as possible, and they get paid based on how many they solve correctly. When we want to make it possible for subjects to cheat on the matrix task, we introduce what we call the "shredder condition." The subjects are told to count their correct answers on their own and then put their work sheets through a paper shredder at the back of the room. They then tell us how many matrices they solved correctly and get paid accordingly. </a:t>
            </a:r>
          </a:p>
          <a:p>
            <a:endParaRPr lang="en-GB" sz="900" b="0" i="0" kern="1200" dirty="0">
              <a:solidFill>
                <a:schemeClr val="tx1"/>
              </a:solidFill>
              <a:effectLst/>
              <a:latin typeface="Arial" panose="020B0604020202020204" pitchFamily="34" charset="0"/>
              <a:ea typeface="+mn-ea"/>
              <a:cs typeface="+mn-cs"/>
            </a:endParaRPr>
          </a:p>
          <a:p>
            <a:r>
              <a:rPr lang="en-GB" sz="900" b="0" i="0" kern="1200" dirty="0">
                <a:solidFill>
                  <a:schemeClr val="tx1"/>
                </a:solidFill>
                <a:effectLst/>
                <a:latin typeface="Arial" panose="020B0604020202020204" pitchFamily="34" charset="0"/>
                <a:ea typeface="+mn-ea"/>
                <a:cs typeface="+mn-cs"/>
              </a:rPr>
              <a:t>...In the control condition, it turns out that most people can solve about four matrices in five minutes. But in the shredder condition, something funny happens: Everyone suddenly and miraculously gets a little smarter. Participants in the shredder condition claim to solve an average of six matrices—two more than in the control condition. This overall increase results not from a few individuals who claim to solve a lot more matrices but from lots of people who cheat just by a little.</a:t>
            </a:r>
          </a:p>
          <a:p>
            <a:endParaRPr lang="en-GB" sz="900" b="0" i="0" kern="1200" dirty="0">
              <a:solidFill>
                <a:schemeClr val="tx1"/>
              </a:solidFill>
              <a:effectLst/>
              <a:latin typeface="Arial" panose="020B0604020202020204"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GB" sz="900" dirty="0"/>
              <a:t>Ariely, D. (2012). </a:t>
            </a:r>
            <a:r>
              <a:rPr lang="en-GB" sz="900" i="1" dirty="0"/>
              <a:t>The (Honest) Truth About Dishonesty: How We Lie to Everyone---Especially Ourselves</a:t>
            </a:r>
            <a:r>
              <a:rPr lang="en-GB" sz="900" dirty="0"/>
              <a:t>: Harper </a:t>
            </a:r>
          </a:p>
          <a:p>
            <a:endParaRPr lang="en-GB" sz="900" b="0" i="0" kern="1200" dirty="0">
              <a:solidFill>
                <a:schemeClr val="tx1"/>
              </a:solidFill>
              <a:effectLst/>
              <a:latin typeface="Arial" panose="020B0604020202020204"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24055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Mazar</a:t>
            </a:r>
            <a:r>
              <a:rPr lang="en-GB" sz="900" dirty="0"/>
              <a:t>, N., &amp; Ariely, D. (2006). Dishonesty in everyday life and its policy implications. </a:t>
            </a:r>
            <a:r>
              <a:rPr lang="en-GB" sz="900" i="1" dirty="0"/>
              <a:t>Journal of Public Policy &amp; Marketing, 25</a:t>
            </a:r>
            <a:r>
              <a:rPr lang="en-GB" sz="900" dirty="0"/>
              <a:t>(1), 117-126. doi:10.1509/jppm.25.1.117</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628938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Govorim</a:t>
            </a:r>
            <a:r>
              <a:rPr lang="en-GB" sz="900" dirty="0"/>
              <a:t> </a:t>
            </a:r>
            <a:r>
              <a:rPr lang="en-GB" sz="900" dirty="0" err="1"/>
              <a:t>za</a:t>
            </a:r>
            <a:r>
              <a:rPr lang="en-GB" sz="900" baseline="0" dirty="0"/>
              <a:t> </a:t>
            </a:r>
            <a:r>
              <a:rPr lang="en-GB" sz="900" baseline="0" dirty="0" err="1"/>
              <a:t>Anglijo</a:t>
            </a:r>
            <a:r>
              <a:rPr lang="en-GB" sz="900" baseline="0" dirty="0"/>
              <a:t>, ne </a:t>
            </a:r>
            <a:r>
              <a:rPr lang="en-GB" sz="900" baseline="0" dirty="0" err="1"/>
              <a:t>vem</a:t>
            </a:r>
            <a:r>
              <a:rPr lang="en-GB" sz="900" baseline="0" dirty="0"/>
              <a:t> </a:t>
            </a:r>
            <a:r>
              <a:rPr lang="en-GB" sz="900" baseline="0" dirty="0" err="1"/>
              <a:t>kako</a:t>
            </a:r>
            <a:r>
              <a:rPr lang="en-GB" sz="900" baseline="0" dirty="0"/>
              <a:t> je v </a:t>
            </a:r>
            <a:r>
              <a:rPr lang="en-GB" sz="900" baseline="0" dirty="0" err="1"/>
              <a:t>Sloveniji</a:t>
            </a:r>
            <a:r>
              <a:rPr lang="en-GB" sz="900" baseline="0" dirty="0"/>
              <a:t>.</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28673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861697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Govorim</a:t>
            </a:r>
            <a:r>
              <a:rPr lang="en-GB" sz="900" dirty="0"/>
              <a:t> </a:t>
            </a:r>
            <a:r>
              <a:rPr lang="en-GB" sz="900" dirty="0" err="1"/>
              <a:t>za</a:t>
            </a:r>
            <a:r>
              <a:rPr lang="en-GB" sz="900" baseline="0" dirty="0"/>
              <a:t> </a:t>
            </a:r>
            <a:r>
              <a:rPr lang="en-GB" sz="900" baseline="0" dirty="0" err="1"/>
              <a:t>Anglijo</a:t>
            </a:r>
            <a:r>
              <a:rPr lang="en-GB" sz="900" baseline="0" dirty="0"/>
              <a:t>, ne </a:t>
            </a:r>
            <a:r>
              <a:rPr lang="en-GB" sz="900" baseline="0" dirty="0" err="1"/>
              <a:t>vem</a:t>
            </a:r>
            <a:r>
              <a:rPr lang="en-GB" sz="900" baseline="0" dirty="0"/>
              <a:t> </a:t>
            </a:r>
            <a:r>
              <a:rPr lang="en-GB" sz="900" baseline="0" dirty="0" err="1"/>
              <a:t>kako</a:t>
            </a:r>
            <a:r>
              <a:rPr lang="en-GB" sz="900" baseline="0" dirty="0"/>
              <a:t> je v </a:t>
            </a:r>
            <a:r>
              <a:rPr lang="en-GB" sz="900" baseline="0" dirty="0" err="1"/>
              <a:t>Sloveniji</a:t>
            </a:r>
            <a:r>
              <a:rPr lang="en-GB" sz="900" baseline="0" dirty="0"/>
              <a:t>.</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69245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Govorim</a:t>
            </a:r>
            <a:r>
              <a:rPr lang="en-GB" sz="900" dirty="0"/>
              <a:t> </a:t>
            </a:r>
            <a:r>
              <a:rPr lang="en-GB" sz="900" dirty="0" err="1"/>
              <a:t>za</a:t>
            </a:r>
            <a:r>
              <a:rPr lang="en-GB" sz="900" baseline="0" dirty="0"/>
              <a:t> </a:t>
            </a:r>
            <a:r>
              <a:rPr lang="en-GB" sz="900" baseline="0" dirty="0" err="1"/>
              <a:t>Anglijo</a:t>
            </a:r>
            <a:r>
              <a:rPr lang="en-GB" sz="900" baseline="0" dirty="0"/>
              <a:t>, ne </a:t>
            </a:r>
            <a:r>
              <a:rPr lang="en-GB" sz="900" baseline="0" dirty="0" err="1"/>
              <a:t>vem</a:t>
            </a:r>
            <a:r>
              <a:rPr lang="en-GB" sz="900" baseline="0" dirty="0"/>
              <a:t> </a:t>
            </a:r>
            <a:r>
              <a:rPr lang="en-GB" sz="900" baseline="0" dirty="0" err="1"/>
              <a:t>kako</a:t>
            </a:r>
            <a:r>
              <a:rPr lang="en-GB" sz="900" baseline="0" dirty="0"/>
              <a:t> je v </a:t>
            </a:r>
            <a:r>
              <a:rPr lang="en-GB" sz="900" baseline="0" dirty="0" err="1"/>
              <a:t>Sloveniji</a:t>
            </a:r>
            <a:r>
              <a:rPr lang="en-GB" sz="900" baseline="0" dirty="0"/>
              <a:t>.</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768172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latin typeface="Segoe UI Light" pitchFamily="34" charset="0"/>
                <a:ea typeface="+mn-ea"/>
                <a:cs typeface="+mn-cs"/>
              </a:rPr>
              <a:t>Bateson, M., Nettle, D., &amp; Roberts, G. (2006). Cues of being watched enhance cooperation in a real-world setting. </a:t>
            </a:r>
            <a:r>
              <a:rPr lang="en-GB" sz="900" i="1" kern="1200" dirty="0">
                <a:solidFill>
                  <a:schemeClr val="tx1"/>
                </a:solidFill>
                <a:latin typeface="Segoe UI Light" pitchFamily="34" charset="0"/>
                <a:ea typeface="+mn-ea"/>
                <a:cs typeface="+mn-cs"/>
              </a:rPr>
              <a:t>Biology Letters, 2</a:t>
            </a:r>
            <a:r>
              <a:rPr lang="en-GB" sz="900" i="0" kern="1200" dirty="0">
                <a:solidFill>
                  <a:schemeClr val="tx1"/>
                </a:solidFill>
                <a:latin typeface="Segoe UI Light" pitchFamily="34" charset="0"/>
                <a:ea typeface="+mn-ea"/>
                <a:cs typeface="+mn-cs"/>
              </a:rPr>
              <a:t>(3), 412-414. doi:10.1098/rsbl.2006.0509</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906750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latin typeface="Segoe UI Light" pitchFamily="34" charset="0"/>
                <a:ea typeface="+mn-ea"/>
                <a:cs typeface="+mn-cs"/>
              </a:rPr>
              <a:t>Bateson, M., Nettle, D., &amp; Roberts, G. (2006). Cues of being watched enhance cooperation in a real-world setting. </a:t>
            </a:r>
            <a:r>
              <a:rPr lang="en-GB" sz="900" i="1" kern="1200" dirty="0">
                <a:solidFill>
                  <a:schemeClr val="tx1"/>
                </a:solidFill>
                <a:latin typeface="Segoe UI Light" pitchFamily="34" charset="0"/>
                <a:ea typeface="+mn-ea"/>
                <a:cs typeface="+mn-cs"/>
              </a:rPr>
              <a:t>Biology Letters, 2</a:t>
            </a:r>
            <a:r>
              <a:rPr lang="en-GB" sz="900" i="0" kern="1200" dirty="0">
                <a:solidFill>
                  <a:schemeClr val="tx1"/>
                </a:solidFill>
                <a:latin typeface="Segoe UI Light" pitchFamily="34" charset="0"/>
                <a:ea typeface="+mn-ea"/>
                <a:cs typeface="+mn-cs"/>
              </a:rPr>
              <a:t>(3), 412-414. doi:10.1098/rsbl.2006.0509</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183256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latin typeface="Segoe UI Light" pitchFamily="34" charset="0"/>
                <a:ea typeface="+mn-ea"/>
                <a:cs typeface="+mn-cs"/>
              </a:rPr>
              <a:t>Bateson, M., Nettle, D., &amp; Roberts, G. (2006). Cues of being watched enhance cooperation in a real-world setting. </a:t>
            </a:r>
            <a:r>
              <a:rPr lang="en-GB" sz="900" i="1" kern="1200" dirty="0">
                <a:solidFill>
                  <a:schemeClr val="tx1"/>
                </a:solidFill>
                <a:latin typeface="Segoe UI Light" pitchFamily="34" charset="0"/>
                <a:ea typeface="+mn-ea"/>
                <a:cs typeface="+mn-cs"/>
              </a:rPr>
              <a:t>Biology Letters, 2</a:t>
            </a:r>
            <a:r>
              <a:rPr lang="en-GB" sz="900" i="0" kern="1200" dirty="0">
                <a:solidFill>
                  <a:schemeClr val="tx1"/>
                </a:solidFill>
                <a:latin typeface="Segoe UI Light" pitchFamily="34" charset="0"/>
                <a:ea typeface="+mn-ea"/>
                <a:cs typeface="+mn-cs"/>
              </a:rPr>
              <a:t>(3), 412-414. doi:10.1098/rsbl.2006.0509</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991248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Govorim</a:t>
            </a:r>
            <a:r>
              <a:rPr lang="en-GB" sz="900" dirty="0"/>
              <a:t> </a:t>
            </a:r>
            <a:r>
              <a:rPr lang="en-GB" sz="900" dirty="0" err="1"/>
              <a:t>za</a:t>
            </a:r>
            <a:r>
              <a:rPr lang="en-GB" sz="900" baseline="0" dirty="0"/>
              <a:t> </a:t>
            </a:r>
            <a:r>
              <a:rPr lang="en-GB" sz="900" baseline="0" dirty="0" err="1"/>
              <a:t>Anglijo</a:t>
            </a:r>
            <a:r>
              <a:rPr lang="en-GB" sz="900" baseline="0" dirty="0"/>
              <a:t>, ne </a:t>
            </a:r>
            <a:r>
              <a:rPr lang="en-GB" sz="900" baseline="0" dirty="0" err="1"/>
              <a:t>vem</a:t>
            </a:r>
            <a:r>
              <a:rPr lang="en-GB" sz="900" baseline="0" dirty="0"/>
              <a:t> </a:t>
            </a:r>
            <a:r>
              <a:rPr lang="en-GB" sz="900" baseline="0" dirty="0" err="1"/>
              <a:t>kako</a:t>
            </a:r>
            <a:r>
              <a:rPr lang="en-GB" sz="900" baseline="0" dirty="0"/>
              <a:t> je v </a:t>
            </a:r>
            <a:r>
              <a:rPr lang="en-GB" sz="900" baseline="0" dirty="0" err="1"/>
              <a:t>Sloveniji</a:t>
            </a:r>
            <a:r>
              <a:rPr lang="en-GB" sz="900" baseline="0" dirty="0"/>
              <a:t>.</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658175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err="1"/>
              <a:t>Govorim</a:t>
            </a:r>
            <a:r>
              <a:rPr lang="en-GB" sz="900" dirty="0"/>
              <a:t> </a:t>
            </a:r>
            <a:r>
              <a:rPr lang="en-GB" sz="900" dirty="0" err="1"/>
              <a:t>za</a:t>
            </a:r>
            <a:r>
              <a:rPr lang="en-GB" sz="900" baseline="0" dirty="0"/>
              <a:t> </a:t>
            </a:r>
            <a:r>
              <a:rPr lang="en-GB" sz="900" baseline="0" dirty="0" err="1"/>
              <a:t>Anglijo</a:t>
            </a:r>
            <a:r>
              <a:rPr lang="en-GB" sz="900" baseline="0" dirty="0"/>
              <a:t>, ne </a:t>
            </a:r>
            <a:r>
              <a:rPr lang="en-GB" sz="900" baseline="0" dirty="0" err="1"/>
              <a:t>vem</a:t>
            </a:r>
            <a:r>
              <a:rPr lang="en-GB" sz="900" baseline="0" dirty="0"/>
              <a:t> </a:t>
            </a:r>
            <a:r>
              <a:rPr lang="en-GB" sz="900" baseline="0" dirty="0" err="1"/>
              <a:t>kako</a:t>
            </a:r>
            <a:r>
              <a:rPr lang="en-GB" sz="900" baseline="0" dirty="0"/>
              <a:t> je v </a:t>
            </a:r>
            <a:r>
              <a:rPr lang="en-GB" sz="900" baseline="0" dirty="0" err="1"/>
              <a:t>Sloveniji</a:t>
            </a:r>
            <a:r>
              <a:rPr lang="en-GB" sz="900" baseline="0" dirty="0"/>
              <a:t>.</a:t>
            </a:r>
            <a:endParaRPr lang="en-GB"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168702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938D2D5-C267-934C-B498-20FC4B1590B2}"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829688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err="1"/>
              <a:t>Iz</a:t>
            </a:r>
            <a:r>
              <a:rPr lang="en-US" baseline="0" dirty="0"/>
              <a:t> </a:t>
            </a:r>
            <a:r>
              <a:rPr lang="en-US" baseline="0" dirty="0" err="1"/>
              <a:t>grščine</a:t>
            </a:r>
            <a:r>
              <a:rPr lang="en-US" baseline="0" dirty="0"/>
              <a:t> -</a:t>
            </a:r>
            <a:r>
              <a:rPr lang="en-GB" baseline="0" dirty="0"/>
              <a:t>&gt; </a:t>
            </a:r>
            <a:r>
              <a:rPr lang="en-GB" baseline="0" dirty="0" err="1"/>
              <a:t>manus</a:t>
            </a:r>
            <a:r>
              <a:rPr lang="en-GB" baseline="0" dirty="0"/>
              <a:t>. </a:t>
            </a:r>
            <a:r>
              <a:rPr lang="en-GB" baseline="0" dirty="0" err="1"/>
              <a:t>Rokovati</a:t>
            </a:r>
            <a:r>
              <a:rPr lang="en-GB" baseline="0" dirty="0"/>
              <a:t>. </a:t>
            </a:r>
            <a:r>
              <a:rPr lang="en-GB" baseline="0" dirty="0" err="1"/>
              <a:t>Manipulacija</a:t>
            </a:r>
            <a:r>
              <a:rPr lang="en-GB" baseline="0" dirty="0"/>
              <a:t> </a:t>
            </a:r>
            <a:r>
              <a:rPr lang="en-GB" baseline="0" dirty="0" err="1"/>
              <a:t>sama</a:t>
            </a:r>
            <a:r>
              <a:rPr lang="en-GB" baseline="0" dirty="0"/>
              <a:t> po </a:t>
            </a:r>
            <a:r>
              <a:rPr lang="en-GB" baseline="0" dirty="0" err="1"/>
              <a:t>sebi</a:t>
            </a:r>
            <a:r>
              <a:rPr lang="en-GB" baseline="0" dirty="0"/>
              <a:t> </a:t>
            </a:r>
            <a:r>
              <a:rPr lang="en-GB" baseline="0" dirty="0" err="1"/>
              <a:t>ni</a:t>
            </a:r>
            <a:r>
              <a:rPr lang="en-GB" baseline="0" dirty="0"/>
              <a:t> </a:t>
            </a:r>
            <a:r>
              <a:rPr lang="en-GB" baseline="0" dirty="0" err="1"/>
              <a:t>nič</a:t>
            </a:r>
            <a:r>
              <a:rPr lang="en-GB" baseline="0" dirty="0"/>
              <a:t> </a:t>
            </a:r>
            <a:r>
              <a:rPr lang="en-GB" baseline="0" dirty="0" err="1"/>
              <a:t>slabega</a:t>
            </a:r>
            <a:r>
              <a:rPr lang="en-GB" baseline="0" dirty="0"/>
              <a:t>.</a:t>
            </a: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746024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03460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err="1">
                <a:solidFill>
                  <a:schemeClr val="tx1"/>
                </a:solidFill>
              </a:rPr>
              <a:t>Dve</a:t>
            </a:r>
            <a:r>
              <a:rPr lang="en-US" dirty="0">
                <a:solidFill>
                  <a:schemeClr val="tx1"/>
                </a:solidFill>
              </a:rPr>
              <a:t> </a:t>
            </a:r>
            <a:r>
              <a:rPr lang="en-US" dirty="0" err="1">
                <a:solidFill>
                  <a:schemeClr val="tx1"/>
                </a:solidFill>
              </a:rPr>
              <a:t>skupini</a:t>
            </a:r>
            <a:r>
              <a:rPr lang="en-US" dirty="0">
                <a:solidFill>
                  <a:schemeClr val="tx1"/>
                </a:solidFill>
              </a:rPr>
              <a:t> (</a:t>
            </a:r>
            <a:r>
              <a:rPr lang="en-US" dirty="0" err="1">
                <a:solidFill>
                  <a:schemeClr val="tx1"/>
                </a:solidFill>
              </a:rPr>
              <a:t>če</a:t>
            </a:r>
            <a:r>
              <a:rPr lang="en-US" dirty="0">
                <a:solidFill>
                  <a:schemeClr val="tx1"/>
                </a:solidFill>
              </a:rPr>
              <a:t> vas </a:t>
            </a:r>
            <a:r>
              <a:rPr lang="en-US" dirty="0" err="1">
                <a:solidFill>
                  <a:schemeClr val="tx1"/>
                </a:solidFill>
              </a:rPr>
              <a:t>bo</a:t>
            </a:r>
            <a:r>
              <a:rPr lang="en-US" dirty="0">
                <a:solidFill>
                  <a:schemeClr val="tx1"/>
                </a:solidFill>
              </a:rPr>
              <a:t> </a:t>
            </a:r>
            <a:r>
              <a:rPr lang="en-US" dirty="0" err="1">
                <a:solidFill>
                  <a:schemeClr val="tx1"/>
                </a:solidFill>
              </a:rPr>
              <a:t>dovolj</a:t>
            </a:r>
            <a:r>
              <a:rPr lang="en-US" dirty="0">
                <a:solidFill>
                  <a:schemeClr val="tx1"/>
                </a:solidFill>
              </a:rPr>
              <a: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97914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997295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636529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858603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85342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5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16615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Dunning – Kruger -</a:t>
            </a:r>
            <a:r>
              <a:rPr lang="en-GB" dirty="0"/>
              <a:t>&gt;</a:t>
            </a:r>
            <a:r>
              <a:rPr lang="en-GB" baseline="0" dirty="0"/>
              <a:t> </a:t>
            </a:r>
            <a:r>
              <a:rPr lang="en-GB" baseline="0" dirty="0" err="1"/>
              <a:t>manj</a:t>
            </a:r>
            <a:r>
              <a:rPr lang="en-GB" baseline="0" dirty="0"/>
              <a:t> </a:t>
            </a:r>
            <a:r>
              <a:rPr lang="en-GB" baseline="0" dirty="0" err="1"/>
              <a:t>ko</a:t>
            </a:r>
            <a:r>
              <a:rPr lang="en-GB" baseline="0" dirty="0"/>
              <a:t> </a:t>
            </a:r>
            <a:r>
              <a:rPr lang="en-GB" baseline="0" dirty="0" err="1"/>
              <a:t>veš</a:t>
            </a:r>
            <a:r>
              <a:rPr lang="en-GB" baseline="0" dirty="0"/>
              <a:t> o </a:t>
            </a:r>
            <a:r>
              <a:rPr lang="en-GB" baseline="0" dirty="0" err="1"/>
              <a:t>neki</a:t>
            </a:r>
            <a:r>
              <a:rPr lang="en-GB" baseline="0" dirty="0"/>
              <a:t> </a:t>
            </a:r>
            <a:r>
              <a:rPr lang="en-GB" baseline="0" dirty="0" err="1"/>
              <a:t>stvari</a:t>
            </a:r>
            <a:r>
              <a:rPr lang="en-GB" baseline="0" dirty="0"/>
              <a:t>, </a:t>
            </a:r>
            <a:r>
              <a:rPr lang="en-GB" baseline="0" dirty="0" err="1"/>
              <a:t>bolj</a:t>
            </a:r>
            <a:r>
              <a:rPr lang="en-GB" baseline="0" dirty="0"/>
              <a:t> </a:t>
            </a:r>
            <a:r>
              <a:rPr lang="en-GB" baseline="0" dirty="0" err="1"/>
              <a:t>si</a:t>
            </a:r>
            <a:r>
              <a:rPr lang="en-GB" baseline="0" dirty="0"/>
              <a:t> </a:t>
            </a:r>
            <a:r>
              <a:rPr lang="en-GB" baseline="0" dirty="0" err="1"/>
              <a:t>prepričan</a:t>
            </a:r>
            <a:r>
              <a:rPr lang="en-GB" baseline="0" dirty="0"/>
              <a:t>, da </a:t>
            </a:r>
            <a:r>
              <a:rPr lang="en-GB" baseline="0" dirty="0" err="1"/>
              <a:t>si</a:t>
            </a:r>
            <a:r>
              <a:rPr lang="en-GB" baseline="0" dirty="0"/>
              <a:t> </a:t>
            </a:r>
            <a:r>
              <a:rPr lang="en-GB" baseline="0" dirty="0" err="1"/>
              <a:t>ekspert</a:t>
            </a:r>
            <a:r>
              <a:rPr lang="en-GB" baseline="0" dirty="0"/>
              <a:t> v </a:t>
            </a:r>
            <a:r>
              <a:rPr lang="en-GB" baseline="0" dirty="0" err="1"/>
              <a:t>njej</a:t>
            </a:r>
            <a:r>
              <a:rPr lang="en-GB" baseline="0" dirty="0"/>
              <a:t>. In </a:t>
            </a:r>
            <a:r>
              <a:rPr lang="en-GB" baseline="0" dirty="0" err="1"/>
              <a:t>posledično</a:t>
            </a:r>
            <a:r>
              <a:rPr lang="en-GB" baseline="0" dirty="0"/>
              <a:t>: </a:t>
            </a:r>
            <a:r>
              <a:rPr lang="en-GB" baseline="0" dirty="0" err="1"/>
              <a:t>Več</a:t>
            </a:r>
            <a:r>
              <a:rPr lang="en-GB" baseline="0" dirty="0"/>
              <a:t> </a:t>
            </a:r>
            <a:r>
              <a:rPr lang="en-GB" baseline="0" dirty="0" err="1"/>
              <a:t>kot</a:t>
            </a:r>
            <a:r>
              <a:rPr lang="en-GB" baseline="0" dirty="0"/>
              <a:t> </a:t>
            </a:r>
            <a:r>
              <a:rPr lang="en-GB" baseline="0" dirty="0" err="1"/>
              <a:t>veš</a:t>
            </a:r>
            <a:r>
              <a:rPr lang="en-GB" baseline="0" dirty="0"/>
              <a:t> o </a:t>
            </a:r>
            <a:r>
              <a:rPr lang="en-GB" baseline="0" dirty="0" err="1"/>
              <a:t>neki</a:t>
            </a:r>
            <a:r>
              <a:rPr lang="en-GB" baseline="0" dirty="0"/>
              <a:t> </a:t>
            </a:r>
            <a:r>
              <a:rPr lang="en-GB" baseline="0" dirty="0" err="1"/>
              <a:t>stvari</a:t>
            </a:r>
            <a:r>
              <a:rPr lang="en-GB" baseline="0" dirty="0"/>
              <a:t>, </a:t>
            </a:r>
            <a:r>
              <a:rPr lang="en-GB" baseline="0" dirty="0" err="1"/>
              <a:t>bolj</a:t>
            </a:r>
            <a:r>
              <a:rPr lang="en-GB" baseline="0" dirty="0"/>
              <a:t> </a:t>
            </a:r>
            <a:r>
              <a:rPr lang="en-GB" baseline="0" dirty="0" err="1"/>
              <a:t>si</a:t>
            </a:r>
            <a:r>
              <a:rPr lang="en-GB" baseline="0" dirty="0"/>
              <a:t> </a:t>
            </a:r>
            <a:r>
              <a:rPr lang="en-GB" baseline="0" dirty="0" err="1"/>
              <a:t>prepričan</a:t>
            </a:r>
            <a:r>
              <a:rPr lang="en-GB" baseline="0" dirty="0"/>
              <a:t> da o </a:t>
            </a:r>
            <a:r>
              <a:rPr lang="en-GB" baseline="0" dirty="0" err="1"/>
              <a:t>njej</a:t>
            </a:r>
            <a:r>
              <a:rPr lang="en-GB" baseline="0" dirty="0"/>
              <a:t> ne </a:t>
            </a:r>
            <a:r>
              <a:rPr lang="en-GB" baseline="0" dirty="0" err="1"/>
              <a:t>veš</a:t>
            </a:r>
            <a:r>
              <a:rPr lang="en-GB" baseline="0" dirty="0"/>
              <a:t> </a:t>
            </a:r>
            <a:r>
              <a:rPr lang="en-GB" baseline="0" dirty="0" err="1"/>
              <a:t>veliko</a:t>
            </a:r>
            <a:r>
              <a:rPr lang="en-GB" baseline="0" dirty="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78284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solidFill>
                  <a:schemeClr val="tx1"/>
                </a:solidFill>
              </a:rPr>
              <a:t>(</a:t>
            </a:r>
            <a:r>
              <a:rPr lang="en-US" sz="900" dirty="0" err="1">
                <a:solidFill>
                  <a:schemeClr val="tx1"/>
                </a:solidFill>
              </a:rPr>
              <a:t>številke</a:t>
            </a:r>
            <a:r>
              <a:rPr lang="en-US" sz="900" dirty="0">
                <a:solidFill>
                  <a:schemeClr val="tx1"/>
                </a:solidFill>
              </a:rPr>
              <a:t> so </a:t>
            </a:r>
            <a:r>
              <a:rPr lang="en-US" sz="900" dirty="0" err="1">
                <a:solidFill>
                  <a:schemeClr val="tx1"/>
                </a:solidFill>
              </a:rPr>
              <a:t>spremenjene</a:t>
            </a:r>
            <a:r>
              <a:rPr lang="en-US" sz="900" dirty="0">
                <a:solidFill>
                  <a:schemeClr val="tx1"/>
                </a:solidFill>
              </a:rPr>
              <a:t>. In, </a:t>
            </a:r>
            <a:r>
              <a:rPr lang="en-US" sz="900" dirty="0" err="1">
                <a:solidFill>
                  <a:schemeClr val="tx1"/>
                </a:solidFill>
              </a:rPr>
              <a:t>moj</a:t>
            </a:r>
            <a:r>
              <a:rPr lang="en-US" sz="900" dirty="0">
                <a:solidFill>
                  <a:schemeClr val="tx1"/>
                </a:solidFill>
              </a:rPr>
              <a:t> </a:t>
            </a:r>
            <a:r>
              <a:rPr lang="en-US" sz="900" dirty="0" err="1">
                <a:solidFill>
                  <a:schemeClr val="tx1"/>
                </a:solidFill>
              </a:rPr>
              <a:t>oče</a:t>
            </a:r>
            <a:r>
              <a:rPr lang="en-US" sz="900" dirty="0">
                <a:solidFill>
                  <a:schemeClr val="tx1"/>
                </a:solidFill>
              </a:rPr>
              <a:t> je v </a:t>
            </a:r>
            <a:r>
              <a:rPr lang="en-US" sz="900" dirty="0" err="1">
                <a:solidFill>
                  <a:schemeClr val="tx1"/>
                </a:solidFill>
              </a:rPr>
              <a:t>pokoju</a:t>
            </a:r>
            <a:r>
              <a:rPr lang="en-US" sz="900" dirty="0">
                <a:solidFill>
                  <a:schemeClr val="tx1"/>
                </a:solidFill>
              </a:rPr>
              <a:t>. Just saying). </a:t>
            </a:r>
          </a:p>
          <a:p>
            <a:endParaRPr lang="en-US" sz="900" dirty="0">
              <a:solidFill>
                <a:schemeClr val="tx1"/>
              </a:solidFill>
            </a:endParaRPr>
          </a:p>
          <a:p>
            <a:r>
              <a:rPr lang="en-US" sz="900" kern="1200" dirty="0" err="1">
                <a:solidFill>
                  <a:schemeClr val="tx1"/>
                </a:solidFill>
                <a:latin typeface="Segoe UI Light" pitchFamily="34" charset="0"/>
                <a:ea typeface="+mn-ea"/>
                <a:cs typeface="+mn-cs"/>
              </a:rPr>
              <a:t>Svenson</a:t>
            </a:r>
            <a:r>
              <a:rPr lang="en-US" sz="900" kern="1200" dirty="0">
                <a:solidFill>
                  <a:schemeClr val="tx1"/>
                </a:solidFill>
                <a:latin typeface="Segoe UI Light" pitchFamily="34" charset="0"/>
                <a:ea typeface="+mn-ea"/>
                <a:cs typeface="+mn-cs"/>
              </a:rPr>
              <a:t>, O. (1981). Are we all less risky and more skillful than our fellow drivers? </a:t>
            </a:r>
            <a:r>
              <a:rPr lang="en-US" sz="900" i="1" kern="1200" dirty="0" err="1">
                <a:solidFill>
                  <a:schemeClr val="tx1"/>
                </a:solidFill>
                <a:latin typeface="Segoe UI Light" pitchFamily="34" charset="0"/>
                <a:ea typeface="+mn-ea"/>
                <a:cs typeface="+mn-cs"/>
              </a:rPr>
              <a:t>Acta</a:t>
            </a:r>
            <a:r>
              <a:rPr lang="en-US" sz="900" i="1" kern="1200" dirty="0">
                <a:solidFill>
                  <a:schemeClr val="tx1"/>
                </a:solidFill>
                <a:latin typeface="Segoe UI Light" pitchFamily="34" charset="0"/>
                <a:ea typeface="+mn-ea"/>
                <a:cs typeface="+mn-cs"/>
              </a:rPr>
              <a:t> </a:t>
            </a:r>
            <a:r>
              <a:rPr lang="en-US" sz="900" i="1" kern="1200" dirty="0" err="1">
                <a:solidFill>
                  <a:schemeClr val="tx1"/>
                </a:solidFill>
                <a:latin typeface="Segoe UI Light" pitchFamily="34" charset="0"/>
                <a:ea typeface="+mn-ea"/>
                <a:cs typeface="+mn-cs"/>
              </a:rPr>
              <a:t>Psychologica</a:t>
            </a:r>
            <a:r>
              <a:rPr lang="en-US" sz="900" i="1" kern="1200" dirty="0">
                <a:solidFill>
                  <a:schemeClr val="tx1"/>
                </a:solidFill>
                <a:latin typeface="Segoe UI Light" pitchFamily="34" charset="0"/>
                <a:ea typeface="+mn-ea"/>
                <a:cs typeface="+mn-cs"/>
              </a:rPr>
              <a:t>, 47</a:t>
            </a:r>
            <a:r>
              <a:rPr lang="en-US" sz="900" i="0" kern="1200" dirty="0">
                <a:solidFill>
                  <a:schemeClr val="tx1"/>
                </a:solidFill>
                <a:latin typeface="Segoe UI Light" pitchFamily="34" charset="0"/>
                <a:ea typeface="+mn-ea"/>
                <a:cs typeface="+mn-cs"/>
              </a:rPr>
              <a:t>(2), 143-148. doi:10.1016/0001-6918(81)90005-6</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87459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Primer2:</a:t>
            </a:r>
            <a:r>
              <a:rPr lang="en-US" baseline="0" dirty="0"/>
              <a:t> </a:t>
            </a:r>
            <a:r>
              <a:rPr lang="en-US" dirty="0"/>
              <a:t>20.000</a:t>
            </a:r>
            <a:r>
              <a:rPr lang="en-US" baseline="0" dirty="0"/>
              <a:t> </a:t>
            </a:r>
            <a:r>
              <a:rPr lang="en-US" baseline="0" dirty="0" err="1"/>
              <a:t>Funtov</a:t>
            </a:r>
            <a:r>
              <a:rPr lang="en-US" baseline="0" dirty="0"/>
              <a:t> je </a:t>
            </a:r>
            <a:r>
              <a:rPr lang="en-US" baseline="0" dirty="0" err="1"/>
              <a:t>šlo</a:t>
            </a:r>
            <a:r>
              <a:rPr lang="en-US" baseline="0" dirty="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0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5E91D6E-3FFC-F748-ADBC-A9CF1834ABDA}" type="datetime8">
              <a:rPr lang="en-GB" smtClean="0"/>
              <a:t>15/05/2016 22:07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07871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484815" cy="7022708"/>
          </a:xfrm>
          <a:prstGeom prst="rect">
            <a:avLst/>
          </a:prstGeom>
        </p:spPr>
      </p:pic>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White">
          <a:xfrm>
            <a:off x="457580" y="6243964"/>
            <a:ext cx="1280160" cy="273038"/>
          </a:xfrm>
          <a:prstGeom prst="rect">
            <a:avLst/>
          </a:prstGeom>
        </p:spPr>
      </p:pic>
      <p:pic>
        <p:nvPicPr>
          <p:cNvPr id="11" name="Picture 10"/>
          <p:cNvPicPr>
            <a:picLocks noChangeAspect="1"/>
          </p:cNvPicPr>
          <p:nvPr userDrawn="1"/>
        </p:nvPicPr>
        <p:blipFill>
          <a:blip r:embed="rId4"/>
          <a:stretch>
            <a:fillRect/>
          </a:stretch>
        </p:blipFill>
        <p:spPr bwMode="black">
          <a:xfrm>
            <a:off x="10693692" y="392592"/>
            <a:ext cx="1433846" cy="307445"/>
          </a:xfrm>
          <a:prstGeom prst="rect">
            <a:avLst/>
          </a:prstGeom>
        </p:spPr>
      </p:pic>
    </p:spTree>
    <p:extLst>
      <p:ext uri="{BB962C8B-B14F-4D97-AF65-F5344CB8AC3E}">
        <p14:creationId xmlns:p14="http://schemas.microsoft.com/office/powerpoint/2010/main" val="265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8542353" y="127309"/>
            <a:ext cx="6994525" cy="6739906"/>
          </a:xfrm>
          <a:prstGeom prst="rect">
            <a:avLst/>
          </a:prstGeom>
        </p:spPr>
      </p:pic>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solidFill>
                  <a:srgbClr val="F7941E"/>
                </a:soli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solidFill>
                  <a:srgbClr val="F04E23"/>
                </a:soli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8542353" y="127309"/>
            <a:ext cx="6994525" cy="6739906"/>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solidFill>
                  <a:srgbClr val="F7941E"/>
                </a:soli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solidFill>
                  <a:srgbClr val="F04E23"/>
                </a:solidFill>
              </a:defRPr>
            </a:lvl1pPr>
          </a:lstStyle>
          <a:p>
            <a:r>
              <a:rPr lang="en-US" dirty="0"/>
              <a:t>Section title</a:t>
            </a:r>
          </a:p>
        </p:txBody>
      </p:sp>
      <p:pic>
        <p:nvPicPr>
          <p:cNvPr id="5" name="Picture 4"/>
          <p:cNvPicPr>
            <a:picLocks noChangeAspect="1"/>
          </p:cNvPicPr>
          <p:nvPr userDrawn="1"/>
        </p:nvPicPr>
        <p:blipFill>
          <a:blip r:embed="rId2"/>
          <a:stretch>
            <a:fillRect/>
          </a:stretch>
        </p:blipFill>
        <p:spPr>
          <a:xfrm>
            <a:off x="8542353" y="127309"/>
            <a:ext cx="6994525" cy="6739906"/>
          </a:xfrm>
          <a:prstGeom prst="rect">
            <a:avLst/>
          </a:prstGeom>
        </p:spPr>
      </p:pic>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4" name="Title 1"/>
          <p:cNvSpPr>
            <a:spLocks noGrp="1"/>
          </p:cNvSpPr>
          <p:nvPr>
            <p:ph type="title"/>
          </p:nvPr>
        </p:nvSpPr>
        <p:spPr>
          <a:xfrm>
            <a:off x="274639" y="295274"/>
            <a:ext cx="5486399" cy="917575"/>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274638" y="1221162"/>
            <a:ext cx="5485308" cy="2025170"/>
          </a:xfrm>
        </p:spPr>
        <p:txBody>
          <a:bodyPr/>
          <a:lstStyle>
            <a:lvl1pPr marL="0" indent="0">
              <a:buNone/>
              <a:defRPr>
                <a:solidFill>
                  <a:srgbClr val="F04E23"/>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F7941E"/>
                </a:solidFill>
              </a:defRPr>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solidFill>
                  <a:schemeClr val="bg1"/>
                </a:solidFill>
                <a:latin typeface="Consolas" panose="020B0609020204030204" pitchFamily="49" charset="0"/>
                <a:cs typeface="Consolas" panose="020B0609020204030204" pitchFamily="49" charset="0"/>
              </a:defRPr>
            </a:lvl1pPr>
            <a:lvl2pPr marL="346553" indent="0">
              <a:buNone/>
              <a:defRPr>
                <a:solidFill>
                  <a:schemeClr val="bg1"/>
                </a:solidFill>
                <a:latin typeface="Consolas" panose="020B0609020204030204" pitchFamily="49" charset="0"/>
                <a:cs typeface="Consolas" panose="020B0609020204030204" pitchFamily="49" charset="0"/>
              </a:defRPr>
            </a:lvl2pPr>
            <a:lvl3pPr marL="584607" indent="0">
              <a:buNone/>
              <a:defRPr>
                <a:solidFill>
                  <a:schemeClr val="bg1"/>
                </a:solidFill>
                <a:latin typeface="Consolas" panose="020B0609020204030204" pitchFamily="49" charset="0"/>
                <a:cs typeface="Consolas" panose="020B0609020204030204" pitchFamily="49" charset="0"/>
              </a:defRPr>
            </a:lvl3pPr>
            <a:lvl4pPr marL="814563" indent="0">
              <a:buNone/>
              <a:defRPr>
                <a:solidFill>
                  <a:schemeClr val="bg1"/>
                </a:solidFill>
                <a:latin typeface="Consolas" panose="020B0609020204030204" pitchFamily="49" charset="0"/>
                <a:cs typeface="Consolas" panose="020B0609020204030204" pitchFamily="49" charset="0"/>
              </a:defRPr>
            </a:lvl4pPr>
            <a:lvl5pPr marL="1050997" indent="0">
              <a:buNone/>
              <a:defRPr>
                <a:solidFill>
                  <a:schemeClr val="bg1"/>
                </a:soli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stretch>
            <a:fillRect/>
          </a:stretch>
        </p:blipFill>
        <p:spPr bwMode="black">
          <a:xfrm>
            <a:off x="459230" y="3145040"/>
            <a:ext cx="3291840" cy="705834"/>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5090843" y="2572663"/>
            <a:ext cx="6402388" cy="1828800"/>
          </a:xfrm>
          <a:noFill/>
        </p:spPr>
        <p:txBody>
          <a:bodyPr lIns="146304" tIns="91440" rIns="146304" bIns="91440" anchor="t" anchorCtr="0"/>
          <a:lstStyle>
            <a:lvl1pPr>
              <a:defRPr sz="5400" spc="-100" baseline="0">
                <a:solidFill>
                  <a:srgbClr val="F7941E"/>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089191" y="4388898"/>
            <a:ext cx="6402388" cy="1828800"/>
          </a:xfrm>
        </p:spPr>
        <p:txBody>
          <a:bodyPr tIns="109728" bIns="109728">
            <a:noAutofit/>
          </a:bodyPr>
          <a:lstStyle>
            <a:lvl1pPr marL="0" indent="0">
              <a:spcBef>
                <a:spcPts val="0"/>
              </a:spcBef>
              <a:buNone/>
              <a:defRPr sz="3200">
                <a:solidFill>
                  <a:srgbClr val="F04E23"/>
                </a:solidFill>
              </a:defRPr>
            </a:lvl1pPr>
          </a:lstStyle>
          <a:p>
            <a:pPr lvl="0"/>
            <a:r>
              <a:rPr lang="en-US" dirty="0"/>
              <a:t>Speaker Name</a:t>
            </a:r>
          </a:p>
        </p:txBody>
      </p:sp>
      <p:pic>
        <p:nvPicPr>
          <p:cNvPr id="7" name="Picture 6"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57580" y="6243964"/>
            <a:ext cx="1280160" cy="273038"/>
          </a:xfrm>
          <a:prstGeom prst="rect">
            <a:avLst/>
          </a:prstGeom>
        </p:spPr>
      </p:pic>
      <p:pic>
        <p:nvPicPr>
          <p:cNvPr id="4" name="Picture 3"/>
          <p:cNvPicPr>
            <a:picLocks noChangeAspect="1"/>
          </p:cNvPicPr>
          <p:nvPr userDrawn="1"/>
        </p:nvPicPr>
        <p:blipFill>
          <a:blip r:embed="rId3"/>
          <a:stretch>
            <a:fillRect/>
          </a:stretch>
        </p:blipFill>
        <p:spPr>
          <a:xfrm>
            <a:off x="273050" y="320763"/>
            <a:ext cx="2909829" cy="3955962"/>
          </a:xfrm>
          <a:prstGeom prst="rect">
            <a:avLst/>
          </a:prstGeom>
        </p:spPr>
      </p:pic>
      <p:pic>
        <p:nvPicPr>
          <p:cNvPr id="8" name="Picture 7"/>
          <p:cNvPicPr>
            <a:picLocks noChangeAspect="1"/>
          </p:cNvPicPr>
          <p:nvPr userDrawn="1"/>
        </p:nvPicPr>
        <p:blipFill>
          <a:blip r:embed="rId4"/>
          <a:stretch>
            <a:fillRect/>
          </a:stretch>
        </p:blipFill>
        <p:spPr bwMode="black">
          <a:xfrm>
            <a:off x="10693692" y="392592"/>
            <a:ext cx="1433846" cy="307445"/>
          </a:xfrm>
          <a:prstGeom prst="rect">
            <a:avLst/>
          </a:prstGeom>
        </p:spPr>
      </p:pic>
    </p:spTree>
    <p:extLst>
      <p:ext uri="{BB962C8B-B14F-4D97-AF65-F5344CB8AC3E}">
        <p14:creationId xmlns:p14="http://schemas.microsoft.com/office/powerpoint/2010/main" val="28215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F04E23"/>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20610562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solidFill>
                  <a:srgbClr val="F04E2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3732404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solidFill>
                  <a:srgbClr val="F04E23"/>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solidFill>
                  <a:srgbClr val="F04E23"/>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39739778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p:cNvPicPr>
            <a:picLocks noChangeAspect="1"/>
          </p:cNvPicPr>
          <p:nvPr userDrawn="1"/>
        </p:nvPicPr>
        <p:blipFill>
          <a:blip r:embed="rId2"/>
          <a:stretch>
            <a:fillRect/>
          </a:stretch>
        </p:blipFill>
        <p:spPr>
          <a:xfrm>
            <a:off x="11504739" y="6186424"/>
            <a:ext cx="657099" cy="633178"/>
          </a:xfrm>
          <a:prstGeom prst="rect">
            <a:avLst/>
          </a:prstGeom>
        </p:spPr>
      </p:pic>
    </p:spTree>
    <p:extLst>
      <p:ext uri="{BB962C8B-B14F-4D97-AF65-F5344CB8AC3E}">
        <p14:creationId xmlns:p14="http://schemas.microsoft.com/office/powerpoint/2010/main" val="21893355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268" r:id="rId2"/>
    <p:sldLayoutId id="2147484295" r:id="rId3"/>
    <p:sldLayoutId id="2147484240" r:id="rId4"/>
    <p:sldLayoutId id="2147484296" r:id="rId5"/>
    <p:sldLayoutId id="2147484241" r:id="rId6"/>
    <p:sldLayoutId id="2147484297" r:id="rId7"/>
    <p:sldLayoutId id="2147484244" r:id="rId8"/>
    <p:sldLayoutId id="2147484247" r:id="rId9"/>
    <p:sldLayoutId id="2147484249" r:id="rId10"/>
    <p:sldLayoutId id="2147484264" r:id="rId11"/>
    <p:sldLayoutId id="2147484251" r:id="rId12"/>
    <p:sldLayoutId id="2147484254" r:id="rId13"/>
    <p:sldLayoutId id="2147484256" r:id="rId14"/>
    <p:sldLayoutId id="2147484257" r:id="rId15"/>
    <p:sldLayoutId id="2147484260" r:id="rId16"/>
    <p:sldLayoutId id="2147484261" r:id="rId17"/>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solidFill>
            <a:srgbClr val="F7941E"/>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David.modic@cl.cam.ac.uk"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hyperlink" Target="https://david.deception.org.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21" y="5421586"/>
            <a:ext cx="3657600" cy="774700"/>
          </a:xfrm>
          <a:prstGeom prst="rect">
            <a:avLst/>
          </a:prstGeom>
        </p:spPr>
      </p:pic>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Komentarji</a:t>
            </a:r>
            <a:r>
              <a:rPr lang="en-US" b="1" dirty="0"/>
              <a:t> (</a:t>
            </a:r>
            <a:r>
              <a:rPr lang="en-US" b="1" dirty="0" err="1"/>
              <a:t>samo</a:t>
            </a:r>
            <a:r>
              <a:rPr lang="en-US" b="1" dirty="0"/>
              <a:t> </a:t>
            </a:r>
            <a:r>
              <a:rPr lang="en-US" b="1" dirty="0" err="1"/>
              <a:t>na</a:t>
            </a:r>
            <a:r>
              <a:rPr lang="en-US" b="1" dirty="0"/>
              <a:t> </a:t>
            </a:r>
            <a:r>
              <a:rPr lang="en-US" b="1" dirty="0" err="1"/>
              <a:t>kratko</a:t>
            </a:r>
            <a:r>
              <a:rPr lang="en-US" b="1" dirty="0"/>
              <a:t>. </a:t>
            </a:r>
            <a:r>
              <a:rPr lang="en-US" b="1" dirty="0" err="1"/>
              <a:t>Več</a:t>
            </a:r>
            <a:r>
              <a:rPr lang="en-US" b="1" dirty="0"/>
              <a:t> </a:t>
            </a:r>
            <a:r>
              <a:rPr lang="en-US" b="1" dirty="0" err="1"/>
              <a:t>kasneje</a:t>
            </a:r>
            <a:r>
              <a:rPr lang="en-US" b="1" dirty="0"/>
              <a:t>).</a:t>
            </a:r>
            <a:br>
              <a:rPr lang="en-US" b="1" dirty="0"/>
            </a:br>
            <a:endParaRPr lang="en-US" b="1" dirty="0"/>
          </a:p>
        </p:txBody>
      </p:sp>
      <p:sp>
        <p:nvSpPr>
          <p:cNvPr id="6" name="Text Placeholder 5"/>
          <p:cNvSpPr>
            <a:spLocks noGrp="1"/>
          </p:cNvSpPr>
          <p:nvPr>
            <p:ph type="body" sz="quarter" idx="10"/>
          </p:nvPr>
        </p:nvSpPr>
        <p:spPr>
          <a:xfrm>
            <a:off x="274638" y="1212850"/>
            <a:ext cx="11887200" cy="4001095"/>
          </a:xfrm>
        </p:spPr>
        <p:txBody>
          <a:bodyPr/>
          <a:lstStyle/>
          <a:p>
            <a:pPr marL="571500" indent="-571500">
              <a:buFont typeface="Arial" panose="020B0604020202020204" pitchFamily="34" charset="0"/>
              <a:buChar char="•"/>
            </a:pPr>
            <a:r>
              <a:rPr lang="en-US" dirty="0" err="1"/>
              <a:t>Ljudje</a:t>
            </a:r>
            <a:r>
              <a:rPr lang="en-US" dirty="0"/>
              <a:t> </a:t>
            </a:r>
            <a:r>
              <a:rPr lang="en-US" dirty="0" err="1"/>
              <a:t>na</a:t>
            </a:r>
            <a:r>
              <a:rPr lang="en-US" dirty="0"/>
              <a:t> </a:t>
            </a:r>
            <a:r>
              <a:rPr lang="en-US" dirty="0" err="1"/>
              <a:t>splošno</a:t>
            </a:r>
            <a:r>
              <a:rPr lang="en-US" dirty="0"/>
              <a:t> ne </a:t>
            </a:r>
            <a:r>
              <a:rPr lang="en-US" dirty="0" err="1"/>
              <a:t>sledijo</a:t>
            </a:r>
            <a:r>
              <a:rPr lang="en-US" dirty="0"/>
              <a:t> </a:t>
            </a:r>
            <a:r>
              <a:rPr lang="en-US" dirty="0" err="1"/>
              <a:t>varnostnim</a:t>
            </a:r>
            <a:r>
              <a:rPr lang="en-US" dirty="0"/>
              <a:t> </a:t>
            </a:r>
            <a:r>
              <a:rPr lang="en-US" dirty="0" err="1"/>
              <a:t>nasvetom</a:t>
            </a:r>
            <a:r>
              <a:rPr lang="en-US" dirty="0"/>
              <a:t>.</a:t>
            </a:r>
          </a:p>
          <a:p>
            <a:pPr marL="571500" indent="-571500">
              <a:buFont typeface="Arial" panose="020B0604020202020204" pitchFamily="34" charset="0"/>
              <a:buChar char="•"/>
            </a:pPr>
            <a:r>
              <a:rPr lang="en-US" dirty="0" err="1"/>
              <a:t>Iluzorna</a:t>
            </a:r>
            <a:r>
              <a:rPr lang="en-US" dirty="0"/>
              <a:t> </a:t>
            </a:r>
            <a:r>
              <a:rPr lang="en-US" dirty="0" err="1"/>
              <a:t>superiornost</a:t>
            </a:r>
            <a:r>
              <a:rPr lang="en-US" dirty="0"/>
              <a:t> (</a:t>
            </a:r>
            <a:r>
              <a:rPr lang="en-US" dirty="0" err="1"/>
              <a:t>mislimo</a:t>
            </a:r>
            <a:r>
              <a:rPr lang="en-US" dirty="0"/>
              <a:t>, da </a:t>
            </a:r>
            <a:r>
              <a:rPr lang="en-US" dirty="0" err="1"/>
              <a:t>bolj</a:t>
            </a:r>
            <a:r>
              <a:rPr lang="en-US" dirty="0"/>
              <a:t> </a:t>
            </a:r>
            <a:r>
              <a:rPr lang="en-US" dirty="0" err="1"/>
              <a:t>obvladamo</a:t>
            </a:r>
            <a:r>
              <a:rPr lang="en-US" dirty="0"/>
              <a:t>, </a:t>
            </a:r>
            <a:r>
              <a:rPr lang="en-US" dirty="0" err="1"/>
              <a:t>kot</a:t>
            </a:r>
            <a:r>
              <a:rPr lang="en-US" dirty="0"/>
              <a:t> je res). S tem </a:t>
            </a:r>
            <a:r>
              <a:rPr lang="en-US" dirty="0" err="1"/>
              <a:t>povezan</a:t>
            </a:r>
            <a:r>
              <a:rPr lang="en-US" dirty="0"/>
              <a:t> </a:t>
            </a:r>
            <a:r>
              <a:rPr lang="en-US" i="1" dirty="0"/>
              <a:t>Dunning – Kruger </a:t>
            </a:r>
            <a:r>
              <a:rPr lang="en-US" i="1" dirty="0" err="1"/>
              <a:t>efekt</a:t>
            </a:r>
            <a:r>
              <a:rPr lang="en-US" dirty="0"/>
              <a:t>.</a:t>
            </a:r>
          </a:p>
          <a:p>
            <a:pPr marL="571500" indent="-571500">
              <a:buFont typeface="Arial" panose="020B0604020202020204" pitchFamily="34" charset="0"/>
              <a:buChar char="•"/>
            </a:pPr>
            <a:r>
              <a:rPr lang="en-US" dirty="0" err="1"/>
              <a:t>Fantazije</a:t>
            </a:r>
            <a:r>
              <a:rPr lang="en-US" dirty="0"/>
              <a:t> o </a:t>
            </a:r>
            <a:r>
              <a:rPr lang="en-US" dirty="0" err="1"/>
              <a:t>lastni</a:t>
            </a:r>
            <a:r>
              <a:rPr lang="en-US" dirty="0"/>
              <a:t> </a:t>
            </a:r>
            <a:r>
              <a:rPr lang="en-US" dirty="0" err="1"/>
              <a:t>nepomembnosti</a:t>
            </a:r>
            <a:r>
              <a:rPr lang="en-US" dirty="0"/>
              <a:t>.</a:t>
            </a:r>
          </a:p>
          <a:p>
            <a:pPr marL="571500" indent="-571500">
              <a:buFont typeface="Arial" panose="020B0604020202020204" pitchFamily="34" charset="0"/>
              <a:buChar char="•"/>
            </a:pPr>
            <a:r>
              <a:rPr lang="en-US" dirty="0" err="1"/>
              <a:t>Lažni-konsenz</a:t>
            </a:r>
            <a:r>
              <a:rPr lang="en-US" dirty="0"/>
              <a:t> (False-consensus effect).</a:t>
            </a:r>
          </a:p>
          <a:p>
            <a:pPr marL="571500" indent="-571500">
              <a:buFont typeface="Arial" panose="020B0604020202020204" pitchFamily="34" charset="0"/>
              <a:buChar char="•"/>
            </a:pPr>
            <a:r>
              <a:rPr lang="en-US" dirty="0" err="1"/>
              <a:t>Izobraževanje</a:t>
            </a:r>
            <a:r>
              <a:rPr lang="en-US" dirty="0"/>
              <a:t>, </a:t>
            </a:r>
            <a:r>
              <a:rPr lang="en-US" dirty="0" err="1"/>
              <a:t>ki</a:t>
            </a:r>
            <a:r>
              <a:rPr lang="en-US" dirty="0"/>
              <a:t> je </a:t>
            </a:r>
            <a:r>
              <a:rPr lang="en-US" dirty="0" err="1"/>
              <a:t>na</a:t>
            </a:r>
            <a:r>
              <a:rPr lang="en-US" dirty="0"/>
              <a:t> </a:t>
            </a:r>
            <a:r>
              <a:rPr lang="en-US" dirty="0" err="1"/>
              <a:t>voljo</a:t>
            </a:r>
            <a:r>
              <a:rPr lang="en-US" dirty="0"/>
              <a:t>, </a:t>
            </a:r>
            <a:r>
              <a:rPr lang="en-US" dirty="0" err="1"/>
              <a:t>ni</a:t>
            </a:r>
            <a:r>
              <a:rPr lang="en-US" dirty="0"/>
              <a:t> </a:t>
            </a:r>
            <a:r>
              <a:rPr lang="en-US" dirty="0" err="1"/>
              <a:t>najboljše</a:t>
            </a:r>
            <a:r>
              <a:rPr lang="en-US" dirty="0"/>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36958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Iluzorna</a:t>
            </a:r>
            <a:r>
              <a:rPr lang="en-US" b="1" dirty="0"/>
              <a:t> </a:t>
            </a:r>
            <a:r>
              <a:rPr lang="en-US" b="1" dirty="0" err="1"/>
              <a:t>superiornost</a:t>
            </a:r>
            <a:endParaRPr lang="en-US" b="1" dirty="0"/>
          </a:p>
        </p:txBody>
      </p:sp>
      <p:sp>
        <p:nvSpPr>
          <p:cNvPr id="6" name="Text Placeholder 5"/>
          <p:cNvSpPr>
            <a:spLocks noGrp="1"/>
          </p:cNvSpPr>
          <p:nvPr>
            <p:ph type="body" sz="quarter" idx="10"/>
          </p:nvPr>
        </p:nvSpPr>
        <p:spPr>
          <a:xfrm>
            <a:off x="274638" y="1212850"/>
            <a:ext cx="11887200" cy="5281446"/>
          </a:xfrm>
        </p:spPr>
        <p:txBody>
          <a:bodyPr/>
          <a:lstStyle/>
          <a:p>
            <a:r>
              <a:rPr lang="en-US" sz="3200" i="1" dirty="0" err="1"/>
              <a:t>Ljudje</a:t>
            </a:r>
            <a:r>
              <a:rPr lang="en-US" sz="3200" i="1" dirty="0"/>
              <a:t> </a:t>
            </a:r>
            <a:r>
              <a:rPr lang="en-US" sz="3200" i="1" dirty="0" err="1"/>
              <a:t>na</a:t>
            </a:r>
            <a:r>
              <a:rPr lang="en-US" sz="3200" i="1" dirty="0"/>
              <a:t> </a:t>
            </a:r>
            <a:r>
              <a:rPr lang="en-US" sz="3200" i="1" dirty="0" err="1"/>
              <a:t>splošno</a:t>
            </a:r>
            <a:r>
              <a:rPr lang="en-US" sz="3200" i="1" dirty="0"/>
              <a:t> </a:t>
            </a:r>
            <a:r>
              <a:rPr lang="en-US" sz="3200" i="1" dirty="0" err="1"/>
              <a:t>mislimo</a:t>
            </a:r>
            <a:r>
              <a:rPr lang="en-US" sz="3200" i="1" dirty="0"/>
              <a:t>, da </a:t>
            </a:r>
            <a:r>
              <a:rPr lang="en-US" sz="3200" i="1" dirty="0" err="1"/>
              <a:t>smo</a:t>
            </a:r>
            <a:r>
              <a:rPr lang="en-US" sz="3200" i="1" dirty="0"/>
              <a:t> </a:t>
            </a:r>
            <a:r>
              <a:rPr lang="en-US" sz="3200" i="1" dirty="0" err="1"/>
              <a:t>boljši</a:t>
            </a:r>
            <a:r>
              <a:rPr lang="en-US" sz="3200" i="1" dirty="0"/>
              <a:t> v </a:t>
            </a:r>
            <a:r>
              <a:rPr lang="en-US" sz="3200" i="1" dirty="0" err="1"/>
              <a:t>nečem</a:t>
            </a:r>
            <a:r>
              <a:rPr lang="en-US" sz="3200" i="1" dirty="0"/>
              <a:t> </a:t>
            </a:r>
            <a:r>
              <a:rPr lang="en-US" sz="3200" i="1" dirty="0" err="1"/>
              <a:t>kot</a:t>
            </a:r>
            <a:r>
              <a:rPr lang="en-US" sz="3200" i="1" dirty="0"/>
              <a:t> v </a:t>
            </a:r>
            <a:r>
              <a:rPr lang="en-US" sz="3200" i="1" dirty="0" err="1"/>
              <a:t>resnici</a:t>
            </a:r>
            <a:r>
              <a:rPr lang="en-US" sz="3200" i="1" dirty="0"/>
              <a:t> </a:t>
            </a:r>
            <a:r>
              <a:rPr lang="en-US" sz="3200" i="1" dirty="0" err="1"/>
              <a:t>smo</a:t>
            </a:r>
            <a:r>
              <a:rPr lang="en-US" sz="3200" i="1" dirty="0"/>
              <a:t>.</a:t>
            </a:r>
            <a:endParaRPr lang="en-US" sz="2400" dirty="0">
              <a:solidFill>
                <a:schemeClr val="tx1"/>
              </a:solidFill>
            </a:endParaRPr>
          </a:p>
          <a:p>
            <a:endParaRPr lang="en-US" sz="2400" dirty="0">
              <a:solidFill>
                <a:schemeClr val="tx1"/>
              </a:solidFill>
            </a:endParaRPr>
          </a:p>
          <a:p>
            <a:r>
              <a:rPr lang="en-US" sz="2400" dirty="0" err="1">
                <a:solidFill>
                  <a:schemeClr val="tx1"/>
                </a:solidFill>
              </a:rPr>
              <a:t>Svenson</a:t>
            </a:r>
            <a:r>
              <a:rPr lang="en-US" sz="2400" dirty="0">
                <a:solidFill>
                  <a:schemeClr val="tx1"/>
                </a:solidFill>
              </a:rPr>
              <a:t> (1981) - 9 od 10 </a:t>
            </a:r>
            <a:r>
              <a:rPr lang="en-US" sz="2400" dirty="0" err="1">
                <a:solidFill>
                  <a:schemeClr val="tx1"/>
                </a:solidFill>
              </a:rPr>
              <a:t>voznikov</a:t>
            </a:r>
            <a:r>
              <a:rPr lang="en-US" sz="2400" dirty="0">
                <a:solidFill>
                  <a:schemeClr val="tx1"/>
                </a:solidFill>
              </a:rPr>
              <a:t> </a:t>
            </a:r>
            <a:r>
              <a:rPr lang="en-US" sz="2400" dirty="0" err="1">
                <a:solidFill>
                  <a:schemeClr val="tx1"/>
                </a:solidFill>
              </a:rPr>
              <a:t>misli</a:t>
            </a:r>
            <a:r>
              <a:rPr lang="en-US" sz="2400" dirty="0">
                <a:solidFill>
                  <a:schemeClr val="tx1"/>
                </a:solidFill>
              </a:rPr>
              <a:t>, da so </a:t>
            </a:r>
            <a:r>
              <a:rPr lang="en-US" sz="2400" dirty="0" err="1">
                <a:solidFill>
                  <a:schemeClr val="tx1"/>
                </a:solidFill>
              </a:rPr>
              <a:t>boljši</a:t>
            </a:r>
            <a:r>
              <a:rPr lang="en-US" sz="2400" dirty="0">
                <a:solidFill>
                  <a:schemeClr val="tx1"/>
                </a:solidFill>
              </a:rPr>
              <a:t> od </a:t>
            </a:r>
            <a:r>
              <a:rPr lang="en-US" sz="2400" dirty="0" err="1">
                <a:solidFill>
                  <a:schemeClr val="tx1"/>
                </a:solidFill>
              </a:rPr>
              <a:t>povprečja</a:t>
            </a:r>
            <a:r>
              <a:rPr lang="en-US" sz="2400" dirty="0">
                <a:solidFill>
                  <a:schemeClr val="tx1"/>
                </a:solidFill>
              </a:rPr>
              <a:t>. </a:t>
            </a:r>
          </a:p>
          <a:p>
            <a:endParaRPr lang="en-US" sz="2400" dirty="0">
              <a:solidFill>
                <a:schemeClr val="tx1"/>
              </a:solidFill>
            </a:endParaRPr>
          </a:p>
          <a:p>
            <a:r>
              <a:rPr lang="en-US" sz="2400" b="1" dirty="0" err="1">
                <a:solidFill>
                  <a:srgbClr val="FF0000"/>
                </a:solidFill>
              </a:rPr>
              <a:t>Posledice</a:t>
            </a:r>
            <a:r>
              <a:rPr lang="en-US" sz="2400" b="1" dirty="0">
                <a:solidFill>
                  <a:srgbClr val="FF0000"/>
                </a:solidFill>
              </a:rPr>
              <a:t> </a:t>
            </a:r>
            <a:r>
              <a:rPr lang="en-US" sz="2400" b="1" dirty="0" err="1">
                <a:solidFill>
                  <a:srgbClr val="FF0000"/>
                </a:solidFill>
              </a:rPr>
              <a:t>za</a:t>
            </a:r>
            <a:r>
              <a:rPr lang="en-US" sz="2400" b="1" dirty="0">
                <a:solidFill>
                  <a:srgbClr val="FF0000"/>
                </a:solidFill>
              </a:rPr>
              <a:t> </a:t>
            </a:r>
            <a:r>
              <a:rPr lang="en-US" sz="2400" b="1" dirty="0" err="1">
                <a:solidFill>
                  <a:srgbClr val="FF0000"/>
                </a:solidFill>
              </a:rPr>
              <a:t>varnost</a:t>
            </a:r>
            <a:endParaRPr lang="en-US" sz="2400" dirty="0">
              <a:solidFill>
                <a:schemeClr val="tx1"/>
              </a:solidFill>
            </a:endParaRPr>
          </a:p>
          <a:p>
            <a:pPr marL="342900" indent="-342900">
              <a:buFontTx/>
              <a:buChar char="-"/>
            </a:pPr>
            <a:r>
              <a:rPr lang="en-US" sz="2400" dirty="0">
                <a:solidFill>
                  <a:schemeClr val="tx1"/>
                </a:solidFill>
              </a:rPr>
              <a:t>“</a:t>
            </a:r>
            <a:r>
              <a:rPr lang="en-US" sz="2400" i="1" dirty="0" err="1">
                <a:solidFill>
                  <a:schemeClr val="tx1"/>
                </a:solidFill>
              </a:rPr>
              <a:t>Itak</a:t>
            </a:r>
            <a:r>
              <a:rPr lang="en-US" sz="2400" i="1" dirty="0">
                <a:solidFill>
                  <a:schemeClr val="tx1"/>
                </a:solidFill>
              </a:rPr>
              <a:t>, da se </a:t>
            </a:r>
            <a:r>
              <a:rPr lang="en-US" sz="2400" i="1" dirty="0" err="1">
                <a:solidFill>
                  <a:schemeClr val="tx1"/>
                </a:solidFill>
              </a:rPr>
              <a:t>znam</a:t>
            </a:r>
            <a:r>
              <a:rPr lang="en-US" sz="2400" i="1" dirty="0">
                <a:solidFill>
                  <a:schemeClr val="tx1"/>
                </a:solidFill>
              </a:rPr>
              <a:t> </a:t>
            </a:r>
            <a:r>
              <a:rPr lang="en-US" sz="2400" i="1" dirty="0" err="1">
                <a:solidFill>
                  <a:schemeClr val="tx1"/>
                </a:solidFill>
              </a:rPr>
              <a:t>zaščitit</a:t>
            </a:r>
            <a:r>
              <a:rPr lang="en-US" sz="2400" i="1" dirty="0">
                <a:solidFill>
                  <a:schemeClr val="tx1"/>
                </a:solidFill>
              </a:rPr>
              <a:t>, o </a:t>
            </a:r>
            <a:r>
              <a:rPr lang="en-US" sz="2400" i="1" dirty="0" err="1">
                <a:solidFill>
                  <a:schemeClr val="tx1"/>
                </a:solidFill>
              </a:rPr>
              <a:t>varnost</a:t>
            </a:r>
            <a:r>
              <a:rPr lang="en-US" sz="2400" i="1" dirty="0">
                <a:solidFill>
                  <a:schemeClr val="tx1"/>
                </a:solidFill>
              </a:rPr>
              <a:t> </a:t>
            </a:r>
            <a:r>
              <a:rPr lang="en-US" sz="2400" i="1" dirty="0" err="1">
                <a:solidFill>
                  <a:schemeClr val="tx1"/>
                </a:solidFill>
              </a:rPr>
              <a:t>vem</a:t>
            </a:r>
            <a:r>
              <a:rPr lang="en-US" sz="2400" i="1" dirty="0">
                <a:solidFill>
                  <a:schemeClr val="tx1"/>
                </a:solidFill>
              </a:rPr>
              <a:t> </a:t>
            </a:r>
            <a:r>
              <a:rPr lang="en-US" sz="2400" i="1" dirty="0" err="1">
                <a:solidFill>
                  <a:schemeClr val="tx1"/>
                </a:solidFill>
              </a:rPr>
              <a:t>kar</a:t>
            </a:r>
            <a:r>
              <a:rPr lang="en-US" sz="2400" i="1" dirty="0">
                <a:solidFill>
                  <a:schemeClr val="tx1"/>
                </a:solidFill>
              </a:rPr>
              <a:t> </a:t>
            </a:r>
            <a:r>
              <a:rPr lang="en-US" sz="2400" i="1" dirty="0" err="1">
                <a:solidFill>
                  <a:schemeClr val="tx1"/>
                </a:solidFill>
              </a:rPr>
              <a:t>precej</a:t>
            </a:r>
            <a:r>
              <a:rPr lang="en-US" sz="2400" i="1" dirty="0">
                <a:solidFill>
                  <a:schemeClr val="tx1"/>
                </a:solidFill>
              </a:rPr>
              <a:t>. Ne </a:t>
            </a:r>
            <a:r>
              <a:rPr lang="en-US" sz="2400" i="1" dirty="0" err="1">
                <a:solidFill>
                  <a:schemeClr val="tx1"/>
                </a:solidFill>
              </a:rPr>
              <a:t>glih</a:t>
            </a:r>
            <a:r>
              <a:rPr lang="en-US" sz="2400" i="1" dirty="0">
                <a:solidFill>
                  <a:schemeClr val="tx1"/>
                </a:solidFill>
              </a:rPr>
              <a:t> </a:t>
            </a:r>
            <a:r>
              <a:rPr lang="en-US" sz="2400" i="1" dirty="0" err="1">
                <a:solidFill>
                  <a:schemeClr val="tx1"/>
                </a:solidFill>
              </a:rPr>
              <a:t>vsega</a:t>
            </a:r>
            <a:r>
              <a:rPr lang="en-US" sz="2400" i="1" dirty="0">
                <a:solidFill>
                  <a:schemeClr val="tx1"/>
                </a:solidFill>
              </a:rPr>
              <a:t>, </a:t>
            </a:r>
            <a:r>
              <a:rPr lang="en-US" sz="2400" i="1" dirty="0" err="1">
                <a:solidFill>
                  <a:schemeClr val="tx1"/>
                </a:solidFill>
              </a:rPr>
              <a:t>ampak</a:t>
            </a:r>
            <a:r>
              <a:rPr lang="en-US" sz="2400" i="1" dirty="0">
                <a:solidFill>
                  <a:schemeClr val="tx1"/>
                </a:solidFill>
              </a:rPr>
              <a:t> </a:t>
            </a:r>
            <a:r>
              <a:rPr lang="en-US" sz="2400" i="1" dirty="0" err="1">
                <a:solidFill>
                  <a:schemeClr val="tx1"/>
                </a:solidFill>
              </a:rPr>
              <a:t>več</a:t>
            </a:r>
            <a:r>
              <a:rPr lang="en-US" sz="2400" i="1" dirty="0">
                <a:solidFill>
                  <a:schemeClr val="tx1"/>
                </a:solidFill>
              </a:rPr>
              <a:t> </a:t>
            </a:r>
            <a:r>
              <a:rPr lang="en-US" sz="2400" i="1" dirty="0" err="1">
                <a:solidFill>
                  <a:schemeClr val="tx1"/>
                </a:solidFill>
              </a:rPr>
              <a:t>kot</a:t>
            </a:r>
            <a:r>
              <a:rPr lang="en-US" sz="2400" i="1" dirty="0">
                <a:solidFill>
                  <a:schemeClr val="tx1"/>
                </a:solidFill>
              </a:rPr>
              <a:t> </a:t>
            </a:r>
            <a:r>
              <a:rPr lang="en-US" sz="2400" i="1" dirty="0" err="1">
                <a:solidFill>
                  <a:schemeClr val="tx1"/>
                </a:solidFill>
              </a:rPr>
              <a:t>večina</a:t>
            </a:r>
            <a:r>
              <a:rPr lang="en-US" sz="2400" i="1" dirty="0">
                <a:solidFill>
                  <a:schemeClr val="tx1"/>
                </a:solidFill>
              </a:rPr>
              <a:t> </a:t>
            </a:r>
            <a:r>
              <a:rPr lang="en-US" sz="2400" i="1" dirty="0" err="1">
                <a:solidFill>
                  <a:schemeClr val="tx1"/>
                </a:solidFill>
              </a:rPr>
              <a:t>drugih</a:t>
            </a:r>
            <a:r>
              <a:rPr lang="en-US" sz="2400" dirty="0">
                <a:solidFill>
                  <a:schemeClr val="tx1"/>
                </a:solidFill>
              </a:rPr>
              <a:t>.”</a:t>
            </a:r>
          </a:p>
          <a:p>
            <a:pPr marL="342900" indent="-342900">
              <a:buFontTx/>
              <a:buChar char="-"/>
            </a:pPr>
            <a:r>
              <a:rPr lang="en-US" sz="2400" dirty="0">
                <a:solidFill>
                  <a:schemeClr val="tx1"/>
                </a:solidFill>
              </a:rPr>
              <a:t>“</a:t>
            </a:r>
            <a:r>
              <a:rPr lang="en-US" sz="2400" i="1" dirty="0" err="1">
                <a:solidFill>
                  <a:schemeClr val="tx1"/>
                </a:solidFill>
              </a:rPr>
              <a:t>Kaj</a:t>
            </a:r>
            <a:r>
              <a:rPr lang="en-US" sz="2400" i="1" dirty="0">
                <a:solidFill>
                  <a:schemeClr val="tx1"/>
                </a:solidFill>
              </a:rPr>
              <a:t>, </a:t>
            </a:r>
            <a:r>
              <a:rPr lang="en-US" sz="2400" i="1" dirty="0" err="1">
                <a:solidFill>
                  <a:schemeClr val="tx1"/>
                </a:solidFill>
              </a:rPr>
              <a:t>moj</a:t>
            </a:r>
            <a:r>
              <a:rPr lang="en-US" sz="2400" i="1" dirty="0">
                <a:solidFill>
                  <a:schemeClr val="tx1"/>
                </a:solidFill>
              </a:rPr>
              <a:t> password Frenk123 </a:t>
            </a:r>
            <a:r>
              <a:rPr lang="en-US" sz="2400" i="1" dirty="0" err="1">
                <a:solidFill>
                  <a:schemeClr val="tx1"/>
                </a:solidFill>
              </a:rPr>
              <a:t>sledi</a:t>
            </a:r>
            <a:r>
              <a:rPr lang="en-US" sz="2400" i="1" dirty="0">
                <a:solidFill>
                  <a:schemeClr val="tx1"/>
                </a:solidFill>
              </a:rPr>
              <a:t> </a:t>
            </a:r>
            <a:r>
              <a:rPr lang="en-US" sz="2400" i="1" dirty="0" err="1">
                <a:solidFill>
                  <a:schemeClr val="tx1"/>
                </a:solidFill>
              </a:rPr>
              <a:t>vsem</a:t>
            </a:r>
            <a:r>
              <a:rPr lang="en-US" sz="2400" i="1" dirty="0">
                <a:solidFill>
                  <a:schemeClr val="tx1"/>
                </a:solidFill>
              </a:rPr>
              <a:t> </a:t>
            </a:r>
            <a:r>
              <a:rPr lang="en-US" sz="2400" i="1" dirty="0" err="1">
                <a:solidFill>
                  <a:schemeClr val="tx1"/>
                </a:solidFill>
              </a:rPr>
              <a:t>varnostnim</a:t>
            </a:r>
            <a:r>
              <a:rPr lang="en-US" sz="2400" i="1" dirty="0">
                <a:solidFill>
                  <a:schemeClr val="tx1"/>
                </a:solidFill>
              </a:rPr>
              <a:t> </a:t>
            </a:r>
            <a:r>
              <a:rPr lang="en-US" sz="2400" i="1" dirty="0" err="1">
                <a:solidFill>
                  <a:schemeClr val="tx1"/>
                </a:solidFill>
              </a:rPr>
              <a:t>navodilom</a:t>
            </a:r>
            <a:r>
              <a:rPr lang="en-US" sz="2400" i="1" dirty="0">
                <a:solidFill>
                  <a:schemeClr val="tx1"/>
                </a:solidFill>
              </a:rPr>
              <a:t>. Ima </a:t>
            </a:r>
            <a:r>
              <a:rPr lang="en-US" sz="2400" i="1" dirty="0" err="1">
                <a:solidFill>
                  <a:schemeClr val="tx1"/>
                </a:solidFill>
              </a:rPr>
              <a:t>velike</a:t>
            </a:r>
            <a:r>
              <a:rPr lang="en-US" sz="2400" i="1" dirty="0">
                <a:solidFill>
                  <a:schemeClr val="tx1"/>
                </a:solidFill>
              </a:rPr>
              <a:t> in male </a:t>
            </a:r>
            <a:r>
              <a:rPr lang="en-US" sz="2400" i="1" dirty="0" err="1">
                <a:solidFill>
                  <a:schemeClr val="tx1"/>
                </a:solidFill>
              </a:rPr>
              <a:t>črke</a:t>
            </a:r>
            <a:r>
              <a:rPr lang="en-US" sz="2400" i="1" dirty="0">
                <a:solidFill>
                  <a:schemeClr val="tx1"/>
                </a:solidFill>
              </a:rPr>
              <a:t> in </a:t>
            </a:r>
            <a:r>
              <a:rPr lang="en-US" sz="2400" i="1" dirty="0" err="1">
                <a:solidFill>
                  <a:schemeClr val="tx1"/>
                </a:solidFill>
              </a:rPr>
              <a:t>tudi</a:t>
            </a:r>
            <a:r>
              <a:rPr lang="en-US" sz="2400" i="1" dirty="0">
                <a:solidFill>
                  <a:schemeClr val="tx1"/>
                </a:solidFill>
              </a:rPr>
              <a:t> </a:t>
            </a:r>
            <a:r>
              <a:rPr lang="en-US" sz="2400" i="1" dirty="0" err="1">
                <a:solidFill>
                  <a:schemeClr val="tx1"/>
                </a:solidFill>
              </a:rPr>
              <a:t>številke</a:t>
            </a:r>
            <a:r>
              <a:rPr lang="en-US" sz="2400" i="1" dirty="0">
                <a:solidFill>
                  <a:schemeClr val="tx1"/>
                </a:solidFill>
              </a:rPr>
              <a:t>!</a:t>
            </a:r>
            <a:r>
              <a:rPr lang="en-US" sz="2400" dirty="0">
                <a:solidFill>
                  <a:schemeClr val="tx1"/>
                </a:solidFill>
              </a:rPr>
              <a:t>”</a:t>
            </a:r>
          </a:p>
          <a:p>
            <a:endParaRPr lang="en-US" sz="2400" b="1" dirty="0">
              <a:solidFill>
                <a:srgbClr val="FF0000"/>
              </a:solidFill>
            </a:endParaRPr>
          </a:p>
          <a:p>
            <a:r>
              <a:rPr lang="en-US" sz="2400" b="1" dirty="0" err="1">
                <a:solidFill>
                  <a:srgbClr val="FF0000"/>
                </a:solidFill>
              </a:rPr>
              <a:t>Resničen</a:t>
            </a:r>
            <a:r>
              <a:rPr lang="en-US" sz="2400" b="1" dirty="0">
                <a:solidFill>
                  <a:srgbClr val="FF0000"/>
                </a:solidFill>
              </a:rPr>
              <a:t> primer</a:t>
            </a:r>
            <a:r>
              <a:rPr lang="en-US" sz="2400" dirty="0">
                <a:solidFill>
                  <a:schemeClr val="tx1"/>
                </a:solidFill>
              </a:rPr>
              <a:t> </a:t>
            </a:r>
          </a:p>
          <a:p>
            <a:pPr marL="342900" indent="-342900">
              <a:buFontTx/>
              <a:buChar char="-"/>
            </a:pPr>
            <a:r>
              <a:rPr lang="en-US" sz="2400" dirty="0" err="1">
                <a:solidFill>
                  <a:schemeClr val="tx1"/>
                </a:solidFill>
              </a:rPr>
              <a:t>Moj</a:t>
            </a:r>
            <a:r>
              <a:rPr lang="en-US" sz="2400" dirty="0">
                <a:solidFill>
                  <a:schemeClr val="tx1"/>
                </a:solidFill>
              </a:rPr>
              <a:t> </a:t>
            </a:r>
            <a:r>
              <a:rPr lang="en-US" sz="2400" dirty="0" err="1">
                <a:solidFill>
                  <a:schemeClr val="tx1"/>
                </a:solidFill>
              </a:rPr>
              <a:t>oče</a:t>
            </a:r>
            <a:r>
              <a:rPr lang="en-US" sz="2400" dirty="0">
                <a:solidFill>
                  <a:schemeClr val="tx1"/>
                </a:solidFill>
              </a:rPr>
              <a:t>, </a:t>
            </a:r>
            <a:r>
              <a:rPr lang="en-US" sz="2400" dirty="0" err="1">
                <a:solidFill>
                  <a:schemeClr val="tx1"/>
                </a:solidFill>
              </a:rPr>
              <a:t>univerzitetni</a:t>
            </a:r>
            <a:r>
              <a:rPr lang="en-US" sz="2400" dirty="0">
                <a:solidFill>
                  <a:schemeClr val="tx1"/>
                </a:solidFill>
              </a:rPr>
              <a:t> </a:t>
            </a:r>
            <a:r>
              <a:rPr lang="en-US" sz="2400" dirty="0" err="1">
                <a:solidFill>
                  <a:schemeClr val="tx1"/>
                </a:solidFill>
              </a:rPr>
              <a:t>profesor</a:t>
            </a:r>
            <a:r>
              <a:rPr lang="en-US" sz="2400" dirty="0">
                <a:solidFill>
                  <a:schemeClr val="tx1"/>
                </a:solidFill>
              </a:rPr>
              <a:t> v </a:t>
            </a:r>
            <a:r>
              <a:rPr lang="en-US" sz="2400" dirty="0" err="1">
                <a:solidFill>
                  <a:schemeClr val="tx1"/>
                </a:solidFill>
              </a:rPr>
              <a:t>pokoju</a:t>
            </a:r>
            <a:r>
              <a:rPr lang="en-US" sz="2400" dirty="0">
                <a:solidFill>
                  <a:schemeClr val="tx1"/>
                </a:solidFill>
              </a:rPr>
              <a:t>, je </a:t>
            </a:r>
            <a:r>
              <a:rPr lang="en-US" sz="2400" dirty="0" err="1">
                <a:solidFill>
                  <a:schemeClr val="tx1"/>
                </a:solidFill>
              </a:rPr>
              <a:t>imel</a:t>
            </a:r>
            <a:r>
              <a:rPr lang="en-US" sz="2400" dirty="0">
                <a:solidFill>
                  <a:schemeClr val="tx1"/>
                </a:solidFill>
              </a:rPr>
              <a:t> </a:t>
            </a:r>
            <a:r>
              <a:rPr lang="en-US" sz="2400" dirty="0" err="1">
                <a:solidFill>
                  <a:schemeClr val="tx1"/>
                </a:solidFill>
              </a:rPr>
              <a:t>službeno</a:t>
            </a:r>
            <a:r>
              <a:rPr lang="en-US" sz="2400" dirty="0">
                <a:solidFill>
                  <a:schemeClr val="tx1"/>
                </a:solidFill>
              </a:rPr>
              <a:t> </a:t>
            </a:r>
            <a:r>
              <a:rPr lang="en-US" sz="2400" dirty="0" err="1">
                <a:solidFill>
                  <a:schemeClr val="tx1"/>
                </a:solidFill>
              </a:rPr>
              <a:t>geslo</a:t>
            </a:r>
            <a:r>
              <a:rPr lang="en-US" sz="2400" dirty="0">
                <a:solidFill>
                  <a:schemeClr val="tx1"/>
                </a:solidFill>
              </a:rPr>
              <a:t>: </a:t>
            </a:r>
            <a:r>
              <a:rPr lang="en-US" sz="2400" b="1" dirty="0">
                <a:solidFill>
                  <a:schemeClr val="tx1"/>
                </a:solidFill>
              </a:rPr>
              <a:t>David2805</a:t>
            </a:r>
            <a:r>
              <a:rPr lang="en-US" sz="2400" dirty="0">
                <a:solidFill>
                  <a:schemeClr val="tx1"/>
                </a:solidFill>
              </a:rPr>
              <a:t>. Ker, </a:t>
            </a:r>
            <a:r>
              <a:rPr lang="en-US" sz="2400" dirty="0" err="1">
                <a:solidFill>
                  <a:schemeClr val="tx1"/>
                </a:solidFill>
              </a:rPr>
              <a:t>kdo</a:t>
            </a:r>
            <a:r>
              <a:rPr lang="en-US" sz="2400" dirty="0">
                <a:solidFill>
                  <a:schemeClr val="tx1"/>
                </a:solidFill>
              </a:rPr>
              <a:t> pa </a:t>
            </a:r>
            <a:r>
              <a:rPr lang="en-US" sz="2400" dirty="0" err="1">
                <a:solidFill>
                  <a:schemeClr val="tx1"/>
                </a:solidFill>
              </a:rPr>
              <a:t>bo</a:t>
            </a:r>
            <a:r>
              <a:rPr lang="en-US" sz="2400" dirty="0">
                <a:solidFill>
                  <a:schemeClr val="tx1"/>
                </a:solidFill>
              </a:rPr>
              <a:t> </a:t>
            </a:r>
            <a:r>
              <a:rPr lang="en-US" sz="2400" dirty="0" err="1">
                <a:solidFill>
                  <a:schemeClr val="tx1"/>
                </a:solidFill>
              </a:rPr>
              <a:t>poskušal</a:t>
            </a:r>
            <a:r>
              <a:rPr lang="en-US" sz="2400" dirty="0">
                <a:solidFill>
                  <a:schemeClr val="tx1"/>
                </a:solidFill>
              </a:rPr>
              <a:t> </a:t>
            </a:r>
            <a:r>
              <a:rPr lang="en-US" sz="2400" dirty="0" err="1">
                <a:solidFill>
                  <a:schemeClr val="tx1"/>
                </a:solidFill>
              </a:rPr>
              <a:t>lastno</a:t>
            </a:r>
            <a:r>
              <a:rPr lang="en-US" sz="2400" dirty="0">
                <a:solidFill>
                  <a:schemeClr val="tx1"/>
                </a:solidFill>
              </a:rPr>
              <a:t> </a:t>
            </a:r>
            <a:r>
              <a:rPr lang="en-US" sz="2400" dirty="0" err="1">
                <a:solidFill>
                  <a:schemeClr val="tx1"/>
                </a:solidFill>
              </a:rPr>
              <a:t>ime</a:t>
            </a:r>
            <a:r>
              <a:rPr lang="en-US" sz="2400" dirty="0">
                <a:solidFill>
                  <a:schemeClr val="tx1"/>
                </a:solidFill>
              </a:rPr>
              <a:t> </a:t>
            </a:r>
            <a:r>
              <a:rPr lang="en-US" sz="2400" dirty="0" err="1">
                <a:solidFill>
                  <a:schemeClr val="tx1"/>
                </a:solidFill>
              </a:rPr>
              <a:t>njegovega</a:t>
            </a:r>
            <a:r>
              <a:rPr lang="en-US" sz="2400" dirty="0">
                <a:solidFill>
                  <a:schemeClr val="tx1"/>
                </a:solidFill>
              </a:rPr>
              <a:t> </a:t>
            </a:r>
            <a:r>
              <a:rPr lang="en-US" sz="2400" dirty="0" err="1">
                <a:solidFill>
                  <a:schemeClr val="tx1"/>
                </a:solidFill>
              </a:rPr>
              <a:t>edinca</a:t>
            </a:r>
            <a:r>
              <a:rPr lang="en-US" sz="2400" dirty="0">
                <a:solidFill>
                  <a:schemeClr val="tx1"/>
                </a:solidFill>
              </a:rPr>
              <a:t> in </a:t>
            </a:r>
            <a:r>
              <a:rPr lang="en-US" sz="2400" dirty="0" err="1">
                <a:solidFill>
                  <a:schemeClr val="tx1"/>
                </a:solidFill>
              </a:rPr>
              <a:t>sinov</a:t>
            </a:r>
            <a:r>
              <a:rPr lang="en-US" sz="2400" dirty="0">
                <a:solidFill>
                  <a:schemeClr val="tx1"/>
                </a:solidFill>
              </a:rPr>
              <a:t> </a:t>
            </a:r>
            <a:r>
              <a:rPr lang="en-US" sz="2400" dirty="0" err="1">
                <a:solidFill>
                  <a:schemeClr val="tx1"/>
                </a:solidFill>
              </a:rPr>
              <a:t>rojstni</a:t>
            </a:r>
            <a:r>
              <a:rPr lang="en-US" sz="2400" dirty="0">
                <a:solidFill>
                  <a:schemeClr val="tx1"/>
                </a:solidFill>
              </a:rPr>
              <a:t> datum? </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26672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Kdo</a:t>
            </a:r>
            <a:r>
              <a:rPr lang="en-US" b="1" dirty="0"/>
              <a:t> </a:t>
            </a:r>
            <a:r>
              <a:rPr lang="en-US" b="1" dirty="0" err="1"/>
              <a:t>bo</a:t>
            </a:r>
            <a:r>
              <a:rPr lang="en-US" b="1" dirty="0"/>
              <a:t> pa </a:t>
            </a:r>
            <a:r>
              <a:rPr lang="en-US" b="1" dirty="0" err="1"/>
              <a:t>mene</a:t>
            </a:r>
            <a:r>
              <a:rPr lang="en-US" b="1" dirty="0"/>
              <a:t> </a:t>
            </a:r>
            <a:r>
              <a:rPr lang="en-US" b="1" i="1" dirty="0" err="1"/>
              <a:t>hekal</a:t>
            </a:r>
            <a:r>
              <a:rPr lang="en-US" b="1" i="1" dirty="0"/>
              <a:t>?</a:t>
            </a:r>
          </a:p>
        </p:txBody>
      </p:sp>
      <p:sp>
        <p:nvSpPr>
          <p:cNvPr id="6" name="Text Placeholder 5"/>
          <p:cNvSpPr>
            <a:spLocks noGrp="1"/>
          </p:cNvSpPr>
          <p:nvPr>
            <p:ph type="body" sz="quarter" idx="10"/>
          </p:nvPr>
        </p:nvSpPr>
        <p:spPr>
          <a:xfrm>
            <a:off x="274638" y="1212850"/>
            <a:ext cx="11887200" cy="5453801"/>
          </a:xfrm>
        </p:spPr>
        <p:txBody>
          <a:bodyPr/>
          <a:lstStyle/>
          <a:p>
            <a:r>
              <a:rPr lang="en-US" sz="3200" i="1" dirty="0"/>
              <a:t>Primer:</a:t>
            </a:r>
          </a:p>
          <a:p>
            <a:pPr marL="457200" indent="-457200">
              <a:buFontTx/>
              <a:buChar char="-"/>
            </a:pPr>
            <a:r>
              <a:rPr lang="en-US" sz="3200" i="1" dirty="0" err="1">
                <a:solidFill>
                  <a:schemeClr val="tx1"/>
                </a:solidFill>
              </a:rPr>
              <a:t>Potencialni</a:t>
            </a:r>
            <a:r>
              <a:rPr lang="en-US" sz="3200" i="1" dirty="0">
                <a:solidFill>
                  <a:schemeClr val="tx1"/>
                </a:solidFill>
              </a:rPr>
              <a:t> </a:t>
            </a:r>
            <a:r>
              <a:rPr lang="en-US" sz="3200" i="1" dirty="0" err="1">
                <a:solidFill>
                  <a:schemeClr val="tx1"/>
                </a:solidFill>
              </a:rPr>
              <a:t>šef</a:t>
            </a:r>
            <a:r>
              <a:rPr lang="en-US" sz="3200" i="1" dirty="0">
                <a:solidFill>
                  <a:schemeClr val="tx1"/>
                </a:solidFill>
              </a:rPr>
              <a:t> me ne </a:t>
            </a:r>
            <a:r>
              <a:rPr lang="en-US" sz="3200" i="1" dirty="0" err="1">
                <a:solidFill>
                  <a:schemeClr val="tx1"/>
                </a:solidFill>
              </a:rPr>
              <a:t>zaposli</a:t>
            </a:r>
            <a:r>
              <a:rPr lang="en-US" sz="3200" i="1" dirty="0">
                <a:solidFill>
                  <a:schemeClr val="tx1"/>
                </a:solidFill>
              </a:rPr>
              <a:t>, </a:t>
            </a:r>
            <a:r>
              <a:rPr lang="en-US" sz="3200" i="1" dirty="0" err="1">
                <a:solidFill>
                  <a:schemeClr val="tx1"/>
                </a:solidFill>
              </a:rPr>
              <a:t>ker</a:t>
            </a:r>
            <a:r>
              <a:rPr lang="en-US" sz="3200" i="1" dirty="0">
                <a:solidFill>
                  <a:schemeClr val="tx1"/>
                </a:solidFill>
              </a:rPr>
              <a:t> </a:t>
            </a:r>
            <a:r>
              <a:rPr lang="en-US" sz="3200" i="1" dirty="0" err="1">
                <a:solidFill>
                  <a:schemeClr val="tx1"/>
                </a:solidFill>
              </a:rPr>
              <a:t>sem</a:t>
            </a:r>
            <a:r>
              <a:rPr lang="en-US" sz="3200" i="1" dirty="0">
                <a:solidFill>
                  <a:schemeClr val="tx1"/>
                </a:solidFill>
              </a:rPr>
              <a:t> </a:t>
            </a:r>
            <a:r>
              <a:rPr lang="en-US" sz="3200" i="1" dirty="0" err="1">
                <a:solidFill>
                  <a:schemeClr val="tx1"/>
                </a:solidFill>
              </a:rPr>
              <a:t>kadilec</a:t>
            </a:r>
            <a:r>
              <a:rPr lang="en-US" sz="3200" i="1" dirty="0">
                <a:solidFill>
                  <a:schemeClr val="tx1"/>
                </a:solidFill>
              </a:rPr>
              <a:t>, </a:t>
            </a:r>
            <a:r>
              <a:rPr lang="en-US" sz="3200" i="1" dirty="0" err="1">
                <a:solidFill>
                  <a:schemeClr val="tx1"/>
                </a:solidFill>
              </a:rPr>
              <a:t>ali</a:t>
            </a:r>
            <a:r>
              <a:rPr lang="en-US" sz="3200" i="1" dirty="0">
                <a:solidFill>
                  <a:schemeClr val="tx1"/>
                </a:solidFill>
              </a:rPr>
              <a:t> </a:t>
            </a:r>
            <a:r>
              <a:rPr lang="en-US" sz="3200" i="1" dirty="0" err="1">
                <a:solidFill>
                  <a:schemeClr val="tx1"/>
                </a:solidFill>
              </a:rPr>
              <a:t>ker</a:t>
            </a:r>
            <a:r>
              <a:rPr lang="en-US" sz="3200" i="1" dirty="0">
                <a:solidFill>
                  <a:schemeClr val="tx1"/>
                </a:solidFill>
              </a:rPr>
              <a:t> </a:t>
            </a:r>
            <a:r>
              <a:rPr lang="en-US" sz="3200" i="1" dirty="0" err="1">
                <a:solidFill>
                  <a:schemeClr val="tx1"/>
                </a:solidFill>
              </a:rPr>
              <a:t>sem</a:t>
            </a:r>
            <a:r>
              <a:rPr lang="en-US" sz="3200" i="1" dirty="0">
                <a:solidFill>
                  <a:schemeClr val="tx1"/>
                </a:solidFill>
              </a:rPr>
              <a:t> </a:t>
            </a:r>
            <a:r>
              <a:rPr lang="en-US" sz="3200" i="1" dirty="0" err="1">
                <a:solidFill>
                  <a:schemeClr val="tx1"/>
                </a:solidFill>
              </a:rPr>
              <a:t>zamenjal</a:t>
            </a:r>
            <a:r>
              <a:rPr lang="en-US" sz="3200" i="1" dirty="0">
                <a:solidFill>
                  <a:schemeClr val="tx1"/>
                </a:solidFill>
              </a:rPr>
              <a:t> 10 </a:t>
            </a:r>
            <a:r>
              <a:rPr lang="en-US" sz="3200" i="1" dirty="0" err="1">
                <a:solidFill>
                  <a:schemeClr val="tx1"/>
                </a:solidFill>
              </a:rPr>
              <a:t>partnerk</a:t>
            </a:r>
            <a:r>
              <a:rPr lang="en-US" sz="3200" i="1" dirty="0">
                <a:solidFill>
                  <a:schemeClr val="tx1"/>
                </a:solidFill>
              </a:rPr>
              <a:t> v </a:t>
            </a:r>
            <a:r>
              <a:rPr lang="en-US" sz="3200" i="1" dirty="0" err="1">
                <a:solidFill>
                  <a:schemeClr val="tx1"/>
                </a:solidFill>
              </a:rPr>
              <a:t>zadnjem</a:t>
            </a:r>
            <a:r>
              <a:rPr lang="en-US" sz="3200" i="1" dirty="0">
                <a:solidFill>
                  <a:schemeClr val="tx1"/>
                </a:solidFill>
              </a:rPr>
              <a:t> </a:t>
            </a:r>
            <a:r>
              <a:rPr lang="en-US" sz="3200" i="1" dirty="0" err="1">
                <a:solidFill>
                  <a:schemeClr val="tx1"/>
                </a:solidFill>
              </a:rPr>
              <a:t>letu</a:t>
            </a:r>
            <a:r>
              <a:rPr lang="en-US" sz="3200" i="1" dirty="0">
                <a:solidFill>
                  <a:schemeClr val="tx1"/>
                </a:solidFill>
              </a:rPr>
              <a:t>, </a:t>
            </a:r>
            <a:r>
              <a:rPr lang="en-US" sz="3200" i="1" dirty="0" err="1">
                <a:solidFill>
                  <a:schemeClr val="tx1"/>
                </a:solidFill>
              </a:rPr>
              <a:t>ali</a:t>
            </a:r>
            <a:r>
              <a:rPr lang="en-US" sz="3200" i="1" dirty="0">
                <a:solidFill>
                  <a:schemeClr val="tx1"/>
                </a:solidFill>
              </a:rPr>
              <a:t> </a:t>
            </a:r>
            <a:r>
              <a:rPr lang="en-US" sz="3200" i="1" dirty="0" err="1">
                <a:solidFill>
                  <a:schemeClr val="tx1"/>
                </a:solidFill>
              </a:rPr>
              <a:t>ker</a:t>
            </a:r>
            <a:r>
              <a:rPr lang="en-US" sz="3200" i="1" dirty="0">
                <a:solidFill>
                  <a:schemeClr val="tx1"/>
                </a:solidFill>
              </a:rPr>
              <a:t> </a:t>
            </a:r>
            <a:r>
              <a:rPr lang="en-US" sz="3200" i="1" dirty="0" err="1">
                <a:solidFill>
                  <a:schemeClr val="tx1"/>
                </a:solidFill>
              </a:rPr>
              <a:t>sem</a:t>
            </a:r>
            <a:r>
              <a:rPr lang="en-US" sz="3200" i="1" dirty="0">
                <a:solidFill>
                  <a:schemeClr val="tx1"/>
                </a:solidFill>
              </a:rPr>
              <a:t> </a:t>
            </a:r>
            <a:r>
              <a:rPr lang="en-US" sz="3200" i="1" dirty="0" err="1">
                <a:solidFill>
                  <a:schemeClr val="tx1"/>
                </a:solidFill>
              </a:rPr>
              <a:t>gej</a:t>
            </a:r>
            <a:r>
              <a:rPr lang="en-US" sz="3200" i="1" dirty="0">
                <a:solidFill>
                  <a:schemeClr val="tx1"/>
                </a:solidFill>
              </a:rPr>
              <a:t>, </a:t>
            </a:r>
            <a:r>
              <a:rPr lang="en-US" sz="3200" i="1" dirty="0" err="1">
                <a:solidFill>
                  <a:schemeClr val="tx1"/>
                </a:solidFill>
              </a:rPr>
              <a:t>ali</a:t>
            </a:r>
            <a:r>
              <a:rPr lang="en-US" sz="3200" i="1" dirty="0">
                <a:solidFill>
                  <a:schemeClr val="tx1"/>
                </a:solidFill>
              </a:rPr>
              <a:t> </a:t>
            </a:r>
            <a:r>
              <a:rPr lang="en-US" sz="3200" i="1" dirty="0" err="1">
                <a:solidFill>
                  <a:schemeClr val="tx1"/>
                </a:solidFill>
              </a:rPr>
              <a:t>ker</a:t>
            </a:r>
            <a:r>
              <a:rPr lang="en-US" sz="3200" i="1" dirty="0">
                <a:solidFill>
                  <a:schemeClr val="tx1"/>
                </a:solidFill>
              </a:rPr>
              <a:t> v (</a:t>
            </a:r>
            <a:r>
              <a:rPr lang="en-US" sz="3200" i="1" dirty="0" err="1">
                <a:solidFill>
                  <a:schemeClr val="tx1"/>
                </a:solidFill>
              </a:rPr>
              <a:t>zasebni</a:t>
            </a:r>
            <a:r>
              <a:rPr lang="en-US" sz="3200" i="1" dirty="0">
                <a:solidFill>
                  <a:schemeClr val="tx1"/>
                </a:solidFill>
              </a:rPr>
              <a:t>) </a:t>
            </a:r>
            <a:r>
              <a:rPr lang="en-US" sz="3200" i="1" dirty="0" err="1">
                <a:solidFill>
                  <a:schemeClr val="tx1"/>
                </a:solidFill>
              </a:rPr>
              <a:t>elektronski</a:t>
            </a:r>
            <a:r>
              <a:rPr lang="en-US" sz="3200" i="1" dirty="0">
                <a:solidFill>
                  <a:schemeClr val="tx1"/>
                </a:solidFill>
              </a:rPr>
              <a:t> </a:t>
            </a:r>
            <a:r>
              <a:rPr lang="en-US" sz="3200" i="1" dirty="0" err="1">
                <a:solidFill>
                  <a:schemeClr val="tx1"/>
                </a:solidFill>
              </a:rPr>
              <a:t>pošti</a:t>
            </a:r>
            <a:r>
              <a:rPr lang="en-US" sz="3200" i="1" dirty="0">
                <a:solidFill>
                  <a:schemeClr val="tx1"/>
                </a:solidFill>
              </a:rPr>
              <a:t> </a:t>
            </a:r>
            <a:r>
              <a:rPr lang="en-US" sz="3200" i="1" dirty="0" err="1">
                <a:solidFill>
                  <a:schemeClr val="tx1"/>
                </a:solidFill>
              </a:rPr>
              <a:t>prijatelju</a:t>
            </a:r>
            <a:r>
              <a:rPr lang="en-US" sz="3200" i="1" dirty="0">
                <a:solidFill>
                  <a:schemeClr val="tx1"/>
                </a:solidFill>
              </a:rPr>
              <a:t> </a:t>
            </a:r>
            <a:r>
              <a:rPr lang="en-US" sz="3200" i="1" dirty="0" err="1">
                <a:solidFill>
                  <a:schemeClr val="tx1"/>
                </a:solidFill>
              </a:rPr>
              <a:t>blatim</a:t>
            </a:r>
            <a:r>
              <a:rPr lang="en-US" sz="3200" i="1" dirty="0">
                <a:solidFill>
                  <a:schemeClr val="tx1"/>
                </a:solidFill>
              </a:rPr>
              <a:t> </a:t>
            </a:r>
            <a:r>
              <a:rPr lang="en-US" sz="3200" i="1" dirty="0" err="1">
                <a:solidFill>
                  <a:schemeClr val="tx1"/>
                </a:solidFill>
              </a:rPr>
              <a:t>svojega</a:t>
            </a:r>
            <a:r>
              <a:rPr lang="en-US" sz="3200" i="1" dirty="0">
                <a:solidFill>
                  <a:schemeClr val="tx1"/>
                </a:solidFill>
              </a:rPr>
              <a:t> </a:t>
            </a:r>
            <a:r>
              <a:rPr lang="en-US" sz="3200" i="1" dirty="0" err="1">
                <a:solidFill>
                  <a:schemeClr val="tx1"/>
                </a:solidFill>
              </a:rPr>
              <a:t>zdejšnjega</a:t>
            </a:r>
            <a:r>
              <a:rPr lang="en-US" sz="3200" i="1" dirty="0">
                <a:solidFill>
                  <a:schemeClr val="tx1"/>
                </a:solidFill>
              </a:rPr>
              <a:t> </a:t>
            </a:r>
            <a:r>
              <a:rPr lang="en-US" sz="3200" i="1" dirty="0" err="1">
                <a:solidFill>
                  <a:schemeClr val="tx1"/>
                </a:solidFill>
              </a:rPr>
              <a:t>šefa</a:t>
            </a:r>
            <a:r>
              <a:rPr lang="en-US" sz="3200" i="1" dirty="0">
                <a:solidFill>
                  <a:schemeClr val="tx1"/>
                </a:solidFill>
              </a:rPr>
              <a:t>.</a:t>
            </a:r>
          </a:p>
          <a:p>
            <a:r>
              <a:rPr lang="en-US" sz="3200" i="1" dirty="0"/>
              <a:t>Primer 2:</a:t>
            </a:r>
          </a:p>
          <a:p>
            <a:pPr marL="457200" indent="-457200">
              <a:buFontTx/>
              <a:buChar char="-"/>
            </a:pPr>
            <a:r>
              <a:rPr lang="en-US" sz="3200" i="1" dirty="0" err="1">
                <a:solidFill>
                  <a:schemeClr val="tx1"/>
                </a:solidFill>
              </a:rPr>
              <a:t>Računovodja</a:t>
            </a:r>
            <a:r>
              <a:rPr lang="en-US" sz="3200" i="1" dirty="0">
                <a:solidFill>
                  <a:schemeClr val="tx1"/>
                </a:solidFill>
              </a:rPr>
              <a:t> </a:t>
            </a:r>
            <a:r>
              <a:rPr lang="en-US" sz="3200" i="1" dirty="0" err="1">
                <a:solidFill>
                  <a:schemeClr val="tx1"/>
                </a:solidFill>
              </a:rPr>
              <a:t>dobi</a:t>
            </a:r>
            <a:r>
              <a:rPr lang="en-US" sz="3200" i="1" dirty="0">
                <a:solidFill>
                  <a:schemeClr val="tx1"/>
                </a:solidFill>
              </a:rPr>
              <a:t> </a:t>
            </a:r>
            <a:r>
              <a:rPr lang="en-US" sz="3200" i="1" dirty="0" err="1">
                <a:solidFill>
                  <a:schemeClr val="tx1"/>
                </a:solidFill>
              </a:rPr>
              <a:t>pošto</a:t>
            </a:r>
            <a:r>
              <a:rPr lang="en-US" sz="3200" i="1" dirty="0">
                <a:solidFill>
                  <a:schemeClr val="tx1"/>
                </a:solidFill>
              </a:rPr>
              <a:t> od </a:t>
            </a:r>
            <a:r>
              <a:rPr lang="en-US" sz="3200" i="1" dirty="0" err="1">
                <a:solidFill>
                  <a:schemeClr val="tx1"/>
                </a:solidFill>
              </a:rPr>
              <a:t>tajnice</a:t>
            </a:r>
            <a:r>
              <a:rPr lang="en-US" sz="3200" i="1" dirty="0">
                <a:solidFill>
                  <a:schemeClr val="tx1"/>
                </a:solidFill>
              </a:rPr>
              <a:t>, da je </a:t>
            </a:r>
            <a:r>
              <a:rPr lang="en-US" sz="3200" i="1" dirty="0" err="1">
                <a:solidFill>
                  <a:schemeClr val="tx1"/>
                </a:solidFill>
              </a:rPr>
              <a:t>treba</a:t>
            </a:r>
            <a:r>
              <a:rPr lang="en-US" sz="3200" i="1" dirty="0">
                <a:solidFill>
                  <a:schemeClr val="tx1"/>
                </a:solidFill>
              </a:rPr>
              <a:t> </a:t>
            </a:r>
            <a:r>
              <a:rPr lang="en-US" sz="3200" i="1" dirty="0" err="1">
                <a:solidFill>
                  <a:schemeClr val="tx1"/>
                </a:solidFill>
              </a:rPr>
              <a:t>prenakazat</a:t>
            </a:r>
            <a:r>
              <a:rPr lang="en-US" sz="3200" i="1" dirty="0">
                <a:solidFill>
                  <a:schemeClr val="tx1"/>
                </a:solidFill>
              </a:rPr>
              <a:t> 100.000EUR </a:t>
            </a:r>
            <a:r>
              <a:rPr lang="en-US" sz="3200" i="1" dirty="0" err="1">
                <a:solidFill>
                  <a:schemeClr val="tx1"/>
                </a:solidFill>
              </a:rPr>
              <a:t>pogodbenemu</a:t>
            </a:r>
            <a:r>
              <a:rPr lang="en-US" sz="3200" i="1" dirty="0">
                <a:solidFill>
                  <a:schemeClr val="tx1"/>
                </a:solidFill>
              </a:rPr>
              <a:t> </a:t>
            </a:r>
            <a:r>
              <a:rPr lang="en-US" sz="3200" i="1" dirty="0" err="1">
                <a:solidFill>
                  <a:schemeClr val="tx1"/>
                </a:solidFill>
              </a:rPr>
              <a:t>partnerju</a:t>
            </a:r>
            <a:r>
              <a:rPr lang="en-US" sz="3200" i="1" dirty="0">
                <a:solidFill>
                  <a:schemeClr val="tx1"/>
                </a:solidFill>
              </a:rPr>
              <a:t> v </a:t>
            </a:r>
            <a:r>
              <a:rPr lang="en-US" sz="3200" i="1" dirty="0" err="1">
                <a:solidFill>
                  <a:schemeClr val="tx1"/>
                </a:solidFill>
              </a:rPr>
              <a:t>Švico</a:t>
            </a:r>
            <a:r>
              <a:rPr lang="en-US" sz="3200" i="1" dirty="0">
                <a:solidFill>
                  <a:schemeClr val="tx1"/>
                </a:solidFill>
              </a:rPr>
              <a:t>. </a:t>
            </a:r>
            <a:r>
              <a:rPr lang="en-US" sz="3200" i="1" dirty="0" err="1">
                <a:solidFill>
                  <a:schemeClr val="tx1"/>
                </a:solidFill>
              </a:rPr>
              <a:t>Šef</a:t>
            </a:r>
            <a:r>
              <a:rPr lang="en-US" sz="3200" i="1" dirty="0">
                <a:solidFill>
                  <a:schemeClr val="tx1"/>
                </a:solidFill>
              </a:rPr>
              <a:t> je v cc </a:t>
            </a:r>
            <a:r>
              <a:rPr lang="en-US" sz="3200" i="1" dirty="0" err="1">
                <a:solidFill>
                  <a:schemeClr val="tx1"/>
                </a:solidFill>
              </a:rPr>
              <a:t>polju</a:t>
            </a:r>
            <a:r>
              <a:rPr lang="en-US" sz="3200" i="1" dirty="0">
                <a:solidFill>
                  <a:schemeClr val="tx1"/>
                </a:solidFill>
              </a:rPr>
              <a:t>, </a:t>
            </a:r>
            <a:r>
              <a:rPr lang="en-US" sz="3200" i="1" dirty="0" err="1">
                <a:solidFill>
                  <a:schemeClr val="tx1"/>
                </a:solidFill>
              </a:rPr>
              <a:t>mudi</a:t>
            </a:r>
            <a:r>
              <a:rPr lang="en-US" sz="3200" i="1" dirty="0">
                <a:solidFill>
                  <a:schemeClr val="tx1"/>
                </a:solidFill>
              </a:rPr>
              <a:t> se, </a:t>
            </a:r>
            <a:r>
              <a:rPr lang="en-US" sz="3200" i="1" dirty="0" err="1">
                <a:solidFill>
                  <a:schemeClr val="tx1"/>
                </a:solidFill>
              </a:rPr>
              <a:t>ampak</a:t>
            </a:r>
            <a:r>
              <a:rPr lang="en-US" sz="3200" i="1" dirty="0">
                <a:solidFill>
                  <a:schemeClr val="tx1"/>
                </a:solidFill>
              </a:rPr>
              <a:t> </a:t>
            </a:r>
            <a:r>
              <a:rPr lang="en-US" sz="3200" i="1" dirty="0" err="1">
                <a:solidFill>
                  <a:schemeClr val="tx1"/>
                </a:solidFill>
              </a:rPr>
              <a:t>šef</a:t>
            </a:r>
            <a:r>
              <a:rPr lang="en-US" sz="3200" i="1" dirty="0">
                <a:solidFill>
                  <a:schemeClr val="tx1"/>
                </a:solidFill>
              </a:rPr>
              <a:t> je </a:t>
            </a:r>
            <a:r>
              <a:rPr lang="en-US" sz="3200" i="1" dirty="0" err="1">
                <a:solidFill>
                  <a:schemeClr val="tx1"/>
                </a:solidFill>
              </a:rPr>
              <a:t>na</a:t>
            </a:r>
            <a:r>
              <a:rPr lang="en-US" sz="3200" i="1" dirty="0">
                <a:solidFill>
                  <a:schemeClr val="tx1"/>
                </a:solidFill>
              </a:rPr>
              <a:t> </a:t>
            </a:r>
            <a:r>
              <a:rPr lang="en-US" sz="3200" i="1" dirty="0" err="1">
                <a:solidFill>
                  <a:schemeClr val="tx1"/>
                </a:solidFill>
              </a:rPr>
              <a:t>dopustu</a:t>
            </a:r>
            <a:r>
              <a:rPr lang="en-US" sz="3200" i="1" dirty="0">
                <a:solidFill>
                  <a:schemeClr val="tx1"/>
                </a:solidFill>
              </a:rPr>
              <a:t>. No </a:t>
            </a:r>
            <a:r>
              <a:rPr lang="en-US" sz="3200" i="1" dirty="0" err="1">
                <a:solidFill>
                  <a:schemeClr val="tx1"/>
                </a:solidFill>
              </a:rPr>
              <a:t>ampak</a:t>
            </a:r>
            <a:r>
              <a:rPr lang="en-US" sz="3200" i="1" dirty="0">
                <a:solidFill>
                  <a:schemeClr val="tx1"/>
                </a:solidFill>
              </a:rPr>
              <a:t> </a:t>
            </a:r>
            <a:r>
              <a:rPr lang="en-US" sz="3200" i="1" dirty="0" err="1">
                <a:solidFill>
                  <a:schemeClr val="tx1"/>
                </a:solidFill>
              </a:rPr>
              <a:t>saj</a:t>
            </a:r>
            <a:r>
              <a:rPr lang="en-US" sz="3200" i="1" dirty="0">
                <a:solidFill>
                  <a:schemeClr val="tx1"/>
                </a:solidFill>
              </a:rPr>
              <a:t> je </a:t>
            </a:r>
            <a:r>
              <a:rPr lang="en-US" sz="3200" i="1" dirty="0" err="1">
                <a:solidFill>
                  <a:schemeClr val="tx1"/>
                </a:solidFill>
              </a:rPr>
              <a:t>pošta</a:t>
            </a:r>
            <a:r>
              <a:rPr lang="en-US" sz="3200" i="1" dirty="0">
                <a:solidFill>
                  <a:schemeClr val="tx1"/>
                </a:solidFill>
              </a:rPr>
              <a:t> </a:t>
            </a:r>
            <a:r>
              <a:rPr lang="en-US" sz="3200" i="1" dirty="0" err="1">
                <a:solidFill>
                  <a:schemeClr val="tx1"/>
                </a:solidFill>
              </a:rPr>
              <a:t>prišla</a:t>
            </a:r>
            <a:r>
              <a:rPr lang="en-US" sz="3200" i="1" dirty="0">
                <a:solidFill>
                  <a:schemeClr val="tx1"/>
                </a:solidFill>
              </a:rPr>
              <a:t> od </a:t>
            </a:r>
            <a:r>
              <a:rPr lang="en-US" sz="3200" i="1" dirty="0" err="1">
                <a:solidFill>
                  <a:schemeClr val="tx1"/>
                </a:solidFill>
              </a:rPr>
              <a:t>tajnice</a:t>
            </a:r>
            <a:r>
              <a:rPr lang="en-US" sz="3200" i="1" dirty="0">
                <a:solidFill>
                  <a:schemeClr val="tx1"/>
                </a:solidFill>
              </a:rPr>
              <a:t>, ne? Ne? (</a:t>
            </a:r>
            <a:r>
              <a:rPr lang="en-US" sz="3200" i="1" dirty="0" err="1">
                <a:solidFill>
                  <a:schemeClr val="tx1"/>
                </a:solidFill>
              </a:rPr>
              <a:t>Podoben</a:t>
            </a:r>
            <a:r>
              <a:rPr lang="en-US" sz="3200" i="1" dirty="0">
                <a:solidFill>
                  <a:schemeClr val="tx1"/>
                </a:solidFill>
              </a:rPr>
              <a:t> primer se je v </a:t>
            </a:r>
            <a:r>
              <a:rPr lang="en-US" sz="3200" i="1" dirty="0" err="1">
                <a:solidFill>
                  <a:schemeClr val="tx1"/>
                </a:solidFill>
              </a:rPr>
              <a:t>Cambridgeu</a:t>
            </a:r>
            <a:r>
              <a:rPr lang="en-US" sz="3200" i="1" dirty="0">
                <a:solidFill>
                  <a:schemeClr val="tx1"/>
                </a:solidFill>
              </a:rPr>
              <a:t> </a:t>
            </a:r>
            <a:r>
              <a:rPr lang="en-US" sz="3200" i="1" dirty="0" err="1">
                <a:solidFill>
                  <a:schemeClr val="tx1"/>
                </a:solidFill>
              </a:rPr>
              <a:t>zgodil</a:t>
            </a:r>
            <a:r>
              <a:rPr lang="en-US" sz="3200" i="1" dirty="0">
                <a:solidFill>
                  <a:schemeClr val="tx1"/>
                </a:solidFill>
              </a:rPr>
              <a:t> </a:t>
            </a:r>
            <a:r>
              <a:rPr lang="en-US" sz="3200" i="1" dirty="0" err="1">
                <a:solidFill>
                  <a:schemeClr val="tx1"/>
                </a:solidFill>
              </a:rPr>
              <a:t>pred</a:t>
            </a:r>
            <a:r>
              <a:rPr lang="en-US" sz="3200" i="1" dirty="0">
                <a:solidFill>
                  <a:schemeClr val="tx1"/>
                </a:solidFill>
              </a:rPr>
              <a:t> </a:t>
            </a:r>
            <a:r>
              <a:rPr lang="en-US" sz="3200" i="1" dirty="0" err="1">
                <a:solidFill>
                  <a:schemeClr val="tx1"/>
                </a:solidFill>
              </a:rPr>
              <a:t>nekaj</a:t>
            </a:r>
            <a:r>
              <a:rPr lang="en-US" sz="3200" i="1" dirty="0">
                <a:solidFill>
                  <a:schemeClr val="tx1"/>
                </a:solidFill>
              </a:rPr>
              <a:t> </a:t>
            </a:r>
            <a:r>
              <a:rPr lang="en-US" sz="3200" i="1" dirty="0" err="1">
                <a:solidFill>
                  <a:schemeClr val="tx1"/>
                </a:solidFill>
              </a:rPr>
              <a:t>meseci</a:t>
            </a:r>
            <a:r>
              <a:rPr lang="en-US" sz="3200" i="1" dirty="0">
                <a:solidFill>
                  <a:schemeClr val="tx1"/>
                </a:solidFill>
              </a:rPr>
              <a:t>).</a:t>
            </a:r>
          </a:p>
          <a:p>
            <a:pPr marL="457200" indent="-457200">
              <a:buFontTx/>
              <a:buChar char="-"/>
            </a:pPr>
            <a:endParaRPr lang="en-US" sz="3200" i="1"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1009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Lažni</a:t>
            </a:r>
            <a:r>
              <a:rPr lang="en-US" b="1" dirty="0"/>
              <a:t> </a:t>
            </a:r>
            <a:r>
              <a:rPr lang="en-US" b="1" dirty="0" err="1"/>
              <a:t>konsenz</a:t>
            </a:r>
            <a:endParaRPr lang="en-US" b="1" dirty="0"/>
          </a:p>
        </p:txBody>
      </p:sp>
      <p:sp>
        <p:nvSpPr>
          <p:cNvPr id="6" name="Text Placeholder 5"/>
          <p:cNvSpPr>
            <a:spLocks noGrp="1"/>
          </p:cNvSpPr>
          <p:nvPr>
            <p:ph type="body" sz="quarter" idx="10"/>
          </p:nvPr>
        </p:nvSpPr>
        <p:spPr>
          <a:xfrm>
            <a:off x="274638" y="1212850"/>
            <a:ext cx="11887200" cy="2597634"/>
          </a:xfrm>
        </p:spPr>
        <p:txBody>
          <a:bodyPr/>
          <a:lstStyle/>
          <a:p>
            <a:r>
              <a:rPr lang="en-US" sz="3200" i="1" dirty="0"/>
              <a:t>Na </a:t>
            </a:r>
            <a:r>
              <a:rPr lang="en-US" sz="3200" i="1" dirty="0" err="1"/>
              <a:t>splošno</a:t>
            </a:r>
            <a:r>
              <a:rPr lang="en-US" sz="3200" i="1" dirty="0"/>
              <a:t> </a:t>
            </a:r>
            <a:r>
              <a:rPr lang="en-US" sz="3200" i="1" dirty="0" err="1"/>
              <a:t>verjamemo</a:t>
            </a:r>
            <a:r>
              <a:rPr lang="en-US" sz="3200" i="1" dirty="0"/>
              <a:t>, da </a:t>
            </a:r>
            <a:r>
              <a:rPr lang="en-US" sz="3200" i="1" dirty="0" err="1"/>
              <a:t>imajo</a:t>
            </a:r>
            <a:r>
              <a:rPr lang="en-US" sz="3200" i="1" dirty="0"/>
              <a:t> </a:t>
            </a:r>
            <a:r>
              <a:rPr lang="en-US" sz="3200" i="1" dirty="0" err="1"/>
              <a:t>drugi</a:t>
            </a:r>
            <a:r>
              <a:rPr lang="en-US" sz="3200" i="1" dirty="0"/>
              <a:t> </a:t>
            </a:r>
            <a:r>
              <a:rPr lang="en-US" sz="3200" i="1" dirty="0" err="1"/>
              <a:t>podobno</a:t>
            </a:r>
            <a:r>
              <a:rPr lang="en-US" sz="3200" i="1" dirty="0"/>
              <a:t> </a:t>
            </a:r>
            <a:r>
              <a:rPr lang="en-US" sz="3200" i="1" dirty="0" err="1"/>
              <a:t>mnenje</a:t>
            </a:r>
            <a:r>
              <a:rPr lang="en-US" sz="3200" i="1" dirty="0"/>
              <a:t> </a:t>
            </a:r>
            <a:r>
              <a:rPr lang="en-US" sz="3200" i="1" dirty="0" err="1"/>
              <a:t>kot</a:t>
            </a:r>
            <a:r>
              <a:rPr lang="en-US" sz="3200" i="1" dirty="0"/>
              <a:t> mi. </a:t>
            </a:r>
          </a:p>
          <a:p>
            <a:pPr marL="457200" indent="-457200">
              <a:buFontTx/>
              <a:buChar char="-"/>
            </a:pPr>
            <a:r>
              <a:rPr lang="en-US" sz="3200" i="1" dirty="0" err="1">
                <a:solidFill>
                  <a:schemeClr val="tx1"/>
                </a:solidFill>
              </a:rPr>
              <a:t>Potem</a:t>
            </a:r>
            <a:r>
              <a:rPr lang="en-US" sz="3200" i="1" dirty="0">
                <a:solidFill>
                  <a:schemeClr val="tx1"/>
                </a:solidFill>
              </a:rPr>
              <a:t> pa se </a:t>
            </a:r>
            <a:r>
              <a:rPr lang="en-US" sz="3200" i="1" dirty="0" err="1">
                <a:solidFill>
                  <a:schemeClr val="tx1"/>
                </a:solidFill>
              </a:rPr>
              <a:t>izkaže</a:t>
            </a:r>
            <a:r>
              <a:rPr lang="en-US" sz="3200" i="1" dirty="0">
                <a:solidFill>
                  <a:schemeClr val="tx1"/>
                </a:solidFill>
              </a:rPr>
              <a:t>, da </a:t>
            </a:r>
            <a:r>
              <a:rPr lang="en-US" sz="3200" i="1" dirty="0" err="1">
                <a:solidFill>
                  <a:schemeClr val="tx1"/>
                </a:solidFill>
              </a:rPr>
              <a:t>uporabniki</a:t>
            </a:r>
            <a:r>
              <a:rPr lang="en-US" sz="3200" i="1" dirty="0">
                <a:solidFill>
                  <a:schemeClr val="tx1"/>
                </a:solidFill>
              </a:rPr>
              <a:t> ne </a:t>
            </a:r>
            <a:r>
              <a:rPr lang="en-US" sz="3200" i="1" dirty="0" err="1">
                <a:solidFill>
                  <a:schemeClr val="tx1"/>
                </a:solidFill>
              </a:rPr>
              <a:t>vedo</a:t>
            </a:r>
            <a:r>
              <a:rPr lang="en-US" sz="3200" i="1" dirty="0">
                <a:solidFill>
                  <a:schemeClr val="tx1"/>
                </a:solidFill>
              </a:rPr>
              <a:t> </a:t>
            </a:r>
            <a:r>
              <a:rPr lang="en-US" sz="3200" i="1" dirty="0" err="1">
                <a:solidFill>
                  <a:schemeClr val="tx1"/>
                </a:solidFill>
              </a:rPr>
              <a:t>prav</a:t>
            </a:r>
            <a:r>
              <a:rPr lang="en-US" sz="3200" i="1" dirty="0">
                <a:solidFill>
                  <a:schemeClr val="tx1"/>
                </a:solidFill>
              </a:rPr>
              <a:t> </a:t>
            </a:r>
            <a:r>
              <a:rPr lang="en-US" sz="3200" i="1" dirty="0" err="1">
                <a:solidFill>
                  <a:schemeClr val="tx1"/>
                </a:solidFill>
              </a:rPr>
              <a:t>dosti</a:t>
            </a:r>
            <a:r>
              <a:rPr lang="en-US" sz="3200" i="1" dirty="0">
                <a:solidFill>
                  <a:schemeClr val="tx1"/>
                </a:solidFill>
              </a:rPr>
              <a:t> o </a:t>
            </a:r>
            <a:r>
              <a:rPr lang="en-US" sz="3200" i="1" dirty="0" err="1">
                <a:solidFill>
                  <a:schemeClr val="tx1"/>
                </a:solidFill>
              </a:rPr>
              <a:t>varnostni</a:t>
            </a:r>
            <a:r>
              <a:rPr lang="en-US" sz="3200" i="1" dirty="0">
                <a:solidFill>
                  <a:schemeClr val="tx1"/>
                </a:solidFill>
              </a:rPr>
              <a:t> </a:t>
            </a:r>
            <a:r>
              <a:rPr lang="en-US" sz="3200" i="1" dirty="0" err="1">
                <a:solidFill>
                  <a:schemeClr val="tx1"/>
                </a:solidFill>
              </a:rPr>
              <a:t>politiki</a:t>
            </a:r>
            <a:r>
              <a:rPr lang="en-US" sz="3200" i="1" dirty="0">
                <a:solidFill>
                  <a:schemeClr val="tx1"/>
                </a:solidFill>
              </a:rPr>
              <a:t>, </a:t>
            </a:r>
            <a:r>
              <a:rPr lang="en-US" sz="3200" i="1" dirty="0" err="1">
                <a:solidFill>
                  <a:schemeClr val="tx1"/>
                </a:solidFill>
              </a:rPr>
              <a:t>čeprav</a:t>
            </a:r>
            <a:r>
              <a:rPr lang="en-US" sz="3200" i="1" dirty="0">
                <a:solidFill>
                  <a:schemeClr val="tx1"/>
                </a:solidFill>
              </a:rPr>
              <a:t> </a:t>
            </a:r>
            <a:r>
              <a:rPr lang="en-US" sz="3200" i="1" dirty="0" err="1">
                <a:solidFill>
                  <a:schemeClr val="tx1"/>
                </a:solidFill>
              </a:rPr>
              <a:t>nekdo</a:t>
            </a:r>
            <a:r>
              <a:rPr lang="en-US" sz="3200" i="1" dirty="0">
                <a:solidFill>
                  <a:schemeClr val="tx1"/>
                </a:solidFill>
              </a:rPr>
              <a:t>, </a:t>
            </a:r>
            <a:r>
              <a:rPr lang="en-US" sz="3200" i="1" dirty="0" err="1">
                <a:solidFill>
                  <a:schemeClr val="tx1"/>
                </a:solidFill>
              </a:rPr>
              <a:t>ki</a:t>
            </a:r>
            <a:r>
              <a:rPr lang="en-US" sz="3200" i="1" dirty="0">
                <a:solidFill>
                  <a:schemeClr val="tx1"/>
                </a:solidFill>
              </a:rPr>
              <a:t> jo je </a:t>
            </a:r>
            <a:r>
              <a:rPr lang="en-US" sz="3200" i="1" dirty="0" err="1">
                <a:solidFill>
                  <a:schemeClr val="tx1"/>
                </a:solidFill>
              </a:rPr>
              <a:t>napisal</a:t>
            </a:r>
            <a:r>
              <a:rPr lang="en-US" sz="3200" i="1" dirty="0">
                <a:solidFill>
                  <a:schemeClr val="tx1"/>
                </a:solidFill>
              </a:rPr>
              <a:t>, o </a:t>
            </a:r>
            <a:r>
              <a:rPr lang="en-US" sz="3200" i="1" dirty="0" err="1">
                <a:solidFill>
                  <a:schemeClr val="tx1"/>
                </a:solidFill>
              </a:rPr>
              <a:t>njej</a:t>
            </a:r>
            <a:r>
              <a:rPr lang="en-US" sz="3200" i="1" dirty="0">
                <a:solidFill>
                  <a:schemeClr val="tx1"/>
                </a:solidFill>
              </a:rPr>
              <a:t> </a:t>
            </a:r>
            <a:r>
              <a:rPr lang="en-US" sz="3200" i="1" dirty="0" err="1">
                <a:solidFill>
                  <a:schemeClr val="tx1"/>
                </a:solidFill>
              </a:rPr>
              <a:t>ve</a:t>
            </a:r>
            <a:r>
              <a:rPr lang="en-US" sz="3200" i="1" dirty="0">
                <a:solidFill>
                  <a:schemeClr val="tx1"/>
                </a:solidFill>
              </a:rPr>
              <a:t> </a:t>
            </a:r>
            <a:r>
              <a:rPr lang="en-US" sz="3200" i="1" dirty="0" err="1">
                <a:solidFill>
                  <a:schemeClr val="tx1"/>
                </a:solidFill>
              </a:rPr>
              <a:t>kar</a:t>
            </a:r>
            <a:r>
              <a:rPr lang="en-US" sz="3200" i="1" dirty="0">
                <a:solidFill>
                  <a:schemeClr val="tx1"/>
                </a:solidFill>
              </a:rPr>
              <a:t> </a:t>
            </a:r>
            <a:r>
              <a:rPr lang="en-US" sz="3200" i="1" dirty="0" err="1">
                <a:solidFill>
                  <a:schemeClr val="tx1"/>
                </a:solidFill>
              </a:rPr>
              <a:t>precej</a:t>
            </a:r>
            <a:r>
              <a:rPr lang="en-US" sz="3200" i="1" dirty="0">
                <a:solidFill>
                  <a:schemeClr val="tx1"/>
                </a:solidFill>
              </a:rPr>
              <a:t>.</a:t>
            </a:r>
          </a:p>
          <a:p>
            <a:pPr marL="457200" indent="-457200">
              <a:buFontTx/>
              <a:buChar char="-"/>
            </a:pPr>
            <a:r>
              <a:rPr lang="en-US" sz="3200" i="1" dirty="0" err="1">
                <a:solidFill>
                  <a:schemeClr val="tx1"/>
                </a:solidFill>
              </a:rPr>
              <a:t>Izkaže</a:t>
            </a:r>
            <a:r>
              <a:rPr lang="en-US" sz="3200" i="1" dirty="0">
                <a:solidFill>
                  <a:schemeClr val="tx1"/>
                </a:solidFill>
              </a:rPr>
              <a:t> se </a:t>
            </a:r>
            <a:r>
              <a:rPr lang="en-US" sz="3200" i="1" dirty="0" err="1">
                <a:solidFill>
                  <a:schemeClr val="tx1"/>
                </a:solidFill>
              </a:rPr>
              <a:t>tudi</a:t>
            </a:r>
            <a:r>
              <a:rPr lang="en-US" sz="3200" i="1" dirty="0">
                <a:solidFill>
                  <a:schemeClr val="tx1"/>
                </a:solidFill>
              </a:rPr>
              <a:t>, da </a:t>
            </a:r>
            <a:r>
              <a:rPr lang="en-US" sz="3200" i="1" dirty="0" err="1">
                <a:solidFill>
                  <a:schemeClr val="tx1"/>
                </a:solidFill>
              </a:rPr>
              <a:t>delavci</a:t>
            </a:r>
            <a:r>
              <a:rPr lang="en-US" sz="3200" i="1" dirty="0">
                <a:solidFill>
                  <a:schemeClr val="tx1"/>
                </a:solidFill>
              </a:rPr>
              <a:t> </a:t>
            </a:r>
            <a:r>
              <a:rPr lang="en-US" sz="3200" i="1" dirty="0" err="1">
                <a:solidFill>
                  <a:schemeClr val="tx1"/>
                </a:solidFill>
              </a:rPr>
              <a:t>neki</a:t>
            </a:r>
            <a:r>
              <a:rPr lang="en-US" sz="3200" i="1" dirty="0">
                <a:solidFill>
                  <a:schemeClr val="tx1"/>
                </a:solidFill>
              </a:rPr>
              <a:t> </a:t>
            </a:r>
            <a:r>
              <a:rPr lang="en-US" sz="3200" i="1" dirty="0" err="1">
                <a:solidFill>
                  <a:schemeClr val="tx1"/>
                </a:solidFill>
              </a:rPr>
              <a:t>organizaciji</a:t>
            </a:r>
            <a:r>
              <a:rPr lang="en-US" sz="3200" i="1" dirty="0">
                <a:solidFill>
                  <a:schemeClr val="tx1"/>
                </a:solidFill>
              </a:rPr>
              <a:t> </a:t>
            </a:r>
            <a:r>
              <a:rPr lang="en-US" sz="3200" i="1" dirty="0" err="1">
                <a:solidFill>
                  <a:schemeClr val="tx1"/>
                </a:solidFill>
              </a:rPr>
              <a:t>običajno</a:t>
            </a:r>
            <a:r>
              <a:rPr lang="en-US" sz="3200" i="1" dirty="0">
                <a:solidFill>
                  <a:schemeClr val="tx1"/>
                </a:solidFill>
              </a:rPr>
              <a:t> </a:t>
            </a:r>
            <a:r>
              <a:rPr lang="en-US" sz="3200" i="1" dirty="0" err="1">
                <a:solidFill>
                  <a:schemeClr val="tx1"/>
                </a:solidFill>
              </a:rPr>
              <a:t>niso</a:t>
            </a:r>
            <a:r>
              <a:rPr lang="en-US" sz="3200" i="1" dirty="0">
                <a:solidFill>
                  <a:schemeClr val="tx1"/>
                </a:solidFill>
              </a:rPr>
              <a:t> </a:t>
            </a:r>
            <a:r>
              <a:rPr lang="en-US" sz="3200" i="1" dirty="0" err="1">
                <a:solidFill>
                  <a:schemeClr val="tx1"/>
                </a:solidFill>
              </a:rPr>
              <a:t>tako</a:t>
            </a:r>
            <a:r>
              <a:rPr lang="en-US" sz="3200" i="1" dirty="0">
                <a:solidFill>
                  <a:schemeClr val="tx1"/>
                </a:solidFill>
              </a:rPr>
              <a:t> </a:t>
            </a:r>
            <a:r>
              <a:rPr lang="en-US" sz="3200" i="1" dirty="0" err="1">
                <a:solidFill>
                  <a:schemeClr val="tx1"/>
                </a:solidFill>
              </a:rPr>
              <a:t>predani</a:t>
            </a:r>
            <a:r>
              <a:rPr lang="en-US" sz="3200" i="1" dirty="0">
                <a:solidFill>
                  <a:schemeClr val="tx1"/>
                </a:solidFill>
              </a:rPr>
              <a:t>, </a:t>
            </a:r>
            <a:r>
              <a:rPr lang="en-US" sz="3200" i="1" dirty="0" err="1">
                <a:solidFill>
                  <a:schemeClr val="tx1"/>
                </a:solidFill>
              </a:rPr>
              <a:t>kot</a:t>
            </a:r>
            <a:r>
              <a:rPr lang="en-US" sz="3200" i="1" dirty="0">
                <a:solidFill>
                  <a:schemeClr val="tx1"/>
                </a:solidFill>
              </a:rPr>
              <a:t> </a:t>
            </a:r>
            <a:r>
              <a:rPr lang="en-US" sz="3200" i="1" dirty="0" err="1">
                <a:solidFill>
                  <a:schemeClr val="tx1"/>
                </a:solidFill>
              </a:rPr>
              <a:t>vodstvo</a:t>
            </a:r>
            <a:r>
              <a:rPr lang="en-US" sz="3200" i="1" dirty="0">
                <a:solidFill>
                  <a:schemeClr val="tx1"/>
                </a:solidFill>
              </a:rPr>
              <a:t> </a:t>
            </a:r>
            <a:r>
              <a:rPr lang="en-US" sz="3200" i="1" dirty="0" err="1">
                <a:solidFill>
                  <a:schemeClr val="tx1"/>
                </a:solidFill>
              </a:rPr>
              <a:t>ali</a:t>
            </a:r>
            <a:r>
              <a:rPr lang="en-US" sz="3200" i="1" dirty="0">
                <a:solidFill>
                  <a:schemeClr val="tx1"/>
                </a:solidFill>
              </a:rPr>
              <a:t> </a:t>
            </a:r>
            <a:r>
              <a:rPr lang="en-US" sz="3200" i="1" dirty="0" err="1">
                <a:solidFill>
                  <a:schemeClr val="tx1"/>
                </a:solidFill>
              </a:rPr>
              <a:t>ustanovni</a:t>
            </a:r>
            <a:r>
              <a:rPr lang="en-US" sz="3200" i="1" dirty="0">
                <a:solidFill>
                  <a:schemeClr val="tx1"/>
                </a:solidFill>
              </a:rPr>
              <a:t> </a:t>
            </a:r>
            <a:r>
              <a:rPr lang="en-US" sz="3200" i="1" dirty="0" err="1">
                <a:solidFill>
                  <a:schemeClr val="tx1"/>
                </a:solidFill>
              </a:rPr>
              <a:t>člani</a:t>
            </a:r>
            <a:r>
              <a:rPr lang="en-US" sz="3200" i="1"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041" y="3328553"/>
            <a:ext cx="4670978" cy="3574855"/>
          </a:xfrm>
          <a:prstGeom prst="rect">
            <a:avLst/>
          </a:prstGeom>
        </p:spPr>
      </p:pic>
      <p:sp>
        <p:nvSpPr>
          <p:cNvPr id="7" name="Text Placeholder 5"/>
          <p:cNvSpPr txBox="1">
            <a:spLocks/>
          </p:cNvSpPr>
          <p:nvPr/>
        </p:nvSpPr>
        <p:spPr>
          <a:xfrm>
            <a:off x="726141" y="4048895"/>
            <a:ext cx="6158753" cy="215443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i="1" dirty="0">
                <a:solidFill>
                  <a:schemeClr val="tx1"/>
                </a:solidFill>
                <a:latin typeface="Calibri" panose="020F0502020204030204" pitchFamily="34" charset="0"/>
              </a:rPr>
              <a:t>“From now on, we work as a team. </a:t>
            </a:r>
          </a:p>
          <a:p>
            <a:r>
              <a:rPr lang="en-US" sz="3200" i="1" dirty="0">
                <a:solidFill>
                  <a:schemeClr val="tx1"/>
                </a:solidFill>
                <a:latin typeface="Calibri" panose="020F0502020204030204" pitchFamily="34" charset="0"/>
              </a:rPr>
              <a:t>That means everyone does what I say!”</a:t>
            </a:r>
          </a:p>
          <a:p>
            <a:pPr algn="r"/>
            <a:r>
              <a:rPr lang="en-US" sz="3200" i="1" dirty="0">
                <a:solidFill>
                  <a:srgbClr val="FF0000"/>
                </a:solidFill>
                <a:latin typeface="Calibri" panose="020F0502020204030204" pitchFamily="34" charset="0"/>
              </a:rPr>
              <a:t>Chicken Run</a:t>
            </a:r>
          </a:p>
        </p:txBody>
      </p:sp>
    </p:spTree>
    <p:extLst>
      <p:ext uri="{BB962C8B-B14F-4D97-AF65-F5344CB8AC3E}">
        <p14:creationId xmlns:p14="http://schemas.microsoft.com/office/powerpoint/2010/main" val="55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Izobraževanje</a:t>
            </a:r>
            <a:endParaRPr lang="en-US" b="1" dirty="0"/>
          </a:p>
        </p:txBody>
      </p:sp>
      <p:sp>
        <p:nvSpPr>
          <p:cNvPr id="6" name="Text Placeholder 5"/>
          <p:cNvSpPr>
            <a:spLocks noGrp="1"/>
          </p:cNvSpPr>
          <p:nvPr>
            <p:ph type="body" sz="quarter" idx="10"/>
          </p:nvPr>
        </p:nvSpPr>
        <p:spPr>
          <a:xfrm>
            <a:off x="274638" y="1212850"/>
            <a:ext cx="11887200" cy="627864"/>
          </a:xfrm>
        </p:spPr>
        <p:txBody>
          <a:bodyPr/>
          <a:lstStyle/>
          <a:p>
            <a:r>
              <a:rPr lang="en-US" sz="3200" dirty="0" err="1">
                <a:solidFill>
                  <a:schemeClr val="tx1"/>
                </a:solidFill>
              </a:rPr>
              <a:t>Resničen</a:t>
            </a:r>
            <a:r>
              <a:rPr lang="en-US" sz="3200" dirty="0">
                <a:solidFill>
                  <a:schemeClr val="tx1"/>
                </a:solidFill>
              </a:rPr>
              <a:t> primer </a:t>
            </a:r>
            <a:r>
              <a:rPr lang="en-US" sz="3200" dirty="0" err="1">
                <a:solidFill>
                  <a:schemeClr val="tx1"/>
                </a:solidFill>
              </a:rPr>
              <a:t>varnostnega</a:t>
            </a:r>
            <a:r>
              <a:rPr lang="en-US" sz="3200" dirty="0">
                <a:solidFill>
                  <a:schemeClr val="tx1"/>
                </a:solidFill>
              </a:rPr>
              <a:t> </a:t>
            </a:r>
            <a:r>
              <a:rPr lang="en-US" sz="3200" dirty="0" err="1">
                <a:solidFill>
                  <a:schemeClr val="tx1"/>
                </a:solidFill>
              </a:rPr>
              <a:t>izobraževanja</a:t>
            </a:r>
            <a:r>
              <a:rPr lang="en-US" sz="32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1860968"/>
            <a:ext cx="9671870" cy="4820079"/>
          </a:xfrm>
          <a:prstGeom prst="rect">
            <a:avLst/>
          </a:prstGeom>
        </p:spPr>
      </p:pic>
      <p:sp>
        <p:nvSpPr>
          <p:cNvPr id="7" name="TextBox 6"/>
          <p:cNvSpPr txBox="1"/>
          <p:nvPr/>
        </p:nvSpPr>
        <p:spPr>
          <a:xfrm>
            <a:off x="7777654" y="1192596"/>
            <a:ext cx="4378931" cy="3416320"/>
          </a:xfrm>
          <a:prstGeom prst="rect">
            <a:avLst/>
          </a:prstGeom>
          <a:solidFill>
            <a:schemeClr val="accent2"/>
          </a:solidFill>
          <a:effectLst>
            <a:outerShdw blurRad="50800" dist="50800" dir="5400000" algn="ctr" rotWithShape="0">
              <a:schemeClr val="tx1"/>
            </a:outerShdw>
          </a:effectLst>
        </p:spPr>
        <p:txBody>
          <a:bodyPr wrap="square" rtlCol="0">
            <a:spAutoFit/>
          </a:bodyPr>
          <a:lstStyle/>
          <a:p>
            <a:r>
              <a:rPr lang="en-US" sz="2400" dirty="0">
                <a:solidFill>
                  <a:schemeClr val="bg1"/>
                </a:solidFill>
              </a:rPr>
              <a:t>U: Halo?</a:t>
            </a:r>
          </a:p>
          <a:p>
            <a:r>
              <a:rPr lang="en-US" sz="2400" dirty="0">
                <a:solidFill>
                  <a:schemeClr val="bg1"/>
                </a:solidFill>
              </a:rPr>
              <a:t>S (</a:t>
            </a:r>
            <a:r>
              <a:rPr lang="en-US" sz="2400" dirty="0" err="1">
                <a:solidFill>
                  <a:schemeClr val="bg1"/>
                </a:solidFill>
              </a:rPr>
              <a:t>moški</a:t>
            </a:r>
            <a:r>
              <a:rPr lang="en-US" sz="2400" dirty="0">
                <a:solidFill>
                  <a:schemeClr val="bg1"/>
                </a:solidFill>
              </a:rPr>
              <a:t> </a:t>
            </a:r>
            <a:r>
              <a:rPr lang="en-US" sz="2400" dirty="0" err="1">
                <a:solidFill>
                  <a:schemeClr val="bg1"/>
                </a:solidFill>
              </a:rPr>
              <a:t>glas</a:t>
            </a:r>
            <a:r>
              <a:rPr lang="en-US" sz="2400" dirty="0">
                <a:solidFill>
                  <a:schemeClr val="bg1"/>
                </a:solidFill>
              </a:rPr>
              <a:t>): </a:t>
            </a:r>
            <a:r>
              <a:rPr lang="en-US" sz="2400" dirty="0" err="1">
                <a:solidFill>
                  <a:schemeClr val="bg1"/>
                </a:solidFill>
              </a:rPr>
              <a:t>Dober</a:t>
            </a:r>
            <a:r>
              <a:rPr lang="en-US" sz="2400" dirty="0">
                <a:solidFill>
                  <a:schemeClr val="bg1"/>
                </a:solidFill>
              </a:rPr>
              <a:t> </a:t>
            </a:r>
            <a:r>
              <a:rPr lang="en-US" sz="2400" dirty="0" err="1">
                <a:solidFill>
                  <a:schemeClr val="bg1"/>
                </a:solidFill>
              </a:rPr>
              <a:t>dan</a:t>
            </a:r>
            <a:r>
              <a:rPr lang="en-US" sz="2400" dirty="0">
                <a:solidFill>
                  <a:schemeClr val="bg1"/>
                </a:solidFill>
              </a:rPr>
              <a:t>!</a:t>
            </a:r>
          </a:p>
          <a:p>
            <a:r>
              <a:rPr lang="en-US" sz="2400" dirty="0">
                <a:solidFill>
                  <a:schemeClr val="bg1"/>
                </a:solidFill>
              </a:rPr>
              <a:t>U: </a:t>
            </a:r>
            <a:r>
              <a:rPr lang="en-US" sz="2400" dirty="0" err="1">
                <a:solidFill>
                  <a:schemeClr val="bg1"/>
                </a:solidFill>
              </a:rPr>
              <a:t>Ste</a:t>
            </a:r>
            <a:r>
              <a:rPr lang="en-US" sz="2400" dirty="0">
                <a:solidFill>
                  <a:schemeClr val="bg1"/>
                </a:solidFill>
              </a:rPr>
              <a:t> vi </a:t>
            </a:r>
            <a:r>
              <a:rPr lang="en-US" sz="2400" dirty="0" err="1">
                <a:solidFill>
                  <a:schemeClr val="bg1"/>
                </a:solidFill>
              </a:rPr>
              <a:t>Katja</a:t>
            </a:r>
            <a:r>
              <a:rPr lang="en-US" sz="2400" dirty="0">
                <a:solidFill>
                  <a:schemeClr val="bg1"/>
                </a:solidFill>
              </a:rPr>
              <a:t> </a:t>
            </a:r>
            <a:r>
              <a:rPr lang="en-US" sz="2400" dirty="0" err="1">
                <a:solidFill>
                  <a:schemeClr val="bg1"/>
                </a:solidFill>
              </a:rPr>
              <a:t>Vodopivec</a:t>
            </a:r>
            <a:r>
              <a:rPr lang="en-US" sz="2400" dirty="0">
                <a:solidFill>
                  <a:schemeClr val="bg1"/>
                </a:solidFill>
              </a:rPr>
              <a:t>?</a:t>
            </a:r>
          </a:p>
          <a:p>
            <a:r>
              <a:rPr lang="en-US" sz="2400" dirty="0">
                <a:solidFill>
                  <a:schemeClr val="bg1"/>
                </a:solidFill>
              </a:rPr>
              <a:t>S (</a:t>
            </a:r>
            <a:r>
              <a:rPr lang="en-US" sz="2400" dirty="0" err="1">
                <a:solidFill>
                  <a:schemeClr val="bg1"/>
                </a:solidFill>
              </a:rPr>
              <a:t>isti</a:t>
            </a:r>
            <a:r>
              <a:rPr lang="en-US" sz="2400" dirty="0">
                <a:solidFill>
                  <a:schemeClr val="bg1"/>
                </a:solidFill>
              </a:rPr>
              <a:t> </a:t>
            </a:r>
            <a:r>
              <a:rPr lang="en-US" sz="2400" dirty="0" err="1">
                <a:solidFill>
                  <a:schemeClr val="bg1"/>
                </a:solidFill>
              </a:rPr>
              <a:t>glas</a:t>
            </a:r>
            <a:r>
              <a:rPr lang="en-US" sz="2400" dirty="0">
                <a:solidFill>
                  <a:schemeClr val="bg1"/>
                </a:solidFill>
              </a:rPr>
              <a:t>): Ja.</a:t>
            </a:r>
          </a:p>
          <a:p>
            <a:r>
              <a:rPr lang="en-US" sz="2400" dirty="0">
                <a:solidFill>
                  <a:schemeClr val="bg1"/>
                </a:solidFill>
              </a:rPr>
              <a:t>U:  </a:t>
            </a:r>
            <a:r>
              <a:rPr lang="en-US" sz="2400" dirty="0" err="1">
                <a:solidFill>
                  <a:schemeClr val="bg1"/>
                </a:solidFill>
              </a:rPr>
              <a:t>Ste</a:t>
            </a:r>
            <a:r>
              <a:rPr lang="en-US" sz="2400" dirty="0">
                <a:solidFill>
                  <a:schemeClr val="bg1"/>
                </a:solidFill>
              </a:rPr>
              <a:t> mi vi </a:t>
            </a:r>
            <a:r>
              <a:rPr lang="en-US" sz="2400" dirty="0" err="1">
                <a:solidFill>
                  <a:schemeClr val="bg1"/>
                </a:solidFill>
              </a:rPr>
              <a:t>poslali</a:t>
            </a:r>
            <a:r>
              <a:rPr lang="en-US" sz="2400" dirty="0">
                <a:solidFill>
                  <a:schemeClr val="bg1"/>
                </a:solidFill>
              </a:rPr>
              <a:t> </a:t>
            </a:r>
            <a:r>
              <a:rPr lang="en-US" sz="2400" dirty="0" err="1">
                <a:solidFill>
                  <a:schemeClr val="bg1"/>
                </a:solidFill>
              </a:rPr>
              <a:t>pošto</a:t>
            </a:r>
            <a:r>
              <a:rPr lang="en-US" sz="2400" dirty="0">
                <a:solidFill>
                  <a:schemeClr val="bg1"/>
                </a:solidFill>
              </a:rPr>
              <a:t>?</a:t>
            </a:r>
          </a:p>
          <a:p>
            <a:r>
              <a:rPr lang="en-US" sz="2400" dirty="0">
                <a:solidFill>
                  <a:schemeClr val="bg1"/>
                </a:solidFill>
              </a:rPr>
              <a:t>S: Ja.</a:t>
            </a:r>
          </a:p>
          <a:p>
            <a:r>
              <a:rPr lang="en-US" sz="2400" dirty="0">
                <a:solidFill>
                  <a:schemeClr val="bg1"/>
                </a:solidFill>
              </a:rPr>
              <a:t>U: Jo </a:t>
            </a:r>
            <a:r>
              <a:rPr lang="en-US" sz="2400" dirty="0" err="1">
                <a:solidFill>
                  <a:schemeClr val="bg1"/>
                </a:solidFill>
              </a:rPr>
              <a:t>lahko</a:t>
            </a:r>
            <a:r>
              <a:rPr lang="en-US" sz="2400" dirty="0">
                <a:solidFill>
                  <a:schemeClr val="bg1"/>
                </a:solidFill>
              </a:rPr>
              <a:t> </a:t>
            </a:r>
            <a:r>
              <a:rPr lang="en-US" sz="2400" dirty="0" err="1">
                <a:solidFill>
                  <a:schemeClr val="bg1"/>
                </a:solidFill>
              </a:rPr>
              <a:t>odprem</a:t>
            </a:r>
            <a:r>
              <a:rPr lang="en-US" sz="2400" dirty="0">
                <a:solidFill>
                  <a:schemeClr val="bg1"/>
                </a:solidFill>
              </a:rPr>
              <a:t>?</a:t>
            </a:r>
          </a:p>
          <a:p>
            <a:r>
              <a:rPr lang="en-US" sz="2400" dirty="0">
                <a:solidFill>
                  <a:schemeClr val="bg1"/>
                </a:solidFill>
              </a:rPr>
              <a:t>S: </a:t>
            </a:r>
            <a:r>
              <a:rPr lang="en-US" sz="2400" dirty="0" err="1">
                <a:solidFill>
                  <a:schemeClr val="bg1"/>
                </a:solidFill>
              </a:rPr>
              <a:t>Seveda</a:t>
            </a:r>
            <a:r>
              <a:rPr lang="en-US" sz="2400" dirty="0">
                <a:solidFill>
                  <a:schemeClr val="bg1"/>
                </a:solidFill>
              </a:rPr>
              <a:t>.</a:t>
            </a:r>
          </a:p>
          <a:p>
            <a:r>
              <a:rPr lang="en-US" sz="2400" dirty="0">
                <a:solidFill>
                  <a:schemeClr val="bg1"/>
                </a:solidFill>
              </a:rPr>
              <a:t>U: </a:t>
            </a:r>
            <a:r>
              <a:rPr lang="en-US" sz="2400" dirty="0" err="1">
                <a:solidFill>
                  <a:schemeClr val="bg1"/>
                </a:solidFill>
              </a:rPr>
              <a:t>Phu</a:t>
            </a:r>
            <a:r>
              <a:rPr lang="en-US" sz="2400" dirty="0">
                <a:solidFill>
                  <a:schemeClr val="bg1"/>
                </a:solidFill>
              </a:rPr>
              <a:t>, </a:t>
            </a:r>
            <a:r>
              <a:rPr lang="en-US" sz="2400" dirty="0" err="1">
                <a:solidFill>
                  <a:schemeClr val="bg1"/>
                </a:solidFill>
              </a:rPr>
              <a:t>še</a:t>
            </a:r>
            <a:r>
              <a:rPr lang="en-US" sz="2400" dirty="0">
                <a:solidFill>
                  <a:schemeClr val="bg1"/>
                </a:solidFill>
              </a:rPr>
              <a:t> dobro, da </a:t>
            </a:r>
            <a:r>
              <a:rPr lang="en-US" sz="2400" dirty="0" err="1">
                <a:solidFill>
                  <a:schemeClr val="bg1"/>
                </a:solidFill>
              </a:rPr>
              <a:t>sem</a:t>
            </a:r>
            <a:r>
              <a:rPr lang="en-US" sz="2400" dirty="0">
                <a:solidFill>
                  <a:schemeClr val="bg1"/>
                </a:solidFill>
              </a:rPr>
              <a:t> </a:t>
            </a:r>
            <a:r>
              <a:rPr lang="en-US" sz="2400" dirty="0" err="1">
                <a:solidFill>
                  <a:schemeClr val="bg1"/>
                </a:solidFill>
              </a:rPr>
              <a:t>preveril</a:t>
            </a:r>
            <a:r>
              <a:rPr lang="en-US" sz="2400" dirty="0">
                <a:solidFill>
                  <a:schemeClr val="bg1"/>
                </a:solidFill>
              </a:rPr>
              <a:t>.</a:t>
            </a:r>
          </a:p>
        </p:txBody>
      </p:sp>
    </p:spTree>
    <p:extLst>
      <p:ext uri="{BB962C8B-B14F-4D97-AF65-F5344CB8AC3E}">
        <p14:creationId xmlns:p14="http://schemas.microsoft.com/office/powerpoint/2010/main" val="16241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Sledenje</a:t>
            </a:r>
            <a:r>
              <a:rPr lang="en-US" b="1" dirty="0"/>
              <a:t> </a:t>
            </a:r>
            <a:r>
              <a:rPr lang="en-US" b="1" dirty="0" err="1"/>
              <a:t>varnostnim</a:t>
            </a:r>
            <a:r>
              <a:rPr lang="en-US" b="1" dirty="0"/>
              <a:t> </a:t>
            </a:r>
            <a:r>
              <a:rPr lang="en-US" b="1" dirty="0" err="1"/>
              <a:t>navodilom</a:t>
            </a:r>
            <a:endParaRPr lang="en-US" b="1" dirty="0"/>
          </a:p>
        </p:txBody>
      </p:sp>
      <p:sp>
        <p:nvSpPr>
          <p:cNvPr id="6" name="Text Placeholder 5"/>
          <p:cNvSpPr>
            <a:spLocks noGrp="1"/>
          </p:cNvSpPr>
          <p:nvPr>
            <p:ph type="body" sz="quarter" idx="10"/>
          </p:nvPr>
        </p:nvSpPr>
        <p:spPr>
          <a:xfrm>
            <a:off x="274638" y="1212850"/>
            <a:ext cx="11887200" cy="4567404"/>
          </a:xfrm>
        </p:spPr>
        <p:txBody>
          <a:bodyPr/>
          <a:lstStyle/>
          <a:p>
            <a:r>
              <a:rPr lang="en-US" sz="3200" i="1" dirty="0" err="1"/>
              <a:t>Običajno</a:t>
            </a:r>
            <a:r>
              <a:rPr lang="en-US" sz="3200" i="1" dirty="0"/>
              <a:t> NE. </a:t>
            </a:r>
            <a:r>
              <a:rPr lang="en-US" sz="3200" i="1" dirty="0" err="1"/>
              <a:t>Kako</a:t>
            </a:r>
            <a:r>
              <a:rPr lang="en-US" sz="3200" i="1" dirty="0"/>
              <a:t> </a:t>
            </a:r>
            <a:r>
              <a:rPr lang="en-US" sz="3200" i="1" dirty="0" err="1"/>
              <a:t>vemo</a:t>
            </a:r>
            <a:r>
              <a:rPr lang="en-US" sz="3200" i="1" dirty="0"/>
              <a:t>?</a:t>
            </a:r>
          </a:p>
          <a:p>
            <a:r>
              <a:rPr lang="en-US" sz="3200" i="1" dirty="0" err="1"/>
              <a:t>Praktičen</a:t>
            </a:r>
            <a:r>
              <a:rPr lang="en-US" sz="3200" i="1" dirty="0"/>
              <a:t> primer 1 (</a:t>
            </a:r>
            <a:r>
              <a:rPr lang="en-US" sz="3200" i="1" dirty="0" err="1"/>
              <a:t>Posreden</a:t>
            </a:r>
            <a:r>
              <a:rPr lang="en-US" sz="3200" i="1" dirty="0"/>
              <a:t>):</a:t>
            </a:r>
          </a:p>
          <a:p>
            <a:pPr lvl="0"/>
            <a:r>
              <a:rPr lang="en-GB" sz="3200" dirty="0" err="1">
                <a:solidFill>
                  <a:schemeClr val="tx1"/>
                </a:solidFill>
              </a:rPr>
              <a:t>Računalniška</a:t>
            </a:r>
            <a:r>
              <a:rPr lang="en-GB" sz="3200" dirty="0">
                <a:solidFill>
                  <a:schemeClr val="tx1"/>
                </a:solidFill>
              </a:rPr>
              <a:t> </a:t>
            </a:r>
            <a:r>
              <a:rPr lang="en-GB" sz="3200" dirty="0" err="1">
                <a:solidFill>
                  <a:schemeClr val="tx1"/>
                </a:solidFill>
              </a:rPr>
              <a:t>služba</a:t>
            </a:r>
            <a:r>
              <a:rPr lang="en-GB" sz="3200" dirty="0">
                <a:solidFill>
                  <a:schemeClr val="tx1"/>
                </a:solidFill>
              </a:rPr>
              <a:t> </a:t>
            </a:r>
            <a:r>
              <a:rPr lang="en-GB" sz="3200" dirty="0" err="1">
                <a:solidFill>
                  <a:schemeClr val="tx1"/>
                </a:solidFill>
              </a:rPr>
              <a:t>Univerze</a:t>
            </a:r>
            <a:r>
              <a:rPr lang="en-GB" sz="3200" dirty="0">
                <a:solidFill>
                  <a:schemeClr val="tx1"/>
                </a:solidFill>
              </a:rPr>
              <a:t> v </a:t>
            </a:r>
            <a:r>
              <a:rPr lang="en-GB" sz="3200" dirty="0" err="1">
                <a:solidFill>
                  <a:schemeClr val="tx1"/>
                </a:solidFill>
              </a:rPr>
              <a:t>Cambridgeu</a:t>
            </a:r>
            <a:r>
              <a:rPr lang="en-GB" sz="3200" dirty="0">
                <a:solidFill>
                  <a:schemeClr val="tx1"/>
                </a:solidFill>
              </a:rPr>
              <a:t> (UIS) je </a:t>
            </a:r>
            <a:r>
              <a:rPr lang="en-GB" sz="3200" dirty="0" err="1">
                <a:solidFill>
                  <a:schemeClr val="tx1"/>
                </a:solidFill>
              </a:rPr>
              <a:t>naredila</a:t>
            </a:r>
            <a:r>
              <a:rPr lang="en-GB" sz="3200" dirty="0">
                <a:solidFill>
                  <a:schemeClr val="tx1"/>
                </a:solidFill>
              </a:rPr>
              <a:t> </a:t>
            </a:r>
            <a:r>
              <a:rPr lang="en-GB" sz="3200" dirty="0" err="1">
                <a:solidFill>
                  <a:schemeClr val="tx1"/>
                </a:solidFill>
              </a:rPr>
              <a:t>tole</a:t>
            </a:r>
            <a:r>
              <a:rPr lang="en-GB" sz="3200" dirty="0">
                <a:solidFill>
                  <a:schemeClr val="tx1"/>
                </a:solidFill>
              </a:rPr>
              <a:t>: </a:t>
            </a:r>
            <a:endParaRPr lang="en-US" sz="3200" dirty="0">
              <a:solidFill>
                <a:schemeClr val="tx1"/>
              </a:solidFill>
            </a:endParaRPr>
          </a:p>
          <a:p>
            <a:pPr marL="457200" lvl="0" indent="-457200">
              <a:buFontTx/>
              <a:buChar char="-"/>
            </a:pPr>
            <a:r>
              <a:rPr lang="en-GB" sz="3200" i="1" dirty="0" err="1">
                <a:solidFill>
                  <a:schemeClr val="tx1"/>
                </a:solidFill>
              </a:rPr>
              <a:t>Vsem</a:t>
            </a:r>
            <a:r>
              <a:rPr lang="en-GB" sz="3200" i="1" dirty="0">
                <a:solidFill>
                  <a:schemeClr val="tx1"/>
                </a:solidFill>
              </a:rPr>
              <a:t> </a:t>
            </a:r>
            <a:r>
              <a:rPr lang="en-GB" sz="3200" i="1" dirty="0" err="1">
                <a:solidFill>
                  <a:schemeClr val="tx1"/>
                </a:solidFill>
              </a:rPr>
              <a:t>uporabnikom</a:t>
            </a:r>
            <a:r>
              <a:rPr lang="en-GB" sz="3200" i="1" dirty="0">
                <a:solidFill>
                  <a:schemeClr val="tx1"/>
                </a:solidFill>
              </a:rPr>
              <a:t>, </a:t>
            </a:r>
            <a:r>
              <a:rPr lang="en-GB" sz="3200" i="1" dirty="0" err="1">
                <a:solidFill>
                  <a:schemeClr val="tx1"/>
                </a:solidFill>
              </a:rPr>
              <a:t>ki</a:t>
            </a:r>
            <a:r>
              <a:rPr lang="en-GB" sz="3200" i="1" dirty="0">
                <a:solidFill>
                  <a:schemeClr val="tx1"/>
                </a:solidFill>
              </a:rPr>
              <a:t> v </a:t>
            </a:r>
            <a:r>
              <a:rPr lang="en-GB" sz="3200" i="1" dirty="0" err="1">
                <a:solidFill>
                  <a:schemeClr val="tx1"/>
                </a:solidFill>
              </a:rPr>
              <a:t>zadnjem</a:t>
            </a:r>
            <a:r>
              <a:rPr lang="en-GB" sz="3200" i="1" dirty="0">
                <a:solidFill>
                  <a:schemeClr val="tx1"/>
                </a:solidFill>
              </a:rPr>
              <a:t> </a:t>
            </a:r>
            <a:r>
              <a:rPr lang="en-GB" sz="3200" i="1" dirty="0" err="1">
                <a:solidFill>
                  <a:schemeClr val="tx1"/>
                </a:solidFill>
              </a:rPr>
              <a:t>letu</a:t>
            </a:r>
            <a:r>
              <a:rPr lang="en-GB" sz="3200" i="1" dirty="0">
                <a:solidFill>
                  <a:schemeClr val="tx1"/>
                </a:solidFill>
              </a:rPr>
              <a:t> </a:t>
            </a:r>
            <a:r>
              <a:rPr lang="en-GB" sz="3200" i="1" dirty="0" err="1">
                <a:solidFill>
                  <a:schemeClr val="tx1"/>
                </a:solidFill>
              </a:rPr>
              <a:t>niso</a:t>
            </a:r>
            <a:r>
              <a:rPr lang="en-GB" sz="3200" i="1" dirty="0">
                <a:solidFill>
                  <a:schemeClr val="tx1"/>
                </a:solidFill>
              </a:rPr>
              <a:t> </a:t>
            </a:r>
            <a:r>
              <a:rPr lang="en-GB" sz="3200" i="1" dirty="0" err="1">
                <a:solidFill>
                  <a:schemeClr val="tx1"/>
                </a:solidFill>
              </a:rPr>
              <a:t>spremenili</a:t>
            </a:r>
            <a:r>
              <a:rPr lang="en-GB" sz="3200" i="1" dirty="0">
                <a:solidFill>
                  <a:schemeClr val="tx1"/>
                </a:solidFill>
              </a:rPr>
              <a:t> </a:t>
            </a:r>
            <a:r>
              <a:rPr lang="en-GB" sz="3200" i="1" dirty="0" err="1">
                <a:solidFill>
                  <a:schemeClr val="tx1"/>
                </a:solidFill>
              </a:rPr>
              <a:t>gesla</a:t>
            </a:r>
            <a:r>
              <a:rPr lang="en-GB" sz="3200" i="1" dirty="0">
                <a:solidFill>
                  <a:schemeClr val="tx1"/>
                </a:solidFill>
              </a:rPr>
              <a:t> (n = 22.000), je </a:t>
            </a:r>
            <a:r>
              <a:rPr lang="en-GB" sz="3200" i="1" dirty="0" err="1">
                <a:solidFill>
                  <a:schemeClr val="tx1"/>
                </a:solidFill>
              </a:rPr>
              <a:t>poslala</a:t>
            </a:r>
            <a:r>
              <a:rPr lang="en-GB" sz="3200" i="1" dirty="0">
                <a:solidFill>
                  <a:schemeClr val="tx1"/>
                </a:solidFill>
              </a:rPr>
              <a:t> </a:t>
            </a:r>
            <a:r>
              <a:rPr lang="en-GB" sz="3200" i="1" dirty="0" err="1">
                <a:solidFill>
                  <a:schemeClr val="tx1"/>
                </a:solidFill>
              </a:rPr>
              <a:t>pošto</a:t>
            </a:r>
            <a:r>
              <a:rPr lang="en-GB" sz="3200" i="1" dirty="0">
                <a:solidFill>
                  <a:schemeClr val="tx1"/>
                </a:solidFill>
              </a:rPr>
              <a:t>, da </a:t>
            </a:r>
            <a:r>
              <a:rPr lang="en-GB" sz="3200" i="1" dirty="0" err="1">
                <a:solidFill>
                  <a:schemeClr val="tx1"/>
                </a:solidFill>
              </a:rPr>
              <a:t>bodo</a:t>
            </a:r>
            <a:r>
              <a:rPr lang="en-GB" sz="3200" i="1" dirty="0">
                <a:solidFill>
                  <a:schemeClr val="tx1"/>
                </a:solidFill>
              </a:rPr>
              <a:t> </a:t>
            </a:r>
            <a:r>
              <a:rPr lang="en-GB" sz="3200" i="1" dirty="0" err="1">
                <a:solidFill>
                  <a:schemeClr val="tx1"/>
                </a:solidFill>
              </a:rPr>
              <a:t>preverili</a:t>
            </a:r>
            <a:r>
              <a:rPr lang="en-GB" sz="3200" i="1" dirty="0">
                <a:solidFill>
                  <a:schemeClr val="tx1"/>
                </a:solidFill>
              </a:rPr>
              <a:t> </a:t>
            </a:r>
            <a:r>
              <a:rPr lang="en-GB" sz="3200" i="1" dirty="0" err="1">
                <a:solidFill>
                  <a:schemeClr val="tx1"/>
                </a:solidFill>
              </a:rPr>
              <a:t>varnost</a:t>
            </a:r>
            <a:r>
              <a:rPr lang="en-GB" sz="3200" i="1" dirty="0">
                <a:solidFill>
                  <a:schemeClr val="tx1"/>
                </a:solidFill>
              </a:rPr>
              <a:t> </a:t>
            </a:r>
            <a:r>
              <a:rPr lang="en-GB" sz="3200" i="1" dirty="0" err="1">
                <a:solidFill>
                  <a:schemeClr val="tx1"/>
                </a:solidFill>
              </a:rPr>
              <a:t>njihovih</a:t>
            </a:r>
            <a:r>
              <a:rPr lang="en-GB" sz="3200" i="1" dirty="0">
                <a:solidFill>
                  <a:schemeClr val="tx1"/>
                </a:solidFill>
              </a:rPr>
              <a:t> </a:t>
            </a:r>
            <a:r>
              <a:rPr lang="en-GB" sz="3200" i="1" dirty="0" err="1">
                <a:solidFill>
                  <a:schemeClr val="tx1"/>
                </a:solidFill>
              </a:rPr>
              <a:t>uporabniških</a:t>
            </a:r>
            <a:r>
              <a:rPr lang="en-GB" sz="3200" i="1" dirty="0">
                <a:solidFill>
                  <a:schemeClr val="tx1"/>
                </a:solidFill>
              </a:rPr>
              <a:t> </a:t>
            </a:r>
            <a:r>
              <a:rPr lang="en-GB" sz="3200" i="1" dirty="0" err="1">
                <a:solidFill>
                  <a:schemeClr val="tx1"/>
                </a:solidFill>
              </a:rPr>
              <a:t>računov</a:t>
            </a:r>
            <a:r>
              <a:rPr lang="en-GB" sz="3200" i="1" dirty="0">
                <a:solidFill>
                  <a:schemeClr val="tx1"/>
                </a:solidFill>
              </a:rPr>
              <a:t>.</a:t>
            </a:r>
          </a:p>
          <a:p>
            <a:pPr marL="457200" lvl="0" indent="-457200">
              <a:buFontTx/>
              <a:buChar char="-"/>
            </a:pPr>
            <a:r>
              <a:rPr lang="en-GB" sz="3200" i="1" dirty="0">
                <a:solidFill>
                  <a:schemeClr val="tx1"/>
                </a:solidFill>
              </a:rPr>
              <a:t>Po </a:t>
            </a:r>
            <a:r>
              <a:rPr lang="en-GB" sz="3200" i="1" dirty="0" err="1">
                <a:solidFill>
                  <a:schemeClr val="tx1"/>
                </a:solidFill>
              </a:rPr>
              <a:t>enem</a:t>
            </a:r>
            <a:r>
              <a:rPr lang="en-GB" sz="3200" i="1" dirty="0">
                <a:solidFill>
                  <a:schemeClr val="tx1"/>
                </a:solidFill>
              </a:rPr>
              <a:t> </a:t>
            </a:r>
            <a:r>
              <a:rPr lang="en-GB" sz="3200" i="1" dirty="0" err="1">
                <a:solidFill>
                  <a:schemeClr val="tx1"/>
                </a:solidFill>
              </a:rPr>
              <a:t>tednu</a:t>
            </a:r>
            <a:r>
              <a:rPr lang="en-GB" sz="3200" i="1" dirty="0">
                <a:solidFill>
                  <a:schemeClr val="tx1"/>
                </a:solidFill>
              </a:rPr>
              <a:t> so </a:t>
            </a:r>
            <a:r>
              <a:rPr lang="en-GB" sz="3200" i="1" dirty="0" err="1">
                <a:solidFill>
                  <a:schemeClr val="tx1"/>
                </a:solidFill>
              </a:rPr>
              <a:t>zbrali</a:t>
            </a:r>
            <a:r>
              <a:rPr lang="en-GB" sz="3200" i="1" dirty="0">
                <a:solidFill>
                  <a:schemeClr val="tx1"/>
                </a:solidFill>
              </a:rPr>
              <a:t> </a:t>
            </a:r>
            <a:r>
              <a:rPr lang="en-GB" sz="3200" i="1" dirty="0" err="1">
                <a:solidFill>
                  <a:schemeClr val="tx1"/>
                </a:solidFill>
              </a:rPr>
              <a:t>njihove</a:t>
            </a:r>
            <a:r>
              <a:rPr lang="en-GB" sz="3200" i="1" dirty="0">
                <a:solidFill>
                  <a:schemeClr val="tx1"/>
                </a:solidFill>
              </a:rPr>
              <a:t> </a:t>
            </a:r>
            <a:r>
              <a:rPr lang="en-GB" sz="3200" i="1" dirty="0" err="1">
                <a:solidFill>
                  <a:schemeClr val="tx1"/>
                </a:solidFill>
              </a:rPr>
              <a:t>hashe</a:t>
            </a:r>
            <a:r>
              <a:rPr lang="en-GB" sz="3200" i="1" dirty="0">
                <a:solidFill>
                  <a:schemeClr val="tx1"/>
                </a:solidFill>
              </a:rPr>
              <a:t> in </a:t>
            </a:r>
            <a:r>
              <a:rPr lang="en-GB" sz="3200" i="1" dirty="0" err="1">
                <a:solidFill>
                  <a:schemeClr val="tx1"/>
                </a:solidFill>
              </a:rPr>
              <a:t>jih</a:t>
            </a:r>
            <a:r>
              <a:rPr lang="en-GB" sz="3200" i="1" dirty="0">
                <a:solidFill>
                  <a:schemeClr val="tx1"/>
                </a:solidFill>
              </a:rPr>
              <a:t> </a:t>
            </a:r>
            <a:r>
              <a:rPr lang="en-GB" sz="3200" i="1" dirty="0" err="1">
                <a:solidFill>
                  <a:schemeClr val="tx1"/>
                </a:solidFill>
              </a:rPr>
              <a:t>poslali</a:t>
            </a:r>
            <a:r>
              <a:rPr lang="en-GB" sz="3200" i="1" dirty="0">
                <a:solidFill>
                  <a:schemeClr val="tx1"/>
                </a:solidFill>
              </a:rPr>
              <a:t> v </a:t>
            </a:r>
            <a:r>
              <a:rPr lang="en-GB" sz="3200" i="1" dirty="0" err="1">
                <a:solidFill>
                  <a:schemeClr val="tx1"/>
                </a:solidFill>
              </a:rPr>
              <a:t>obdelavo</a:t>
            </a:r>
            <a:r>
              <a:rPr lang="en-GB" sz="3200" i="1" dirty="0">
                <a:solidFill>
                  <a:schemeClr val="tx1"/>
                </a:solidFill>
              </a:rPr>
              <a:t> v Rolls Royce cluster </a:t>
            </a:r>
            <a:r>
              <a:rPr lang="en-GB" sz="3200" i="1" dirty="0" err="1">
                <a:solidFill>
                  <a:schemeClr val="tx1"/>
                </a:solidFill>
              </a:rPr>
              <a:t>Univerze</a:t>
            </a:r>
            <a:r>
              <a:rPr lang="en-GB" sz="3200" i="1" dirty="0">
                <a:solidFill>
                  <a:schemeClr val="tx1"/>
                </a:solidFill>
              </a:rPr>
              <a:t>, </a:t>
            </a:r>
            <a:r>
              <a:rPr lang="en-GB" sz="3200" i="1" dirty="0" err="1">
                <a:solidFill>
                  <a:schemeClr val="tx1"/>
                </a:solidFill>
              </a:rPr>
              <a:t>kjer</a:t>
            </a:r>
            <a:r>
              <a:rPr lang="en-GB" sz="3200" i="1" dirty="0">
                <a:solidFill>
                  <a:schemeClr val="tx1"/>
                </a:solidFill>
              </a:rPr>
              <a:t> je </a:t>
            </a:r>
            <a:r>
              <a:rPr lang="en-GB" sz="3200" i="1" dirty="0" err="1">
                <a:solidFill>
                  <a:schemeClr val="tx1"/>
                </a:solidFill>
              </a:rPr>
              <a:t>čakal</a:t>
            </a:r>
            <a:r>
              <a:rPr lang="en-GB" sz="3200" i="1" dirty="0">
                <a:solidFill>
                  <a:schemeClr val="tx1"/>
                </a:solidFill>
              </a:rPr>
              <a:t> John the Ripper in </a:t>
            </a:r>
            <a:r>
              <a:rPr lang="en-GB" sz="3200" i="1" dirty="0" err="1">
                <a:solidFill>
                  <a:schemeClr val="tx1"/>
                </a:solidFill>
              </a:rPr>
              <a:t>izvedel</a:t>
            </a:r>
            <a:r>
              <a:rPr lang="en-GB" sz="3200" i="1" dirty="0">
                <a:solidFill>
                  <a:schemeClr val="tx1"/>
                </a:solidFill>
              </a:rPr>
              <a:t> </a:t>
            </a:r>
            <a:r>
              <a:rPr lang="en-GB" sz="3200" i="1" dirty="0" err="1">
                <a:solidFill>
                  <a:schemeClr val="tx1"/>
                </a:solidFill>
              </a:rPr>
              <a:t>klasični</a:t>
            </a:r>
            <a:r>
              <a:rPr lang="en-GB" sz="3200" i="1" dirty="0">
                <a:solidFill>
                  <a:schemeClr val="tx1"/>
                </a:solidFill>
              </a:rPr>
              <a:t> </a:t>
            </a:r>
            <a:r>
              <a:rPr lang="en-GB" sz="3200" i="1" dirty="0" err="1">
                <a:solidFill>
                  <a:schemeClr val="tx1"/>
                </a:solidFill>
              </a:rPr>
              <a:t>slovarski</a:t>
            </a:r>
            <a:r>
              <a:rPr lang="en-GB" sz="3200" i="1" dirty="0">
                <a:solidFill>
                  <a:schemeClr val="tx1"/>
                </a:solidFill>
              </a:rPr>
              <a:t> </a:t>
            </a:r>
            <a:r>
              <a:rPr lang="en-GB" sz="3200" i="1" dirty="0" err="1">
                <a:solidFill>
                  <a:schemeClr val="tx1"/>
                </a:solidFill>
              </a:rPr>
              <a:t>napad</a:t>
            </a:r>
            <a:r>
              <a:rPr lang="en-GB" sz="3200" i="1" dirty="0">
                <a:solidFill>
                  <a:schemeClr val="tx1"/>
                </a:solidFill>
              </a:rPr>
              <a:t>. </a:t>
            </a:r>
            <a:endParaRPr lang="en-US" sz="32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46122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Sledenje</a:t>
            </a:r>
            <a:r>
              <a:rPr lang="en-US" b="1" dirty="0"/>
              <a:t> </a:t>
            </a:r>
            <a:r>
              <a:rPr lang="en-US" b="1" dirty="0" err="1"/>
              <a:t>varnostnim</a:t>
            </a:r>
            <a:r>
              <a:rPr lang="en-US" b="1" dirty="0"/>
              <a:t> </a:t>
            </a:r>
            <a:r>
              <a:rPr lang="en-US" b="1" dirty="0" err="1"/>
              <a:t>navodilom</a:t>
            </a:r>
            <a:r>
              <a:rPr lang="en-US" b="1" dirty="0"/>
              <a:t> II.</a:t>
            </a:r>
          </a:p>
        </p:txBody>
      </p:sp>
      <p:sp>
        <p:nvSpPr>
          <p:cNvPr id="6" name="Text Placeholder 5"/>
          <p:cNvSpPr>
            <a:spLocks noGrp="1"/>
          </p:cNvSpPr>
          <p:nvPr>
            <p:ph type="body" sz="quarter" idx="10"/>
          </p:nvPr>
        </p:nvSpPr>
        <p:spPr>
          <a:xfrm>
            <a:off x="274638" y="1345324"/>
            <a:ext cx="11887200" cy="3237809"/>
          </a:xfrm>
        </p:spPr>
        <p:txBody>
          <a:bodyPr/>
          <a:lstStyle/>
          <a:p>
            <a:r>
              <a:rPr lang="en-US" sz="3200" i="1" dirty="0" err="1"/>
              <a:t>Rezultati</a:t>
            </a:r>
            <a:r>
              <a:rPr lang="en-US" sz="3200" i="1" dirty="0"/>
              <a:t>: </a:t>
            </a:r>
          </a:p>
          <a:p>
            <a:pPr lvl="0"/>
            <a:r>
              <a:rPr lang="en-GB" sz="3200" i="1" dirty="0">
                <a:solidFill>
                  <a:schemeClr val="tx1"/>
                </a:solidFill>
              </a:rPr>
              <a:t>- </a:t>
            </a:r>
            <a:r>
              <a:rPr lang="en-GB" sz="3200" i="1" dirty="0" err="1">
                <a:solidFill>
                  <a:schemeClr val="tx1"/>
                </a:solidFill>
              </a:rPr>
              <a:t>Analiza</a:t>
            </a:r>
            <a:r>
              <a:rPr lang="en-GB" sz="3200" i="1" dirty="0">
                <a:solidFill>
                  <a:schemeClr val="tx1"/>
                </a:solidFill>
              </a:rPr>
              <a:t> je </a:t>
            </a:r>
            <a:r>
              <a:rPr lang="en-GB" sz="3200" i="1" dirty="0" err="1">
                <a:solidFill>
                  <a:schemeClr val="tx1"/>
                </a:solidFill>
              </a:rPr>
              <a:t>trajala</a:t>
            </a:r>
            <a:r>
              <a:rPr lang="en-GB" sz="3200" i="1" dirty="0">
                <a:solidFill>
                  <a:schemeClr val="tx1"/>
                </a:solidFill>
              </a:rPr>
              <a:t> </a:t>
            </a:r>
            <a:r>
              <a:rPr lang="en-GB" sz="3200" i="1" dirty="0" err="1">
                <a:solidFill>
                  <a:schemeClr val="tx1"/>
                </a:solidFill>
              </a:rPr>
              <a:t>prib</a:t>
            </a:r>
            <a:r>
              <a:rPr lang="en-GB" sz="3200" i="1" dirty="0">
                <a:solidFill>
                  <a:schemeClr val="tx1"/>
                </a:solidFill>
              </a:rPr>
              <a:t>. </a:t>
            </a:r>
            <a:r>
              <a:rPr lang="en-GB" sz="3200" b="1" i="1" dirty="0">
                <a:solidFill>
                  <a:schemeClr val="tx1"/>
                </a:solidFill>
              </a:rPr>
              <a:t>12</a:t>
            </a:r>
            <a:r>
              <a:rPr lang="en-GB" sz="3200" i="1" dirty="0">
                <a:solidFill>
                  <a:schemeClr val="tx1"/>
                </a:solidFill>
              </a:rPr>
              <a:t> </a:t>
            </a:r>
            <a:r>
              <a:rPr lang="en-GB" sz="3200" i="1" dirty="0" err="1">
                <a:solidFill>
                  <a:schemeClr val="tx1"/>
                </a:solidFill>
              </a:rPr>
              <a:t>ur</a:t>
            </a:r>
            <a:r>
              <a:rPr lang="en-GB" sz="3200" i="1" dirty="0">
                <a:solidFill>
                  <a:schemeClr val="tx1"/>
                </a:solidFill>
              </a:rPr>
              <a:t>. </a:t>
            </a:r>
            <a:endParaRPr lang="en-US" sz="3200" dirty="0">
              <a:solidFill>
                <a:schemeClr val="tx1"/>
              </a:solidFill>
            </a:endParaRPr>
          </a:p>
          <a:p>
            <a:pPr lvl="0"/>
            <a:r>
              <a:rPr lang="en-GB" sz="3200" i="1" dirty="0">
                <a:solidFill>
                  <a:schemeClr val="tx1"/>
                </a:solidFill>
              </a:rPr>
              <a:t>- </a:t>
            </a:r>
            <a:r>
              <a:rPr lang="en-GB" sz="3200" i="1" dirty="0" err="1">
                <a:solidFill>
                  <a:schemeClr val="tx1"/>
                </a:solidFill>
              </a:rPr>
              <a:t>Napad</a:t>
            </a:r>
            <a:r>
              <a:rPr lang="en-GB" sz="3200" i="1" dirty="0">
                <a:solidFill>
                  <a:schemeClr val="tx1"/>
                </a:solidFill>
              </a:rPr>
              <a:t> je </a:t>
            </a:r>
            <a:r>
              <a:rPr lang="en-GB" sz="3200" i="1" dirty="0" err="1">
                <a:solidFill>
                  <a:schemeClr val="tx1"/>
                </a:solidFill>
              </a:rPr>
              <a:t>razkril</a:t>
            </a:r>
            <a:r>
              <a:rPr lang="en-GB" sz="3200" i="1" dirty="0">
                <a:solidFill>
                  <a:schemeClr val="tx1"/>
                </a:solidFill>
              </a:rPr>
              <a:t> </a:t>
            </a:r>
            <a:r>
              <a:rPr lang="en-GB" sz="3200" b="1" i="1" dirty="0">
                <a:solidFill>
                  <a:schemeClr val="tx1"/>
                </a:solidFill>
              </a:rPr>
              <a:t>~1890</a:t>
            </a:r>
            <a:r>
              <a:rPr lang="en-GB" sz="3200" i="1" dirty="0">
                <a:solidFill>
                  <a:schemeClr val="tx1"/>
                </a:solidFill>
              </a:rPr>
              <a:t> </a:t>
            </a:r>
            <a:r>
              <a:rPr lang="en-GB" sz="3200" i="1" dirty="0" err="1">
                <a:solidFill>
                  <a:schemeClr val="tx1"/>
                </a:solidFill>
              </a:rPr>
              <a:t>šibkih</a:t>
            </a:r>
            <a:r>
              <a:rPr lang="en-GB" sz="3200" i="1" dirty="0">
                <a:solidFill>
                  <a:schemeClr val="tx1"/>
                </a:solidFill>
              </a:rPr>
              <a:t> </a:t>
            </a:r>
            <a:r>
              <a:rPr lang="en-GB" sz="3200" i="1" dirty="0" err="1">
                <a:solidFill>
                  <a:schemeClr val="tx1"/>
                </a:solidFill>
              </a:rPr>
              <a:t>gesel</a:t>
            </a:r>
            <a:r>
              <a:rPr lang="en-GB" sz="3200" i="1" dirty="0">
                <a:solidFill>
                  <a:schemeClr val="tx1"/>
                </a:solidFill>
              </a:rPr>
              <a:t>.</a:t>
            </a:r>
            <a:endParaRPr lang="en-US" sz="3200" dirty="0">
              <a:solidFill>
                <a:schemeClr val="tx1"/>
              </a:solidFill>
            </a:endParaRPr>
          </a:p>
          <a:p>
            <a:pPr lvl="0"/>
            <a:r>
              <a:rPr lang="en-GB" sz="3200" i="1" dirty="0">
                <a:solidFill>
                  <a:schemeClr val="tx1"/>
                </a:solidFill>
              </a:rPr>
              <a:t>- V </a:t>
            </a:r>
            <a:r>
              <a:rPr lang="en-GB" sz="3200" i="1" dirty="0" err="1">
                <a:solidFill>
                  <a:schemeClr val="tx1"/>
                </a:solidFill>
              </a:rPr>
              <a:t>povprečju</a:t>
            </a:r>
            <a:r>
              <a:rPr lang="en-GB" sz="3200" i="1" dirty="0">
                <a:solidFill>
                  <a:schemeClr val="tx1"/>
                </a:solidFill>
              </a:rPr>
              <a:t> je </a:t>
            </a:r>
            <a:r>
              <a:rPr lang="en-GB" sz="3200" i="1" dirty="0" err="1">
                <a:solidFill>
                  <a:schemeClr val="tx1"/>
                </a:solidFill>
              </a:rPr>
              <a:t>uspešna</a:t>
            </a:r>
            <a:r>
              <a:rPr lang="en-GB" sz="3200" i="1" dirty="0">
                <a:solidFill>
                  <a:schemeClr val="tx1"/>
                </a:solidFill>
              </a:rPr>
              <a:t> </a:t>
            </a:r>
            <a:r>
              <a:rPr lang="en-GB" sz="3200" i="1" dirty="0" err="1">
                <a:solidFill>
                  <a:schemeClr val="tx1"/>
                </a:solidFill>
              </a:rPr>
              <a:t>najdba</a:t>
            </a:r>
            <a:r>
              <a:rPr lang="en-GB" sz="3200" i="1" dirty="0">
                <a:solidFill>
                  <a:schemeClr val="tx1"/>
                </a:solidFill>
              </a:rPr>
              <a:t> </a:t>
            </a:r>
            <a:r>
              <a:rPr lang="en-GB" sz="3200" i="1" dirty="0" err="1">
                <a:solidFill>
                  <a:schemeClr val="tx1"/>
                </a:solidFill>
              </a:rPr>
              <a:t>gesla</a:t>
            </a:r>
            <a:r>
              <a:rPr lang="en-GB" sz="3200" i="1" dirty="0">
                <a:solidFill>
                  <a:schemeClr val="tx1"/>
                </a:solidFill>
              </a:rPr>
              <a:t> </a:t>
            </a:r>
            <a:r>
              <a:rPr lang="en-GB" sz="3200" i="1" dirty="0" err="1">
                <a:solidFill>
                  <a:schemeClr val="tx1"/>
                </a:solidFill>
              </a:rPr>
              <a:t>trajala</a:t>
            </a:r>
            <a:r>
              <a:rPr lang="en-GB" sz="3200" i="1" dirty="0">
                <a:solidFill>
                  <a:schemeClr val="tx1"/>
                </a:solidFill>
              </a:rPr>
              <a:t> </a:t>
            </a:r>
            <a:r>
              <a:rPr lang="en-GB" sz="3200" b="1" i="1" dirty="0">
                <a:solidFill>
                  <a:schemeClr val="tx1"/>
                </a:solidFill>
              </a:rPr>
              <a:t>~12 </a:t>
            </a:r>
            <a:r>
              <a:rPr lang="en-GB" sz="3200" b="1" i="1" dirty="0" err="1">
                <a:solidFill>
                  <a:schemeClr val="tx1"/>
                </a:solidFill>
              </a:rPr>
              <a:t>sekund</a:t>
            </a:r>
            <a:r>
              <a:rPr lang="en-GB" sz="3200" b="1" i="1" dirty="0">
                <a:solidFill>
                  <a:schemeClr val="tx1"/>
                </a:solidFill>
              </a:rPr>
              <a:t>.</a:t>
            </a:r>
            <a:endParaRPr lang="en-US" sz="3200" b="1" dirty="0">
              <a:solidFill>
                <a:schemeClr val="tx1"/>
              </a:solidFill>
            </a:endParaRPr>
          </a:p>
          <a:p>
            <a:pPr lvl="0"/>
            <a:r>
              <a:rPr lang="en-GB" sz="3200" i="1" dirty="0">
                <a:solidFill>
                  <a:schemeClr val="tx1"/>
                </a:solidFill>
              </a:rPr>
              <a:t>- </a:t>
            </a:r>
            <a:r>
              <a:rPr lang="en-GB" sz="3200" i="1" dirty="0" err="1">
                <a:solidFill>
                  <a:schemeClr val="tx1"/>
                </a:solidFill>
              </a:rPr>
              <a:t>Slaba</a:t>
            </a:r>
            <a:r>
              <a:rPr lang="en-GB" sz="3200" i="1" dirty="0">
                <a:solidFill>
                  <a:schemeClr val="tx1"/>
                </a:solidFill>
              </a:rPr>
              <a:t> </a:t>
            </a:r>
            <a:r>
              <a:rPr lang="en-GB" sz="3200" i="1" dirty="0" err="1">
                <a:solidFill>
                  <a:schemeClr val="tx1"/>
                </a:solidFill>
              </a:rPr>
              <a:t>gesla</a:t>
            </a:r>
            <a:r>
              <a:rPr lang="en-GB" sz="3200" i="1" dirty="0">
                <a:solidFill>
                  <a:schemeClr val="tx1"/>
                </a:solidFill>
              </a:rPr>
              <a:t> so </a:t>
            </a:r>
            <a:r>
              <a:rPr lang="en-GB" sz="3200" i="1" dirty="0" err="1">
                <a:solidFill>
                  <a:schemeClr val="tx1"/>
                </a:solidFill>
              </a:rPr>
              <a:t>bila</a:t>
            </a:r>
            <a:r>
              <a:rPr lang="en-GB" sz="3200" i="1" dirty="0">
                <a:solidFill>
                  <a:schemeClr val="tx1"/>
                </a:solidFill>
              </a:rPr>
              <a:t> </a:t>
            </a:r>
            <a:r>
              <a:rPr lang="en-GB" sz="3200" i="1" dirty="0" err="1">
                <a:solidFill>
                  <a:schemeClr val="tx1"/>
                </a:solidFill>
              </a:rPr>
              <a:t>prisotna</a:t>
            </a:r>
            <a:r>
              <a:rPr lang="en-GB" sz="3200" i="1" dirty="0">
                <a:solidFill>
                  <a:schemeClr val="tx1"/>
                </a:solidFill>
              </a:rPr>
              <a:t> </a:t>
            </a:r>
            <a:r>
              <a:rPr lang="en-GB" sz="3200" i="1" dirty="0" err="1">
                <a:solidFill>
                  <a:schemeClr val="tx1"/>
                </a:solidFill>
              </a:rPr>
              <a:t>na</a:t>
            </a:r>
            <a:r>
              <a:rPr lang="en-GB" sz="3200" i="1" dirty="0">
                <a:solidFill>
                  <a:schemeClr val="tx1"/>
                </a:solidFill>
              </a:rPr>
              <a:t> </a:t>
            </a:r>
            <a:r>
              <a:rPr lang="en-GB" sz="3200" i="1" dirty="0" err="1">
                <a:solidFill>
                  <a:schemeClr val="tx1"/>
                </a:solidFill>
              </a:rPr>
              <a:t>vseh</a:t>
            </a:r>
            <a:r>
              <a:rPr lang="en-GB" sz="3200" i="1" dirty="0">
                <a:solidFill>
                  <a:schemeClr val="tx1"/>
                </a:solidFill>
              </a:rPr>
              <a:t> </a:t>
            </a:r>
            <a:r>
              <a:rPr lang="en-GB" sz="3200" i="1" dirty="0" err="1">
                <a:solidFill>
                  <a:schemeClr val="tx1"/>
                </a:solidFill>
              </a:rPr>
              <a:t>nivojih</a:t>
            </a:r>
            <a:r>
              <a:rPr lang="en-GB" sz="3200" i="1" dirty="0">
                <a:solidFill>
                  <a:schemeClr val="tx1"/>
                </a:solidFill>
              </a:rPr>
              <a:t>, od </a:t>
            </a:r>
            <a:r>
              <a:rPr lang="en-GB" sz="3200" i="1" dirty="0" err="1">
                <a:solidFill>
                  <a:schemeClr val="tx1"/>
                </a:solidFill>
              </a:rPr>
              <a:t>receptorjev</a:t>
            </a:r>
            <a:r>
              <a:rPr lang="en-GB" sz="3200" i="1" dirty="0">
                <a:solidFill>
                  <a:schemeClr val="tx1"/>
                </a:solidFill>
              </a:rPr>
              <a:t> do profesorjev.</a:t>
            </a:r>
            <a:r>
              <a:rPr lang="en-US" sz="3200" dirty="0">
                <a:solidFill>
                  <a:schemeClr val="tx1"/>
                </a:solidFill>
              </a:rPr>
              <a:t> </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1025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Sledenje</a:t>
            </a:r>
            <a:r>
              <a:rPr lang="en-US" b="1" dirty="0"/>
              <a:t> </a:t>
            </a:r>
            <a:r>
              <a:rPr lang="en-US" b="1" dirty="0" err="1"/>
              <a:t>varnostnim</a:t>
            </a:r>
            <a:r>
              <a:rPr lang="en-US" b="1" dirty="0"/>
              <a:t> </a:t>
            </a:r>
            <a:r>
              <a:rPr lang="en-US" b="1" dirty="0" err="1"/>
              <a:t>navodilom</a:t>
            </a:r>
            <a:r>
              <a:rPr lang="en-US" b="1" dirty="0"/>
              <a:t> III.</a:t>
            </a:r>
          </a:p>
        </p:txBody>
      </p:sp>
      <p:sp>
        <p:nvSpPr>
          <p:cNvPr id="6" name="Text Placeholder 5"/>
          <p:cNvSpPr>
            <a:spLocks noGrp="1"/>
          </p:cNvSpPr>
          <p:nvPr>
            <p:ph type="body" sz="quarter" idx="10"/>
          </p:nvPr>
        </p:nvSpPr>
        <p:spPr>
          <a:xfrm>
            <a:off x="274638" y="1345324"/>
            <a:ext cx="11887200" cy="3681008"/>
          </a:xfrm>
        </p:spPr>
        <p:txBody>
          <a:bodyPr/>
          <a:lstStyle/>
          <a:p>
            <a:r>
              <a:rPr lang="en-US" sz="3200" i="1" dirty="0" err="1"/>
              <a:t>Analiza</a:t>
            </a:r>
            <a:r>
              <a:rPr lang="en-US" sz="3200" i="1" dirty="0"/>
              <a:t> </a:t>
            </a:r>
            <a:r>
              <a:rPr lang="en-US" sz="3200" i="1" dirty="0" err="1"/>
              <a:t>gesel</a:t>
            </a:r>
            <a:r>
              <a:rPr lang="en-US" sz="3200" i="1" dirty="0"/>
              <a:t>: </a:t>
            </a:r>
          </a:p>
          <a:p>
            <a:pPr marL="457200" indent="-457200">
              <a:buFont typeface="Arial" charset="0"/>
              <a:buChar char="•"/>
            </a:pPr>
            <a:r>
              <a:rPr lang="en-US" sz="3200" dirty="0" err="1">
                <a:solidFill>
                  <a:schemeClr val="tx1"/>
                </a:solidFill>
              </a:rPr>
              <a:t>Nobeno</a:t>
            </a:r>
            <a:r>
              <a:rPr lang="en-US" sz="3200" dirty="0">
                <a:solidFill>
                  <a:schemeClr val="tx1"/>
                </a:solidFill>
              </a:rPr>
              <a:t> </a:t>
            </a:r>
            <a:r>
              <a:rPr lang="en-US" sz="3200" dirty="0" err="1">
                <a:solidFill>
                  <a:schemeClr val="tx1"/>
                </a:solidFill>
              </a:rPr>
              <a:t>slabo</a:t>
            </a:r>
            <a:r>
              <a:rPr lang="en-US" sz="3200" dirty="0">
                <a:solidFill>
                  <a:schemeClr val="tx1"/>
                </a:solidFill>
              </a:rPr>
              <a:t> </a:t>
            </a:r>
            <a:r>
              <a:rPr lang="en-US" sz="3200" dirty="0" err="1">
                <a:solidFill>
                  <a:schemeClr val="tx1"/>
                </a:solidFill>
              </a:rPr>
              <a:t>geslo</a:t>
            </a:r>
            <a:r>
              <a:rPr lang="en-US" sz="3200" dirty="0">
                <a:solidFill>
                  <a:schemeClr val="tx1"/>
                </a:solidFill>
              </a:rPr>
              <a:t> se </a:t>
            </a:r>
            <a:r>
              <a:rPr lang="en-US" sz="3200" dirty="0" err="1">
                <a:solidFill>
                  <a:schemeClr val="tx1"/>
                </a:solidFill>
              </a:rPr>
              <a:t>ni</a:t>
            </a:r>
            <a:r>
              <a:rPr lang="en-US" sz="3200" dirty="0">
                <a:solidFill>
                  <a:schemeClr val="tx1"/>
                </a:solidFill>
              </a:rPr>
              <a:t> </a:t>
            </a:r>
            <a:r>
              <a:rPr lang="en-US" sz="3200" dirty="0" err="1">
                <a:solidFill>
                  <a:schemeClr val="tx1"/>
                </a:solidFill>
              </a:rPr>
              <a:t>ponovilo</a:t>
            </a:r>
            <a:r>
              <a:rPr lang="en-US" sz="3200" dirty="0">
                <a:solidFill>
                  <a:schemeClr val="tx1"/>
                </a:solidFill>
              </a:rPr>
              <a:t>.</a:t>
            </a:r>
          </a:p>
          <a:p>
            <a:pPr marL="457200" indent="-457200">
              <a:buFont typeface="Arial" charset="0"/>
              <a:buChar char="•"/>
            </a:pPr>
            <a:r>
              <a:rPr lang="en-US" sz="3200" dirty="0" err="1">
                <a:solidFill>
                  <a:schemeClr val="tx1"/>
                </a:solidFill>
              </a:rPr>
              <a:t>Večinoma</a:t>
            </a:r>
            <a:r>
              <a:rPr lang="en-US" sz="3200" dirty="0">
                <a:solidFill>
                  <a:schemeClr val="tx1"/>
                </a:solidFill>
              </a:rPr>
              <a:t> so </a:t>
            </a:r>
            <a:r>
              <a:rPr lang="en-US" sz="3200" dirty="0" err="1">
                <a:solidFill>
                  <a:schemeClr val="tx1"/>
                </a:solidFill>
              </a:rPr>
              <a:t>bila</a:t>
            </a:r>
            <a:r>
              <a:rPr lang="en-US" sz="3200" dirty="0">
                <a:solidFill>
                  <a:schemeClr val="tx1"/>
                </a:solidFill>
              </a:rPr>
              <a:t> </a:t>
            </a:r>
            <a:r>
              <a:rPr lang="en-US" sz="3200" dirty="0" err="1">
                <a:solidFill>
                  <a:schemeClr val="tx1"/>
                </a:solidFill>
              </a:rPr>
              <a:t>sestavljena</a:t>
            </a:r>
            <a:r>
              <a:rPr lang="en-US" sz="3200" dirty="0">
                <a:solidFill>
                  <a:schemeClr val="tx1"/>
                </a:solidFill>
              </a:rPr>
              <a:t> </a:t>
            </a:r>
            <a:r>
              <a:rPr lang="en-US" sz="3200" dirty="0" err="1">
                <a:solidFill>
                  <a:schemeClr val="tx1"/>
                </a:solidFill>
              </a:rPr>
              <a:t>iz</a:t>
            </a:r>
            <a:r>
              <a:rPr lang="en-US" sz="3200" dirty="0">
                <a:solidFill>
                  <a:schemeClr val="tx1"/>
                </a:solidFill>
              </a:rPr>
              <a:t> </a:t>
            </a:r>
            <a:r>
              <a:rPr lang="en-US" sz="3200" dirty="0" err="1">
                <a:solidFill>
                  <a:schemeClr val="tx1"/>
                </a:solidFill>
              </a:rPr>
              <a:t>besede</a:t>
            </a:r>
            <a:r>
              <a:rPr lang="en-US" sz="3200" dirty="0">
                <a:solidFill>
                  <a:schemeClr val="tx1"/>
                </a:solidFill>
              </a:rPr>
              <a:t> in </a:t>
            </a:r>
            <a:r>
              <a:rPr lang="en-US" sz="3200" dirty="0" err="1">
                <a:solidFill>
                  <a:schemeClr val="tx1"/>
                </a:solidFill>
              </a:rPr>
              <a:t>številk</a:t>
            </a:r>
            <a:r>
              <a:rPr lang="en-US" sz="3200" dirty="0">
                <a:solidFill>
                  <a:schemeClr val="tx1"/>
                </a:solidFill>
              </a:rPr>
              <a:t> </a:t>
            </a:r>
            <a:r>
              <a:rPr lang="en-US" sz="3200" dirty="0" err="1">
                <a:solidFill>
                  <a:schemeClr val="tx1"/>
                </a:solidFill>
              </a:rPr>
              <a:t>na</a:t>
            </a:r>
            <a:r>
              <a:rPr lang="en-US" sz="3200" dirty="0">
                <a:solidFill>
                  <a:schemeClr val="tx1"/>
                </a:solidFill>
              </a:rPr>
              <a:t> </a:t>
            </a:r>
            <a:r>
              <a:rPr lang="en-US" sz="3200" dirty="0" err="1">
                <a:solidFill>
                  <a:schemeClr val="tx1"/>
                </a:solidFill>
              </a:rPr>
              <a:t>koncu</a:t>
            </a:r>
            <a:r>
              <a:rPr lang="en-US" sz="3200" dirty="0">
                <a:solidFill>
                  <a:schemeClr val="tx1"/>
                </a:solidFill>
              </a:rPr>
              <a:t>, </a:t>
            </a:r>
            <a:r>
              <a:rPr lang="en-US" sz="3200" dirty="0" err="1">
                <a:solidFill>
                  <a:schemeClr val="tx1"/>
                </a:solidFill>
              </a:rPr>
              <a:t>kot</a:t>
            </a:r>
            <a:r>
              <a:rPr lang="en-US" sz="3200" dirty="0">
                <a:solidFill>
                  <a:schemeClr val="tx1"/>
                </a:solidFill>
              </a:rPr>
              <a:t> </a:t>
            </a:r>
            <a:r>
              <a:rPr lang="en-US" sz="3200" dirty="0" err="1">
                <a:solidFill>
                  <a:schemeClr val="tx1"/>
                </a:solidFill>
              </a:rPr>
              <a:t>npr</a:t>
            </a:r>
            <a:r>
              <a:rPr lang="en-US" sz="3200" dirty="0">
                <a:solidFill>
                  <a:schemeClr val="tx1"/>
                </a:solidFill>
              </a:rPr>
              <a:t>. </a:t>
            </a:r>
            <a:r>
              <a:rPr lang="en-US" sz="3200" b="1" dirty="0">
                <a:solidFill>
                  <a:schemeClr val="tx1"/>
                </a:solidFill>
              </a:rPr>
              <a:t>Cambridge1</a:t>
            </a:r>
            <a:r>
              <a:rPr lang="en-US" sz="3200" dirty="0">
                <a:solidFill>
                  <a:schemeClr val="tx1"/>
                </a:solidFill>
              </a:rPr>
              <a:t>, </a:t>
            </a:r>
            <a:r>
              <a:rPr lang="en-US" sz="3200" b="1" dirty="0">
                <a:solidFill>
                  <a:schemeClr val="tx1"/>
                </a:solidFill>
              </a:rPr>
              <a:t>Secret5</a:t>
            </a:r>
            <a:r>
              <a:rPr lang="en-US" sz="3200" dirty="0">
                <a:solidFill>
                  <a:schemeClr val="tx1"/>
                </a:solidFill>
              </a:rPr>
              <a:t> in </a:t>
            </a:r>
            <a:r>
              <a:rPr lang="en-US" sz="3200" dirty="0" err="1">
                <a:solidFill>
                  <a:schemeClr val="tx1"/>
                </a:solidFill>
              </a:rPr>
              <a:t>podobno</a:t>
            </a:r>
            <a:r>
              <a:rPr lang="en-US" sz="3200" dirty="0">
                <a:solidFill>
                  <a:schemeClr val="tx1"/>
                </a:solidFill>
              </a:rPr>
              <a:t>.</a:t>
            </a:r>
          </a:p>
          <a:p>
            <a:pPr marL="457200" indent="-457200">
              <a:buFont typeface="Arial" charset="0"/>
              <a:buChar char="•"/>
            </a:pPr>
            <a:r>
              <a:rPr lang="en-US" sz="3200" b="1" dirty="0">
                <a:solidFill>
                  <a:schemeClr val="tx1"/>
                </a:solidFill>
              </a:rPr>
              <a:t>1234567</a:t>
            </a:r>
            <a:r>
              <a:rPr lang="en-US" sz="3200" dirty="0">
                <a:solidFill>
                  <a:schemeClr val="tx1"/>
                </a:solidFill>
              </a:rPr>
              <a:t> in </a:t>
            </a:r>
            <a:r>
              <a:rPr lang="en-US" sz="3200" b="1" dirty="0" err="1">
                <a:solidFill>
                  <a:schemeClr val="tx1"/>
                </a:solidFill>
              </a:rPr>
              <a:t>abcdefg</a:t>
            </a:r>
            <a:r>
              <a:rPr lang="en-US" sz="3200" dirty="0">
                <a:solidFill>
                  <a:schemeClr val="tx1"/>
                </a:solidFill>
              </a:rPr>
              <a:t> </a:t>
            </a:r>
            <a:r>
              <a:rPr lang="en-US" sz="3200" dirty="0" err="1">
                <a:solidFill>
                  <a:schemeClr val="tx1"/>
                </a:solidFill>
              </a:rPr>
              <a:t>sta</a:t>
            </a:r>
            <a:r>
              <a:rPr lang="en-US" sz="3200" dirty="0">
                <a:solidFill>
                  <a:schemeClr val="tx1"/>
                </a:solidFill>
              </a:rPr>
              <a:t> </a:t>
            </a:r>
            <a:r>
              <a:rPr lang="en-US" sz="3200" dirty="0" err="1">
                <a:solidFill>
                  <a:schemeClr val="tx1"/>
                </a:solidFill>
              </a:rPr>
              <a:t>bila</a:t>
            </a:r>
            <a:r>
              <a:rPr lang="en-US" sz="3200" dirty="0">
                <a:solidFill>
                  <a:schemeClr val="tx1"/>
                </a:solidFill>
              </a:rPr>
              <a:t> med </a:t>
            </a:r>
            <a:r>
              <a:rPr lang="en-US" sz="3200" dirty="0" err="1">
                <a:solidFill>
                  <a:schemeClr val="tx1"/>
                </a:solidFill>
              </a:rPr>
              <a:t>razkritimi</a:t>
            </a:r>
            <a:r>
              <a:rPr lang="en-US" sz="3200" dirty="0">
                <a:solidFill>
                  <a:schemeClr val="tx1"/>
                </a:solidFill>
              </a:rPr>
              <a:t> </a:t>
            </a:r>
            <a:r>
              <a:rPr lang="en-US" sz="3200" dirty="0" err="1">
                <a:solidFill>
                  <a:schemeClr val="tx1"/>
                </a:solidFill>
              </a:rPr>
              <a:t>gesli</a:t>
            </a:r>
            <a:r>
              <a:rPr lang="en-US" sz="3200" dirty="0">
                <a:solidFill>
                  <a:schemeClr val="tx1"/>
                </a:solidFill>
              </a:rPr>
              <a:t>.</a:t>
            </a:r>
          </a:p>
          <a:p>
            <a:pPr marL="457200" indent="-457200">
              <a:buFont typeface="Arial" charset="0"/>
              <a:buChar char="•"/>
            </a:pPr>
            <a:r>
              <a:rPr lang="en-US" sz="3200" dirty="0" err="1">
                <a:solidFill>
                  <a:schemeClr val="tx1"/>
                </a:solidFill>
              </a:rPr>
              <a:t>Vsa</a:t>
            </a:r>
            <a:r>
              <a:rPr lang="en-US" sz="3200" dirty="0">
                <a:solidFill>
                  <a:schemeClr val="tx1"/>
                </a:solidFill>
              </a:rPr>
              <a:t> </a:t>
            </a:r>
            <a:r>
              <a:rPr lang="en-US" sz="3200" dirty="0" err="1">
                <a:solidFill>
                  <a:schemeClr val="tx1"/>
                </a:solidFill>
              </a:rPr>
              <a:t>odkrita</a:t>
            </a:r>
            <a:r>
              <a:rPr lang="en-US" sz="3200" dirty="0">
                <a:solidFill>
                  <a:schemeClr val="tx1"/>
                </a:solidFill>
              </a:rPr>
              <a:t> </a:t>
            </a:r>
            <a:r>
              <a:rPr lang="en-US" sz="3200" dirty="0" err="1">
                <a:solidFill>
                  <a:schemeClr val="tx1"/>
                </a:solidFill>
              </a:rPr>
              <a:t>gesla</a:t>
            </a:r>
            <a:r>
              <a:rPr lang="en-US" sz="3200" dirty="0">
                <a:solidFill>
                  <a:schemeClr val="tx1"/>
                </a:solidFill>
              </a:rPr>
              <a:t> so </a:t>
            </a:r>
            <a:r>
              <a:rPr lang="en-US" sz="3200" dirty="0" err="1">
                <a:solidFill>
                  <a:schemeClr val="tx1"/>
                </a:solidFill>
              </a:rPr>
              <a:t>bila</a:t>
            </a:r>
            <a:r>
              <a:rPr lang="en-US" sz="3200" dirty="0">
                <a:solidFill>
                  <a:schemeClr val="tx1"/>
                </a:solidFill>
              </a:rPr>
              <a:t> v </a:t>
            </a:r>
            <a:r>
              <a:rPr lang="en-US" sz="3200" i="1" dirty="0" err="1">
                <a:solidFill>
                  <a:schemeClr val="tx1"/>
                </a:solidFill>
              </a:rPr>
              <a:t>openwall</a:t>
            </a:r>
            <a:r>
              <a:rPr lang="en-US" sz="3200" dirty="0">
                <a:solidFill>
                  <a:schemeClr val="tx1"/>
                </a:solidFill>
              </a:rPr>
              <a:t> </a:t>
            </a:r>
            <a:r>
              <a:rPr lang="en-US" sz="3200" dirty="0" err="1">
                <a:solidFill>
                  <a:schemeClr val="tx1"/>
                </a:solidFill>
              </a:rPr>
              <a:t>listi</a:t>
            </a:r>
            <a:r>
              <a:rPr lang="en-US" sz="3200" dirty="0">
                <a:solidFill>
                  <a:schemeClr val="tx1"/>
                </a:solidFill>
              </a:rPr>
              <a:t> (500Mb - </a:t>
            </a:r>
            <a:r>
              <a:rPr lang="en-US" sz="3200" dirty="0" err="1">
                <a:solidFill>
                  <a:schemeClr val="tx1"/>
                </a:solidFill>
              </a:rPr>
              <a:t>slovarske</a:t>
            </a:r>
            <a:r>
              <a:rPr lang="en-US" sz="3200" dirty="0">
                <a:solidFill>
                  <a:schemeClr val="tx1"/>
                </a:solidFill>
              </a:rPr>
              <a:t> </a:t>
            </a:r>
            <a:r>
              <a:rPr lang="en-US" sz="3200" dirty="0" err="1">
                <a:solidFill>
                  <a:schemeClr val="tx1"/>
                </a:solidFill>
              </a:rPr>
              <a:t>besede</a:t>
            </a:r>
            <a:r>
              <a:rPr lang="en-US" sz="3200" dirty="0">
                <a:solidFill>
                  <a:schemeClr val="tx1"/>
                </a:solidFill>
              </a:rPr>
              <a:t> in </a:t>
            </a:r>
            <a:r>
              <a:rPr lang="en-US" sz="3200" dirty="0" err="1">
                <a:solidFill>
                  <a:schemeClr val="tx1"/>
                </a:solidFill>
              </a:rPr>
              <a:t>kombinacije</a:t>
            </a:r>
            <a:r>
              <a:rPr lang="en-US" sz="32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09194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Zaključki</a:t>
            </a:r>
            <a:endParaRPr lang="en-US" b="1" dirty="0"/>
          </a:p>
        </p:txBody>
      </p:sp>
      <p:sp>
        <p:nvSpPr>
          <p:cNvPr id="6" name="Text Placeholder 5"/>
          <p:cNvSpPr>
            <a:spLocks noGrp="1"/>
          </p:cNvSpPr>
          <p:nvPr>
            <p:ph type="body" sz="quarter" idx="10"/>
          </p:nvPr>
        </p:nvSpPr>
        <p:spPr>
          <a:xfrm>
            <a:off x="274638" y="1345324"/>
            <a:ext cx="11887200" cy="4222694"/>
          </a:xfrm>
        </p:spPr>
        <p:txBody>
          <a:bodyPr/>
          <a:lstStyle/>
          <a:p>
            <a:pPr marL="457200" lvl="0" indent="-457200">
              <a:buFont typeface="Arial" charset="0"/>
              <a:buChar char="•"/>
            </a:pPr>
            <a:r>
              <a:rPr lang="en-GB" sz="3200" dirty="0" err="1">
                <a:solidFill>
                  <a:schemeClr val="tx1"/>
                </a:solidFill>
              </a:rPr>
              <a:t>Glede</a:t>
            </a:r>
            <a:r>
              <a:rPr lang="en-GB" sz="3200" dirty="0">
                <a:solidFill>
                  <a:schemeClr val="tx1"/>
                </a:solidFill>
              </a:rPr>
              <a:t> </a:t>
            </a:r>
            <a:r>
              <a:rPr lang="en-GB" sz="3200" dirty="0" err="1">
                <a:solidFill>
                  <a:schemeClr val="tx1"/>
                </a:solidFill>
              </a:rPr>
              <a:t>na</a:t>
            </a:r>
            <a:r>
              <a:rPr lang="en-GB" sz="3200" dirty="0">
                <a:solidFill>
                  <a:schemeClr val="tx1"/>
                </a:solidFill>
              </a:rPr>
              <a:t> to, </a:t>
            </a:r>
            <a:r>
              <a:rPr lang="en-GB" sz="3200" dirty="0" err="1">
                <a:solidFill>
                  <a:schemeClr val="tx1"/>
                </a:solidFill>
              </a:rPr>
              <a:t>kdo</a:t>
            </a:r>
            <a:r>
              <a:rPr lang="en-GB" sz="3200" dirty="0">
                <a:solidFill>
                  <a:schemeClr val="tx1"/>
                </a:solidFill>
              </a:rPr>
              <a:t> </a:t>
            </a:r>
            <a:r>
              <a:rPr lang="en-GB" sz="3200" dirty="0" err="1">
                <a:solidFill>
                  <a:schemeClr val="tx1"/>
                </a:solidFill>
              </a:rPr>
              <a:t>dobi</a:t>
            </a:r>
            <a:r>
              <a:rPr lang="en-GB" sz="3200" dirty="0">
                <a:solidFill>
                  <a:schemeClr val="tx1"/>
                </a:solidFill>
              </a:rPr>
              <a:t> </a:t>
            </a:r>
            <a:r>
              <a:rPr lang="en-GB" sz="3200" dirty="0" err="1">
                <a:solidFill>
                  <a:schemeClr val="tx1"/>
                </a:solidFill>
              </a:rPr>
              <a:t>službo</a:t>
            </a:r>
            <a:r>
              <a:rPr lang="en-GB" sz="3200" dirty="0">
                <a:solidFill>
                  <a:schemeClr val="tx1"/>
                </a:solidFill>
              </a:rPr>
              <a:t> v </a:t>
            </a:r>
            <a:r>
              <a:rPr lang="en-GB" sz="3200" dirty="0" err="1">
                <a:solidFill>
                  <a:schemeClr val="tx1"/>
                </a:solidFill>
              </a:rPr>
              <a:t>Cambridgeu</a:t>
            </a:r>
            <a:r>
              <a:rPr lang="en-GB" sz="3200" dirty="0">
                <a:solidFill>
                  <a:schemeClr val="tx1"/>
                </a:solidFill>
              </a:rPr>
              <a:t>, </a:t>
            </a:r>
            <a:r>
              <a:rPr lang="en-GB" sz="3200" dirty="0" err="1">
                <a:solidFill>
                  <a:schemeClr val="tx1"/>
                </a:solidFill>
              </a:rPr>
              <a:t>lahko</a:t>
            </a:r>
            <a:r>
              <a:rPr lang="en-GB" sz="3200" dirty="0">
                <a:solidFill>
                  <a:schemeClr val="tx1"/>
                </a:solidFill>
              </a:rPr>
              <a:t> </a:t>
            </a:r>
            <a:r>
              <a:rPr lang="en-GB" sz="3200" dirty="0" err="1">
                <a:solidFill>
                  <a:schemeClr val="tx1"/>
                </a:solidFill>
              </a:rPr>
              <a:t>takoj</a:t>
            </a:r>
            <a:r>
              <a:rPr lang="en-GB" sz="3200" dirty="0">
                <a:solidFill>
                  <a:schemeClr val="tx1"/>
                </a:solidFill>
              </a:rPr>
              <a:t> </a:t>
            </a:r>
            <a:r>
              <a:rPr lang="en-GB" sz="3200" dirty="0" err="1">
                <a:solidFill>
                  <a:schemeClr val="tx1"/>
                </a:solidFill>
              </a:rPr>
              <a:t>izločimo</a:t>
            </a:r>
            <a:r>
              <a:rPr lang="en-GB" sz="3200" dirty="0">
                <a:solidFill>
                  <a:schemeClr val="tx1"/>
                </a:solidFill>
              </a:rPr>
              <a:t> </a:t>
            </a:r>
            <a:r>
              <a:rPr lang="en-GB" sz="3200" dirty="0" err="1">
                <a:solidFill>
                  <a:schemeClr val="tx1"/>
                </a:solidFill>
              </a:rPr>
              <a:t>možnost</a:t>
            </a:r>
            <a:r>
              <a:rPr lang="en-GB" sz="3200" dirty="0">
                <a:solidFill>
                  <a:schemeClr val="tx1"/>
                </a:solidFill>
              </a:rPr>
              <a:t>, da so </a:t>
            </a:r>
            <a:r>
              <a:rPr lang="en-GB" sz="3200" dirty="0" err="1">
                <a:solidFill>
                  <a:schemeClr val="tx1"/>
                </a:solidFill>
              </a:rPr>
              <a:t>zaposleni</a:t>
            </a:r>
            <a:r>
              <a:rPr lang="en-GB" sz="3200" dirty="0">
                <a:solidFill>
                  <a:schemeClr val="tx1"/>
                </a:solidFill>
              </a:rPr>
              <a:t> </a:t>
            </a:r>
            <a:r>
              <a:rPr lang="en-GB" sz="3200" dirty="0" err="1">
                <a:solidFill>
                  <a:schemeClr val="tx1"/>
                </a:solidFill>
              </a:rPr>
              <a:t>preprosto</a:t>
            </a:r>
            <a:r>
              <a:rPr lang="en-GB" sz="3200" dirty="0">
                <a:solidFill>
                  <a:schemeClr val="tx1"/>
                </a:solidFill>
              </a:rPr>
              <a:t> </a:t>
            </a:r>
            <a:r>
              <a:rPr lang="en-GB" sz="3200" i="1" dirty="0" err="1">
                <a:solidFill>
                  <a:schemeClr val="tx1"/>
                </a:solidFill>
              </a:rPr>
              <a:t>zabiti</a:t>
            </a:r>
            <a:r>
              <a:rPr lang="en-GB" sz="3200" dirty="0">
                <a:solidFill>
                  <a:schemeClr val="tx1"/>
                </a:solidFill>
              </a:rPr>
              <a:t>.</a:t>
            </a:r>
            <a:endParaRPr lang="en-US" sz="3200" dirty="0">
              <a:solidFill>
                <a:schemeClr val="tx1"/>
              </a:solidFill>
            </a:endParaRPr>
          </a:p>
          <a:p>
            <a:pPr marL="457200" lvl="0" indent="-457200">
              <a:buFont typeface="Arial" charset="0"/>
              <a:buChar char="•"/>
            </a:pPr>
            <a:r>
              <a:rPr lang="en-GB" sz="3200" dirty="0" err="1">
                <a:solidFill>
                  <a:schemeClr val="tx1"/>
                </a:solidFill>
              </a:rPr>
              <a:t>Nivo</a:t>
            </a:r>
            <a:r>
              <a:rPr lang="en-GB" sz="3200" dirty="0">
                <a:solidFill>
                  <a:schemeClr val="tx1"/>
                </a:solidFill>
              </a:rPr>
              <a:t> </a:t>
            </a:r>
            <a:r>
              <a:rPr lang="en-GB" sz="3200" dirty="0" err="1">
                <a:solidFill>
                  <a:schemeClr val="tx1"/>
                </a:solidFill>
              </a:rPr>
              <a:t>izobrazbe</a:t>
            </a:r>
            <a:r>
              <a:rPr lang="en-GB" sz="3200" dirty="0">
                <a:solidFill>
                  <a:schemeClr val="tx1"/>
                </a:solidFill>
              </a:rPr>
              <a:t> </a:t>
            </a:r>
            <a:r>
              <a:rPr lang="en-GB" sz="3200" dirty="0" err="1">
                <a:solidFill>
                  <a:schemeClr val="tx1"/>
                </a:solidFill>
              </a:rPr>
              <a:t>ni</a:t>
            </a:r>
            <a:r>
              <a:rPr lang="en-GB" sz="3200" dirty="0">
                <a:solidFill>
                  <a:schemeClr val="tx1"/>
                </a:solidFill>
              </a:rPr>
              <a:t> </a:t>
            </a:r>
            <a:r>
              <a:rPr lang="en-GB" sz="3200" dirty="0" err="1">
                <a:solidFill>
                  <a:schemeClr val="tx1"/>
                </a:solidFill>
              </a:rPr>
              <a:t>igral</a:t>
            </a:r>
            <a:r>
              <a:rPr lang="en-GB" sz="3200" dirty="0">
                <a:solidFill>
                  <a:schemeClr val="tx1"/>
                </a:solidFill>
              </a:rPr>
              <a:t> </a:t>
            </a:r>
            <a:r>
              <a:rPr lang="en-GB" sz="3200" dirty="0" err="1">
                <a:solidFill>
                  <a:schemeClr val="tx1"/>
                </a:solidFill>
              </a:rPr>
              <a:t>vloge</a:t>
            </a:r>
            <a:r>
              <a:rPr lang="en-GB" sz="3200" dirty="0">
                <a:solidFill>
                  <a:schemeClr val="tx1"/>
                </a:solidFill>
              </a:rPr>
              <a:t>.</a:t>
            </a:r>
            <a:endParaRPr lang="en-US" sz="3200" dirty="0">
              <a:solidFill>
                <a:schemeClr val="tx1"/>
              </a:solidFill>
            </a:endParaRPr>
          </a:p>
          <a:p>
            <a:pPr marL="457200" lvl="0" indent="-457200">
              <a:buFont typeface="Arial" charset="0"/>
              <a:buChar char="•"/>
            </a:pPr>
            <a:r>
              <a:rPr lang="en-GB" sz="3200" dirty="0">
                <a:solidFill>
                  <a:schemeClr val="tx1"/>
                </a:solidFill>
              </a:rPr>
              <a:t>Ne </a:t>
            </a:r>
            <a:r>
              <a:rPr lang="en-GB" sz="3200" dirty="0" err="1">
                <a:solidFill>
                  <a:schemeClr val="tx1"/>
                </a:solidFill>
              </a:rPr>
              <a:t>gre</a:t>
            </a:r>
            <a:r>
              <a:rPr lang="en-GB" sz="3200" dirty="0">
                <a:solidFill>
                  <a:schemeClr val="tx1"/>
                </a:solidFill>
              </a:rPr>
              <a:t> </a:t>
            </a:r>
            <a:r>
              <a:rPr lang="en-GB" sz="3200" dirty="0" err="1">
                <a:solidFill>
                  <a:schemeClr val="tx1"/>
                </a:solidFill>
              </a:rPr>
              <a:t>za</a:t>
            </a:r>
            <a:r>
              <a:rPr lang="en-GB" sz="3200" dirty="0">
                <a:solidFill>
                  <a:schemeClr val="tx1"/>
                </a:solidFill>
              </a:rPr>
              <a:t> </a:t>
            </a:r>
            <a:r>
              <a:rPr lang="en-GB" sz="3200" dirty="0" err="1">
                <a:solidFill>
                  <a:schemeClr val="tx1"/>
                </a:solidFill>
              </a:rPr>
              <a:t>neinformiranost</a:t>
            </a:r>
            <a:r>
              <a:rPr lang="en-GB" sz="3200" dirty="0">
                <a:solidFill>
                  <a:schemeClr val="tx1"/>
                </a:solidFill>
              </a:rPr>
              <a:t> </a:t>
            </a:r>
            <a:r>
              <a:rPr lang="en-GB" sz="3200" dirty="0" err="1">
                <a:solidFill>
                  <a:schemeClr val="tx1"/>
                </a:solidFill>
              </a:rPr>
              <a:t>ampak</a:t>
            </a:r>
            <a:r>
              <a:rPr lang="en-GB" sz="3200" dirty="0">
                <a:solidFill>
                  <a:schemeClr val="tx1"/>
                </a:solidFill>
              </a:rPr>
              <a:t> </a:t>
            </a:r>
            <a:r>
              <a:rPr lang="en-GB" sz="3200" dirty="0" err="1">
                <a:solidFill>
                  <a:schemeClr val="tx1"/>
                </a:solidFill>
              </a:rPr>
              <a:t>za</a:t>
            </a:r>
            <a:r>
              <a:rPr lang="en-GB" sz="3200" dirty="0">
                <a:solidFill>
                  <a:schemeClr val="tx1"/>
                </a:solidFill>
              </a:rPr>
              <a:t> to, da </a:t>
            </a:r>
            <a:r>
              <a:rPr lang="en-GB" sz="3200" dirty="0" err="1">
                <a:solidFill>
                  <a:schemeClr val="tx1"/>
                </a:solidFill>
              </a:rPr>
              <a:t>uporabiki</a:t>
            </a:r>
            <a:r>
              <a:rPr lang="en-GB" sz="3200" dirty="0">
                <a:solidFill>
                  <a:schemeClr val="tx1"/>
                </a:solidFill>
              </a:rPr>
              <a:t> </a:t>
            </a:r>
            <a:r>
              <a:rPr lang="en-GB" sz="3200" dirty="0" err="1">
                <a:solidFill>
                  <a:schemeClr val="tx1"/>
                </a:solidFill>
              </a:rPr>
              <a:t>ignorirajo</a:t>
            </a:r>
            <a:r>
              <a:rPr lang="en-GB" sz="3200" dirty="0">
                <a:solidFill>
                  <a:schemeClr val="tx1"/>
                </a:solidFill>
              </a:rPr>
              <a:t> </a:t>
            </a:r>
            <a:r>
              <a:rPr lang="en-GB" sz="3200" dirty="0" err="1">
                <a:solidFill>
                  <a:schemeClr val="tx1"/>
                </a:solidFill>
              </a:rPr>
              <a:t>napotke</a:t>
            </a:r>
            <a:r>
              <a:rPr lang="en-GB" sz="3200" dirty="0">
                <a:solidFill>
                  <a:schemeClr val="tx1"/>
                </a:solidFill>
              </a:rPr>
              <a:t>.</a:t>
            </a:r>
            <a:endParaRPr lang="en-US" sz="3200" dirty="0">
              <a:solidFill>
                <a:schemeClr val="tx1"/>
              </a:solidFill>
            </a:endParaRPr>
          </a:p>
          <a:p>
            <a:pPr lvl="0"/>
            <a:endParaRPr lang="en-GB" sz="3200" b="1" i="1" dirty="0">
              <a:solidFill>
                <a:schemeClr val="tx1"/>
              </a:solidFill>
            </a:endParaRPr>
          </a:p>
          <a:p>
            <a:pPr lvl="0"/>
            <a:r>
              <a:rPr lang="en-GB" sz="3200" b="1" i="1" dirty="0" err="1">
                <a:solidFill>
                  <a:schemeClr val="tx1"/>
                </a:solidFill>
              </a:rPr>
              <a:t>Zakaj</a:t>
            </a:r>
            <a:r>
              <a:rPr lang="en-GB" sz="3200" b="1" dirty="0">
                <a:solidFill>
                  <a:schemeClr val="tx1"/>
                </a:solidFill>
              </a:rPr>
              <a:t> </a:t>
            </a:r>
            <a:r>
              <a:rPr lang="en-GB" sz="3200" b="1" dirty="0" err="1">
                <a:solidFill>
                  <a:schemeClr val="tx1"/>
                </a:solidFill>
              </a:rPr>
              <a:t>jih</a:t>
            </a:r>
            <a:r>
              <a:rPr lang="en-GB" sz="3200" b="1" dirty="0">
                <a:solidFill>
                  <a:schemeClr val="tx1"/>
                </a:solidFill>
              </a:rPr>
              <a:t> </a:t>
            </a:r>
            <a:r>
              <a:rPr lang="en-GB" sz="3200" b="1" dirty="0" err="1">
                <a:solidFill>
                  <a:schemeClr val="tx1"/>
                </a:solidFill>
              </a:rPr>
              <a:t>ignorirajo</a:t>
            </a:r>
            <a:r>
              <a:rPr lang="en-GB" sz="3200" b="1" dirty="0">
                <a:solidFill>
                  <a:schemeClr val="tx1"/>
                </a:solidFill>
              </a:rPr>
              <a:t>? </a:t>
            </a:r>
          </a:p>
          <a:p>
            <a:pPr marL="457200" lvl="0" indent="-457200">
              <a:buFont typeface="Arial" charset="0"/>
              <a:buChar char="•"/>
            </a:pPr>
            <a:r>
              <a:rPr lang="en-GB" sz="3200" dirty="0" err="1">
                <a:solidFill>
                  <a:schemeClr val="tx1"/>
                </a:solidFill>
              </a:rPr>
              <a:t>Nekaj</a:t>
            </a:r>
            <a:r>
              <a:rPr lang="en-GB" sz="3200" dirty="0">
                <a:solidFill>
                  <a:schemeClr val="tx1"/>
                </a:solidFill>
              </a:rPr>
              <a:t> </a:t>
            </a:r>
            <a:r>
              <a:rPr lang="en-GB" sz="3200" dirty="0" err="1">
                <a:solidFill>
                  <a:schemeClr val="tx1"/>
                </a:solidFill>
              </a:rPr>
              <a:t>razlogov</a:t>
            </a:r>
            <a:r>
              <a:rPr lang="en-GB" sz="3200" dirty="0">
                <a:solidFill>
                  <a:schemeClr val="tx1"/>
                </a:solidFill>
              </a:rPr>
              <a:t> </a:t>
            </a:r>
            <a:r>
              <a:rPr lang="en-GB" sz="3200" dirty="0" err="1">
                <a:solidFill>
                  <a:schemeClr val="tx1"/>
                </a:solidFill>
              </a:rPr>
              <a:t>smo</a:t>
            </a:r>
            <a:r>
              <a:rPr lang="en-GB" sz="3200" dirty="0">
                <a:solidFill>
                  <a:schemeClr val="tx1"/>
                </a:solidFill>
              </a:rPr>
              <a:t> </a:t>
            </a:r>
            <a:r>
              <a:rPr lang="en-GB" sz="3200" dirty="0" err="1">
                <a:solidFill>
                  <a:schemeClr val="tx1"/>
                </a:solidFill>
              </a:rPr>
              <a:t>že</a:t>
            </a:r>
            <a:r>
              <a:rPr lang="en-GB" sz="3200" dirty="0">
                <a:solidFill>
                  <a:schemeClr val="tx1"/>
                </a:solidFill>
              </a:rPr>
              <a:t> </a:t>
            </a:r>
            <a:r>
              <a:rPr lang="en-GB" sz="3200" dirty="0" err="1">
                <a:solidFill>
                  <a:schemeClr val="tx1"/>
                </a:solidFill>
              </a:rPr>
              <a:t>navedli</a:t>
            </a:r>
            <a:r>
              <a:rPr lang="en-GB" sz="3200" dirty="0">
                <a:solidFill>
                  <a:schemeClr val="tx1"/>
                </a:solidFill>
              </a:rPr>
              <a:t>. </a:t>
            </a:r>
            <a:r>
              <a:rPr lang="en-GB" sz="3200" dirty="0" err="1">
                <a:solidFill>
                  <a:schemeClr val="tx1"/>
                </a:solidFill>
              </a:rPr>
              <a:t>Kaj</a:t>
            </a:r>
            <a:r>
              <a:rPr lang="en-GB" sz="3200" dirty="0">
                <a:solidFill>
                  <a:schemeClr val="tx1"/>
                </a:solidFill>
              </a:rPr>
              <a:t> pa </a:t>
            </a:r>
            <a:r>
              <a:rPr lang="en-GB" sz="3200" dirty="0" err="1">
                <a:solidFill>
                  <a:schemeClr val="tx1"/>
                </a:solidFill>
              </a:rPr>
              <a:t>teorija</a:t>
            </a:r>
            <a:r>
              <a:rPr lang="en-GB" sz="3200" dirty="0">
                <a:solidFill>
                  <a:schemeClr val="tx1"/>
                </a:solidFill>
              </a:rPr>
              <a:t>?</a:t>
            </a:r>
            <a:endParaRPr lang="en-US" sz="32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7122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Teoretične</a:t>
            </a:r>
            <a:r>
              <a:rPr lang="en-US" b="1" dirty="0"/>
              <a:t> </a:t>
            </a:r>
            <a:r>
              <a:rPr lang="en-US" b="1" dirty="0" err="1"/>
              <a:t>osnove</a:t>
            </a:r>
            <a:r>
              <a:rPr lang="en-US" b="1" dirty="0"/>
              <a:t> I.</a:t>
            </a:r>
          </a:p>
        </p:txBody>
      </p:sp>
      <p:sp>
        <p:nvSpPr>
          <p:cNvPr id="6" name="Text Placeholder 5"/>
          <p:cNvSpPr>
            <a:spLocks noGrp="1"/>
          </p:cNvSpPr>
          <p:nvPr>
            <p:ph type="body" sz="quarter" idx="10"/>
          </p:nvPr>
        </p:nvSpPr>
        <p:spPr>
          <a:xfrm>
            <a:off x="274638" y="1345324"/>
            <a:ext cx="11887200" cy="4567404"/>
          </a:xfrm>
        </p:spPr>
        <p:txBody>
          <a:bodyPr/>
          <a:lstStyle/>
          <a:p>
            <a:pPr lvl="0"/>
            <a:r>
              <a:rPr lang="en-US" sz="3200" dirty="0">
                <a:solidFill>
                  <a:srgbClr val="E81123"/>
                </a:solidFill>
                <a:latin typeface="Segoe UI Light" pitchFamily="34" charset="0"/>
              </a:rPr>
              <a:t>P</a:t>
            </a:r>
            <a:r>
              <a:rPr lang="en-GB" sz="3200" dirty="0" err="1">
                <a:solidFill>
                  <a:srgbClr val="E81123"/>
                </a:solidFill>
              </a:rPr>
              <a:t>roračun</a:t>
            </a:r>
            <a:r>
              <a:rPr lang="en-GB" sz="3200" dirty="0">
                <a:solidFill>
                  <a:srgbClr val="E81123"/>
                </a:solidFill>
              </a:rPr>
              <a:t> </a:t>
            </a:r>
            <a:r>
              <a:rPr lang="en-GB" sz="3200" dirty="0" err="1">
                <a:solidFill>
                  <a:srgbClr val="E81123"/>
                </a:solidFill>
              </a:rPr>
              <a:t>ustreganja</a:t>
            </a:r>
            <a:r>
              <a:rPr lang="en-GB" sz="3200" dirty="0">
                <a:solidFill>
                  <a:srgbClr val="E81123"/>
                </a:solidFill>
              </a:rPr>
              <a:t> (</a:t>
            </a:r>
            <a:r>
              <a:rPr lang="en-GB" sz="3200" dirty="0" err="1">
                <a:solidFill>
                  <a:srgbClr val="E81123"/>
                </a:solidFill>
              </a:rPr>
              <a:t>ang.</a:t>
            </a:r>
            <a:r>
              <a:rPr lang="en-GB" sz="3200" dirty="0">
                <a:solidFill>
                  <a:srgbClr val="E81123"/>
                </a:solidFill>
              </a:rPr>
              <a:t> compliance budget; </a:t>
            </a:r>
            <a:r>
              <a:rPr lang="en-US" sz="3200" dirty="0" err="1">
                <a:solidFill>
                  <a:srgbClr val="E81123"/>
                </a:solidFill>
                <a:latin typeface="Segoe UI Light" pitchFamily="34" charset="0"/>
              </a:rPr>
              <a:t>Beautement</a:t>
            </a:r>
            <a:r>
              <a:rPr lang="en-US" sz="3200" dirty="0">
                <a:solidFill>
                  <a:srgbClr val="E81123"/>
                </a:solidFill>
                <a:latin typeface="Segoe UI Light" pitchFamily="34" charset="0"/>
              </a:rPr>
              <a:t>, </a:t>
            </a:r>
            <a:r>
              <a:rPr lang="en-US" sz="3200" dirty="0" err="1">
                <a:solidFill>
                  <a:srgbClr val="E81123"/>
                </a:solidFill>
                <a:latin typeface="Segoe UI Light" pitchFamily="34" charset="0"/>
              </a:rPr>
              <a:t>Sasse</a:t>
            </a:r>
            <a:r>
              <a:rPr lang="en-US" sz="3200" dirty="0">
                <a:solidFill>
                  <a:srgbClr val="E81123"/>
                </a:solidFill>
                <a:latin typeface="Segoe UI Light" pitchFamily="34" charset="0"/>
              </a:rPr>
              <a:t> &amp; </a:t>
            </a:r>
            <a:r>
              <a:rPr lang="en-US" sz="3200" dirty="0" err="1">
                <a:solidFill>
                  <a:srgbClr val="E81123"/>
                </a:solidFill>
                <a:latin typeface="Segoe UI Light" pitchFamily="34" charset="0"/>
              </a:rPr>
              <a:t>Wonham</a:t>
            </a:r>
            <a:r>
              <a:rPr lang="en-US" sz="3200" dirty="0">
                <a:solidFill>
                  <a:srgbClr val="E81123"/>
                </a:solidFill>
                <a:latin typeface="Segoe UI Light" pitchFamily="34" charset="0"/>
              </a:rPr>
              <a:t>, 2008</a:t>
            </a:r>
            <a:r>
              <a:rPr lang="en-GB" sz="3200" dirty="0">
                <a:solidFill>
                  <a:srgbClr val="E81123"/>
                </a:solidFill>
              </a:rPr>
              <a:t>). </a:t>
            </a:r>
          </a:p>
          <a:p>
            <a:pPr marL="457200" lvl="0" indent="-457200">
              <a:buFont typeface="Arial" charset="0"/>
              <a:buChar char="•"/>
            </a:pPr>
            <a:r>
              <a:rPr lang="en-GB" sz="3200" dirty="0" err="1">
                <a:solidFill>
                  <a:schemeClr val="tx1"/>
                </a:solidFill>
              </a:rPr>
              <a:t>Veliko</a:t>
            </a:r>
            <a:r>
              <a:rPr lang="en-GB" sz="3200" dirty="0">
                <a:solidFill>
                  <a:schemeClr val="tx1"/>
                </a:solidFill>
              </a:rPr>
              <a:t> </a:t>
            </a:r>
            <a:r>
              <a:rPr lang="en-GB" sz="3200" dirty="0" err="1">
                <a:solidFill>
                  <a:schemeClr val="tx1"/>
                </a:solidFill>
              </a:rPr>
              <a:t>dela</a:t>
            </a:r>
            <a:r>
              <a:rPr lang="en-GB" sz="3200" dirty="0">
                <a:solidFill>
                  <a:schemeClr val="tx1"/>
                </a:solidFill>
              </a:rPr>
              <a:t> </a:t>
            </a:r>
            <a:r>
              <a:rPr lang="en-GB" sz="3200" dirty="0" err="1">
                <a:solidFill>
                  <a:schemeClr val="tx1"/>
                </a:solidFill>
              </a:rPr>
              <a:t>imamo</a:t>
            </a:r>
            <a:r>
              <a:rPr lang="en-GB" sz="3200" dirty="0">
                <a:solidFill>
                  <a:schemeClr val="tx1"/>
                </a:solidFill>
              </a:rPr>
              <a:t>. </a:t>
            </a:r>
            <a:r>
              <a:rPr lang="en-GB" sz="3200" dirty="0" err="1">
                <a:solidFill>
                  <a:schemeClr val="tx1"/>
                </a:solidFill>
              </a:rPr>
              <a:t>Čas</a:t>
            </a:r>
            <a:r>
              <a:rPr lang="en-GB" sz="3200" dirty="0">
                <a:solidFill>
                  <a:schemeClr val="tx1"/>
                </a:solidFill>
              </a:rPr>
              <a:t> je </a:t>
            </a:r>
            <a:r>
              <a:rPr lang="en-GB" sz="3200" dirty="0" err="1">
                <a:solidFill>
                  <a:schemeClr val="tx1"/>
                </a:solidFill>
              </a:rPr>
              <a:t>dobrina</a:t>
            </a:r>
            <a:r>
              <a:rPr lang="en-GB" sz="3200" dirty="0">
                <a:solidFill>
                  <a:schemeClr val="tx1"/>
                </a:solidFill>
              </a:rPr>
              <a:t> in </a:t>
            </a:r>
            <a:r>
              <a:rPr lang="en-GB" sz="3200" dirty="0" err="1">
                <a:solidFill>
                  <a:schemeClr val="tx1"/>
                </a:solidFill>
              </a:rPr>
              <a:t>posamezniki</a:t>
            </a:r>
            <a:r>
              <a:rPr lang="en-GB" sz="3200" dirty="0">
                <a:solidFill>
                  <a:schemeClr val="tx1"/>
                </a:solidFill>
              </a:rPr>
              <a:t> </a:t>
            </a:r>
            <a:r>
              <a:rPr lang="en-GB" sz="3200" dirty="0" err="1">
                <a:solidFill>
                  <a:schemeClr val="tx1"/>
                </a:solidFill>
              </a:rPr>
              <a:t>smo</a:t>
            </a:r>
            <a:r>
              <a:rPr lang="en-GB" sz="3200" dirty="0">
                <a:solidFill>
                  <a:schemeClr val="tx1"/>
                </a:solidFill>
              </a:rPr>
              <a:t> </a:t>
            </a:r>
            <a:r>
              <a:rPr lang="en-GB" sz="3200" dirty="0" err="1">
                <a:solidFill>
                  <a:schemeClr val="tx1"/>
                </a:solidFill>
              </a:rPr>
              <a:t>pripravljeni</a:t>
            </a:r>
            <a:r>
              <a:rPr lang="en-GB" sz="3200" dirty="0">
                <a:solidFill>
                  <a:schemeClr val="tx1"/>
                </a:solidFill>
              </a:rPr>
              <a:t> </a:t>
            </a:r>
            <a:r>
              <a:rPr lang="en-GB" sz="3200" dirty="0" err="1">
                <a:solidFill>
                  <a:schemeClr val="tx1"/>
                </a:solidFill>
              </a:rPr>
              <a:t>podariti</a:t>
            </a:r>
            <a:r>
              <a:rPr lang="en-GB" sz="3200" dirty="0">
                <a:solidFill>
                  <a:schemeClr val="tx1"/>
                </a:solidFill>
              </a:rPr>
              <a:t> le </a:t>
            </a:r>
            <a:r>
              <a:rPr lang="en-GB" sz="3200" dirty="0" err="1">
                <a:solidFill>
                  <a:schemeClr val="tx1"/>
                </a:solidFill>
              </a:rPr>
              <a:t>določen</a:t>
            </a:r>
            <a:r>
              <a:rPr lang="en-GB" sz="3200" dirty="0">
                <a:solidFill>
                  <a:schemeClr val="tx1"/>
                </a:solidFill>
              </a:rPr>
              <a:t> del </a:t>
            </a:r>
            <a:r>
              <a:rPr lang="en-GB" sz="3200" dirty="0" err="1">
                <a:solidFill>
                  <a:schemeClr val="tx1"/>
                </a:solidFill>
              </a:rPr>
              <a:t>te</a:t>
            </a:r>
            <a:r>
              <a:rPr lang="en-GB" sz="3200" dirty="0">
                <a:solidFill>
                  <a:schemeClr val="tx1"/>
                </a:solidFill>
              </a:rPr>
              <a:t> </a:t>
            </a:r>
            <a:r>
              <a:rPr lang="en-GB" sz="3200" dirty="0" err="1">
                <a:solidFill>
                  <a:schemeClr val="tx1"/>
                </a:solidFill>
              </a:rPr>
              <a:t>dobrine</a:t>
            </a:r>
            <a:r>
              <a:rPr lang="en-GB" sz="3200" dirty="0">
                <a:solidFill>
                  <a:schemeClr val="tx1"/>
                </a:solidFill>
              </a:rPr>
              <a:t> </a:t>
            </a:r>
            <a:r>
              <a:rPr lang="en-GB" sz="3200" dirty="0" err="1">
                <a:solidFill>
                  <a:schemeClr val="tx1"/>
                </a:solidFill>
              </a:rPr>
              <a:t>za</a:t>
            </a:r>
            <a:r>
              <a:rPr lang="en-GB" sz="3200" dirty="0">
                <a:solidFill>
                  <a:schemeClr val="tx1"/>
                </a:solidFill>
              </a:rPr>
              <a:t> </a:t>
            </a:r>
            <a:r>
              <a:rPr lang="en-GB" sz="3200" dirty="0" err="1">
                <a:solidFill>
                  <a:schemeClr val="tx1"/>
                </a:solidFill>
              </a:rPr>
              <a:t>posodabljanje</a:t>
            </a:r>
            <a:r>
              <a:rPr lang="en-GB" sz="3200" dirty="0">
                <a:solidFill>
                  <a:schemeClr val="tx1"/>
                </a:solidFill>
              </a:rPr>
              <a:t> </a:t>
            </a:r>
            <a:r>
              <a:rPr lang="en-GB" sz="3200" dirty="0" err="1">
                <a:solidFill>
                  <a:schemeClr val="tx1"/>
                </a:solidFill>
              </a:rPr>
              <a:t>računalnika</a:t>
            </a:r>
            <a:r>
              <a:rPr lang="en-GB" sz="3200" dirty="0">
                <a:solidFill>
                  <a:schemeClr val="tx1"/>
                </a:solidFill>
              </a:rPr>
              <a:t>. </a:t>
            </a:r>
            <a:r>
              <a:rPr lang="en-GB" sz="3200" dirty="0" err="1">
                <a:solidFill>
                  <a:schemeClr val="tx1"/>
                </a:solidFill>
              </a:rPr>
              <a:t>Če</a:t>
            </a:r>
            <a:r>
              <a:rPr lang="en-GB" sz="3200" dirty="0">
                <a:solidFill>
                  <a:schemeClr val="tx1"/>
                </a:solidFill>
              </a:rPr>
              <a:t> je </a:t>
            </a:r>
            <a:r>
              <a:rPr lang="en-GB" sz="3200" dirty="0" err="1">
                <a:solidFill>
                  <a:schemeClr val="tx1"/>
                </a:solidFill>
              </a:rPr>
              <a:t>zahtev</a:t>
            </a:r>
            <a:r>
              <a:rPr lang="en-GB" sz="3200" dirty="0">
                <a:solidFill>
                  <a:schemeClr val="tx1"/>
                </a:solidFill>
              </a:rPr>
              <a:t> </a:t>
            </a:r>
            <a:r>
              <a:rPr lang="en-GB" sz="3200" dirty="0" err="1">
                <a:solidFill>
                  <a:schemeClr val="tx1"/>
                </a:solidFill>
              </a:rPr>
              <a:t>preveč</a:t>
            </a:r>
            <a:r>
              <a:rPr lang="en-GB" sz="3200" dirty="0">
                <a:solidFill>
                  <a:schemeClr val="tx1"/>
                </a:solidFill>
              </a:rPr>
              <a:t>, </a:t>
            </a:r>
            <a:r>
              <a:rPr lang="en-GB" sz="3200" dirty="0" err="1">
                <a:solidFill>
                  <a:schemeClr val="tx1"/>
                </a:solidFill>
              </a:rPr>
              <a:t>jih</a:t>
            </a:r>
            <a:r>
              <a:rPr lang="en-GB" sz="3200" dirty="0">
                <a:solidFill>
                  <a:schemeClr val="tx1"/>
                </a:solidFill>
              </a:rPr>
              <a:t> </a:t>
            </a:r>
            <a:r>
              <a:rPr lang="en-GB" sz="3200" dirty="0" err="1">
                <a:solidFill>
                  <a:schemeClr val="tx1"/>
                </a:solidFill>
              </a:rPr>
              <a:t>ignoriramo</a:t>
            </a:r>
            <a:r>
              <a:rPr lang="en-GB" sz="3200" dirty="0">
                <a:solidFill>
                  <a:schemeClr val="tx1"/>
                </a:solidFill>
              </a:rPr>
              <a:t>.</a:t>
            </a:r>
            <a:endParaRPr lang="en-US" sz="3200" dirty="0">
              <a:solidFill>
                <a:schemeClr val="tx1"/>
              </a:solidFill>
            </a:endParaRPr>
          </a:p>
          <a:p>
            <a:pPr lvl="0"/>
            <a:r>
              <a:rPr lang="en-GB" sz="3200" dirty="0" err="1">
                <a:solidFill>
                  <a:srgbClr val="E81123"/>
                </a:solidFill>
              </a:rPr>
              <a:t>Herley</a:t>
            </a:r>
            <a:r>
              <a:rPr lang="en-GB" sz="3200" dirty="0">
                <a:solidFill>
                  <a:srgbClr val="E81123"/>
                </a:solidFill>
              </a:rPr>
              <a:t> (2009) </a:t>
            </a:r>
            <a:r>
              <a:rPr lang="en-GB" sz="3200" dirty="0" err="1">
                <a:solidFill>
                  <a:srgbClr val="E81123"/>
                </a:solidFill>
              </a:rPr>
              <a:t>Sledenje</a:t>
            </a:r>
            <a:r>
              <a:rPr lang="en-GB" sz="3200" dirty="0">
                <a:solidFill>
                  <a:srgbClr val="E81123"/>
                </a:solidFill>
              </a:rPr>
              <a:t> </a:t>
            </a:r>
            <a:r>
              <a:rPr lang="en-GB" sz="3200" dirty="0" err="1">
                <a:solidFill>
                  <a:srgbClr val="E81123"/>
                </a:solidFill>
              </a:rPr>
              <a:t>napotkom</a:t>
            </a:r>
            <a:r>
              <a:rPr lang="en-GB" sz="3200" dirty="0">
                <a:solidFill>
                  <a:srgbClr val="E81123"/>
                </a:solidFill>
              </a:rPr>
              <a:t> je </a:t>
            </a:r>
            <a:r>
              <a:rPr lang="en-GB" sz="3200" dirty="0" err="1">
                <a:solidFill>
                  <a:srgbClr val="E81123"/>
                </a:solidFill>
              </a:rPr>
              <a:t>iracionalno</a:t>
            </a:r>
            <a:r>
              <a:rPr lang="en-GB" sz="3200" dirty="0">
                <a:solidFill>
                  <a:srgbClr val="E81123"/>
                </a:solidFill>
              </a:rPr>
              <a:t>.</a:t>
            </a:r>
          </a:p>
          <a:p>
            <a:pPr marL="457200" lvl="0" indent="-457200">
              <a:buFont typeface="Arial" charset="0"/>
              <a:buChar char="•"/>
            </a:pPr>
            <a:r>
              <a:rPr lang="is-IS" sz="3200" dirty="0">
                <a:solidFill>
                  <a:schemeClr val="tx1"/>
                </a:solidFill>
              </a:rPr>
              <a:t>… ker se nam v večini primerov nič ne zgodi tudi če ne upoštevamo varnostnih navodil.</a:t>
            </a:r>
            <a:endParaRPr lang="en-US" sz="3200" dirty="0">
              <a:solidFill>
                <a:schemeClr val="tx1"/>
              </a:solidFill>
            </a:endParaRPr>
          </a:p>
          <a:p>
            <a:endParaRPr lang="en-GB" sz="3200" dirty="0"/>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9804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3104" y="1996963"/>
            <a:ext cx="9049407" cy="2488580"/>
          </a:xfrm>
        </p:spPr>
        <p:txBody>
          <a:bodyPr/>
          <a:lstStyle/>
          <a:p>
            <a:r>
              <a:rPr lang="en-US" b="1" dirty="0"/>
              <a:t>Ne pa ne </a:t>
            </a:r>
            <a:r>
              <a:rPr lang="en-US" b="1" dirty="0" err="1"/>
              <a:t>bom</a:t>
            </a:r>
            <a:r>
              <a:rPr lang="en-US" b="1" dirty="0"/>
              <a:t>! </a:t>
            </a:r>
            <a:br>
              <a:rPr lang="en-US" b="1" dirty="0"/>
            </a:br>
            <a:r>
              <a:rPr lang="en-US" sz="4400" b="1" i="1" dirty="0" err="1"/>
              <a:t>Zakaj</a:t>
            </a:r>
            <a:r>
              <a:rPr lang="en-US" sz="4400" b="1" i="1" dirty="0"/>
              <a:t> </a:t>
            </a:r>
            <a:r>
              <a:rPr lang="en-US" sz="4400" b="1" i="1" dirty="0" err="1"/>
              <a:t>uporabniki</a:t>
            </a:r>
            <a:r>
              <a:rPr lang="en-US" sz="4400" b="1" i="1" dirty="0"/>
              <a:t> ne </a:t>
            </a:r>
            <a:r>
              <a:rPr lang="en-US" sz="4400" b="1" i="1" dirty="0" err="1"/>
              <a:t>sledijo</a:t>
            </a:r>
            <a:r>
              <a:rPr lang="en-US" sz="4400" b="1" i="1" dirty="0"/>
              <a:t> </a:t>
            </a:r>
            <a:r>
              <a:rPr lang="en-US" sz="4400" b="1" i="1" dirty="0" err="1"/>
              <a:t>varnostnim</a:t>
            </a:r>
            <a:r>
              <a:rPr lang="en-US" sz="4400" b="1" i="1" dirty="0"/>
              <a:t> </a:t>
            </a:r>
            <a:r>
              <a:rPr lang="en-US" sz="4400" b="1" i="1" dirty="0" err="1"/>
              <a:t>navodilom</a:t>
            </a:r>
            <a:r>
              <a:rPr lang="en-US" sz="4400" b="1" i="1" dirty="0"/>
              <a:t>?</a:t>
            </a:r>
            <a:endParaRPr lang="en-US" sz="4400" dirty="0"/>
          </a:p>
        </p:txBody>
      </p:sp>
      <p:sp>
        <p:nvSpPr>
          <p:cNvPr id="5" name="Text Placeholder 4"/>
          <p:cNvSpPr>
            <a:spLocks noGrp="1"/>
          </p:cNvSpPr>
          <p:nvPr>
            <p:ph type="body" sz="quarter" idx="14"/>
          </p:nvPr>
        </p:nvSpPr>
        <p:spPr>
          <a:xfrm>
            <a:off x="7073462" y="4178698"/>
            <a:ext cx="5160579" cy="729640"/>
          </a:xfrm>
        </p:spPr>
        <p:txBody>
          <a:bodyPr/>
          <a:lstStyle/>
          <a:p>
            <a:r>
              <a:rPr lang="en-US" b="1" dirty="0"/>
              <a:t>Dr. David Modic </a:t>
            </a:r>
          </a:p>
          <a:p>
            <a:r>
              <a:rPr lang="en-US" sz="2000" b="1" dirty="0" err="1"/>
              <a:t>Računalniški</a:t>
            </a:r>
            <a:r>
              <a:rPr lang="en-US" sz="2000" b="1" dirty="0"/>
              <a:t> </a:t>
            </a:r>
            <a:r>
              <a:rPr lang="en-US" sz="2000" b="1" dirty="0" err="1"/>
              <a:t>laboratorij</a:t>
            </a:r>
            <a:r>
              <a:rPr lang="en-US" sz="2000" b="1" dirty="0"/>
              <a:t> </a:t>
            </a:r>
            <a:r>
              <a:rPr lang="en-US" sz="2000" b="1" dirty="0" err="1"/>
              <a:t>Univerze</a:t>
            </a:r>
            <a:r>
              <a:rPr lang="en-US" sz="2000" b="1" dirty="0"/>
              <a:t> v </a:t>
            </a:r>
            <a:r>
              <a:rPr lang="en-US" sz="2000" b="1" dirty="0" err="1"/>
              <a:t>Cambridgeu</a:t>
            </a:r>
            <a:endParaRPr lang="en-US" sz="2000" b="1" dirty="0"/>
          </a:p>
        </p:txBody>
      </p:sp>
      <p:sp>
        <p:nvSpPr>
          <p:cNvPr id="6" name="Text Placeholder 4"/>
          <p:cNvSpPr txBox="1">
            <a:spLocks/>
          </p:cNvSpPr>
          <p:nvPr/>
        </p:nvSpPr>
        <p:spPr bwMode="auto">
          <a:xfrm>
            <a:off x="1145628" y="5948860"/>
            <a:ext cx="10498351" cy="51500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solidFill>
                  <a:srgbClr val="F04E23"/>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err="1"/>
              <a:t>Sodelavci</a:t>
            </a:r>
            <a:r>
              <a:rPr lang="en-US" altLang="en-US" sz="2000" dirty="0"/>
              <a:t>: prof. Ross Anderson, Lt. Cmdr. </a:t>
            </a:r>
            <a:r>
              <a:rPr lang="en-US" altLang="en-US" sz="2000" dirty="0" err="1"/>
              <a:t>Kieren</a:t>
            </a:r>
            <a:r>
              <a:rPr lang="en-US" altLang="en-US" sz="2000" dirty="0"/>
              <a:t> Nicolas Lovell (RET), dr. </a:t>
            </a:r>
            <a:r>
              <a:rPr lang="en-US" altLang="en-US" sz="2000" dirty="0" err="1"/>
              <a:t>Jussi</a:t>
            </a:r>
            <a:r>
              <a:rPr lang="en-US" altLang="en-US" sz="2000" dirty="0"/>
              <a:t> </a:t>
            </a:r>
            <a:r>
              <a:rPr lang="en-US" altLang="en-US" sz="2000" dirty="0" err="1"/>
              <a:t>Palomaki</a:t>
            </a:r>
            <a:r>
              <a:rPr lang="en-US" altLang="en-US" sz="2000" dirty="0"/>
              <a:t>, </a:t>
            </a:r>
            <a:r>
              <a:rPr lang="en-US" altLang="en-US" sz="2000" dirty="0" err="1"/>
              <a:t>idr</a:t>
            </a:r>
            <a:r>
              <a:rPr lang="en-US" altLang="en-US" sz="2000" dirty="0"/>
              <a:t>.</a:t>
            </a:r>
          </a:p>
        </p:txBody>
      </p:sp>
      <p:sp>
        <p:nvSpPr>
          <p:cNvPr id="7" name="Text Placeholder 4"/>
          <p:cNvSpPr txBox="1">
            <a:spLocks/>
          </p:cNvSpPr>
          <p:nvPr/>
        </p:nvSpPr>
        <p:spPr bwMode="auto">
          <a:xfrm>
            <a:off x="215462" y="6453348"/>
            <a:ext cx="12018579" cy="425683"/>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solidFill>
                  <a:srgbClr val="F04E23"/>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altLang="en-US" sz="1800" b="1" dirty="0" err="1"/>
              <a:t>Raziskave</a:t>
            </a:r>
            <a:r>
              <a:rPr lang="en-GB" altLang="en-US" sz="1800" b="1" dirty="0"/>
              <a:t> so </a:t>
            </a:r>
            <a:r>
              <a:rPr lang="en-GB" altLang="en-US" sz="1800" b="1" dirty="0" err="1"/>
              <a:t>financirali</a:t>
            </a:r>
            <a:r>
              <a:rPr lang="en-GB" altLang="en-US" sz="1800" b="1" dirty="0"/>
              <a:t>: Google, EPSRC, King’s College Cambridge in Ad-</a:t>
            </a:r>
            <a:r>
              <a:rPr lang="en-GB" altLang="en-US" sz="1800" b="1" dirty="0" err="1"/>
              <a:t>Futura</a:t>
            </a:r>
            <a:endParaRPr lang="en-US" altLang="en-US" sz="1800" dirty="0"/>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Teoretične</a:t>
            </a:r>
            <a:r>
              <a:rPr lang="en-US" b="1" dirty="0"/>
              <a:t> </a:t>
            </a:r>
            <a:r>
              <a:rPr lang="en-US" b="1" dirty="0" err="1"/>
              <a:t>osnove</a:t>
            </a:r>
            <a:r>
              <a:rPr lang="en-US" b="1" dirty="0"/>
              <a:t> II.</a:t>
            </a:r>
          </a:p>
        </p:txBody>
      </p:sp>
      <p:sp>
        <p:nvSpPr>
          <p:cNvPr id="6" name="Text Placeholder 5"/>
          <p:cNvSpPr>
            <a:spLocks noGrp="1"/>
          </p:cNvSpPr>
          <p:nvPr>
            <p:ph type="body" sz="quarter" idx="10"/>
          </p:nvPr>
        </p:nvSpPr>
        <p:spPr>
          <a:xfrm>
            <a:off x="274638" y="1345324"/>
            <a:ext cx="11887200" cy="3994940"/>
          </a:xfrm>
        </p:spPr>
        <p:txBody>
          <a:bodyPr/>
          <a:lstStyle/>
          <a:p>
            <a:r>
              <a:rPr lang="en-GB" sz="3200" dirty="0" err="1"/>
              <a:t>Včasih</a:t>
            </a:r>
            <a:r>
              <a:rPr lang="en-GB" sz="3200" dirty="0"/>
              <a:t> </a:t>
            </a:r>
            <a:r>
              <a:rPr lang="en-GB" sz="3200" dirty="0" err="1"/>
              <a:t>dosledno</a:t>
            </a:r>
            <a:r>
              <a:rPr lang="en-GB" sz="3200" dirty="0"/>
              <a:t> </a:t>
            </a:r>
            <a:r>
              <a:rPr lang="en-GB" sz="3200" dirty="0" err="1"/>
              <a:t>sledenje</a:t>
            </a:r>
            <a:r>
              <a:rPr lang="en-GB" sz="3200" dirty="0"/>
              <a:t> </a:t>
            </a:r>
            <a:r>
              <a:rPr lang="en-GB" sz="3200" dirty="0" err="1"/>
              <a:t>navodilom</a:t>
            </a:r>
            <a:r>
              <a:rPr lang="en-GB" sz="3200" dirty="0"/>
              <a:t> </a:t>
            </a:r>
            <a:r>
              <a:rPr lang="en-GB" sz="3200" i="1" u="sng" dirty="0" err="1"/>
              <a:t>zmanjša</a:t>
            </a:r>
            <a:r>
              <a:rPr lang="en-GB" sz="3200" dirty="0"/>
              <a:t> </a:t>
            </a:r>
            <a:r>
              <a:rPr lang="en-GB" sz="3200" dirty="0" err="1"/>
              <a:t>varnost</a:t>
            </a:r>
            <a:endParaRPr lang="en-GB" sz="3200" dirty="0"/>
          </a:p>
          <a:p>
            <a:pPr marL="457200" indent="-457200">
              <a:buFont typeface="Arial" charset="0"/>
              <a:buChar char="•"/>
            </a:pPr>
            <a:r>
              <a:rPr lang="en-GB" sz="2800" dirty="0" err="1">
                <a:solidFill>
                  <a:schemeClr val="tx1"/>
                </a:solidFill>
              </a:rPr>
              <a:t>Zahteva</a:t>
            </a:r>
            <a:r>
              <a:rPr lang="en-GB" sz="2800" dirty="0">
                <a:solidFill>
                  <a:schemeClr val="tx1"/>
                </a:solidFill>
              </a:rPr>
              <a:t> po </a:t>
            </a:r>
            <a:r>
              <a:rPr lang="en-GB" sz="2800" dirty="0" err="1">
                <a:solidFill>
                  <a:schemeClr val="tx1"/>
                </a:solidFill>
              </a:rPr>
              <a:t>unikatnih</a:t>
            </a:r>
            <a:r>
              <a:rPr lang="en-GB" sz="2800" dirty="0">
                <a:solidFill>
                  <a:schemeClr val="tx1"/>
                </a:solidFill>
              </a:rPr>
              <a:t> </a:t>
            </a:r>
            <a:r>
              <a:rPr lang="en-GB" sz="2800" dirty="0" err="1">
                <a:solidFill>
                  <a:schemeClr val="tx1"/>
                </a:solidFill>
              </a:rPr>
              <a:t>geslih</a:t>
            </a:r>
            <a:r>
              <a:rPr lang="en-GB" sz="2800" dirty="0">
                <a:solidFill>
                  <a:schemeClr val="tx1"/>
                </a:solidFill>
              </a:rPr>
              <a:t> </a:t>
            </a:r>
            <a:r>
              <a:rPr lang="en-GB" sz="2800" dirty="0" err="1">
                <a:solidFill>
                  <a:schemeClr val="tx1"/>
                </a:solidFill>
              </a:rPr>
              <a:t>velikokrat</a:t>
            </a:r>
            <a:r>
              <a:rPr lang="en-GB" sz="2800" dirty="0">
                <a:solidFill>
                  <a:schemeClr val="tx1"/>
                </a:solidFill>
              </a:rPr>
              <a:t> </a:t>
            </a:r>
            <a:r>
              <a:rPr lang="en-GB" sz="2800" dirty="0" err="1">
                <a:solidFill>
                  <a:schemeClr val="tx1"/>
                </a:solidFill>
              </a:rPr>
              <a:t>pomeni</a:t>
            </a:r>
            <a:r>
              <a:rPr lang="en-GB" sz="2800" dirty="0">
                <a:solidFill>
                  <a:schemeClr val="tx1"/>
                </a:solidFill>
              </a:rPr>
              <a:t>, da </a:t>
            </a:r>
            <a:r>
              <a:rPr lang="en-GB" sz="2800" dirty="0" err="1">
                <a:solidFill>
                  <a:schemeClr val="tx1"/>
                </a:solidFill>
              </a:rPr>
              <a:t>si</a:t>
            </a:r>
            <a:r>
              <a:rPr lang="en-GB" sz="2800" dirty="0">
                <a:solidFill>
                  <a:schemeClr val="tx1"/>
                </a:solidFill>
              </a:rPr>
              <a:t> </a:t>
            </a:r>
            <a:r>
              <a:rPr lang="en-GB" sz="2800" dirty="0" err="1">
                <a:solidFill>
                  <a:schemeClr val="tx1"/>
                </a:solidFill>
              </a:rPr>
              <a:t>jih</a:t>
            </a:r>
            <a:r>
              <a:rPr lang="en-GB" sz="2800" dirty="0">
                <a:solidFill>
                  <a:schemeClr val="tx1"/>
                </a:solidFill>
              </a:rPr>
              <a:t> </a:t>
            </a:r>
            <a:r>
              <a:rPr lang="en-GB" sz="2800" dirty="0" err="1">
                <a:solidFill>
                  <a:schemeClr val="tx1"/>
                </a:solidFill>
              </a:rPr>
              <a:t>ljudje</a:t>
            </a:r>
            <a:r>
              <a:rPr lang="en-GB" sz="2800" dirty="0">
                <a:solidFill>
                  <a:schemeClr val="tx1"/>
                </a:solidFill>
              </a:rPr>
              <a:t> </a:t>
            </a:r>
            <a:r>
              <a:rPr lang="en-GB" sz="2800" dirty="0" err="1">
                <a:solidFill>
                  <a:schemeClr val="tx1"/>
                </a:solidFill>
              </a:rPr>
              <a:t>nekam</a:t>
            </a:r>
            <a:r>
              <a:rPr lang="en-GB" sz="2800" dirty="0">
                <a:solidFill>
                  <a:schemeClr val="tx1"/>
                </a:solidFill>
              </a:rPr>
              <a:t> </a:t>
            </a:r>
            <a:r>
              <a:rPr lang="en-GB" sz="2800" dirty="0" err="1">
                <a:solidFill>
                  <a:schemeClr val="tx1"/>
                </a:solidFill>
              </a:rPr>
              <a:t>zapišejo</a:t>
            </a:r>
            <a:r>
              <a:rPr lang="en-GB" sz="2800" dirty="0">
                <a:solidFill>
                  <a:schemeClr val="tx1"/>
                </a:solidFill>
              </a:rPr>
              <a:t> (</a:t>
            </a:r>
            <a:r>
              <a:rPr lang="en-GB" sz="2800" dirty="0" err="1">
                <a:solidFill>
                  <a:schemeClr val="tx1"/>
                </a:solidFill>
              </a:rPr>
              <a:t>resničen</a:t>
            </a:r>
            <a:r>
              <a:rPr lang="en-GB" sz="2800" dirty="0">
                <a:solidFill>
                  <a:schemeClr val="tx1"/>
                </a:solidFill>
              </a:rPr>
              <a:t> primer s </a:t>
            </a:r>
            <a:r>
              <a:rPr lang="en-GB" sz="2800" dirty="0" err="1">
                <a:solidFill>
                  <a:schemeClr val="tx1"/>
                </a:solidFill>
              </a:rPr>
              <a:t>Poljske</a:t>
            </a:r>
            <a:r>
              <a:rPr lang="en-GB" sz="2800" dirty="0">
                <a:solidFill>
                  <a:schemeClr val="tx1"/>
                </a:solidFill>
              </a:rPr>
              <a:t> TV -&gt;).</a:t>
            </a:r>
          </a:p>
          <a:p>
            <a:pPr marL="457200" indent="-457200">
              <a:buFont typeface="Arial" charset="0"/>
              <a:buChar char="•"/>
            </a:pPr>
            <a:endParaRPr lang="en-GB" sz="2800" dirty="0">
              <a:solidFill>
                <a:schemeClr val="tx1"/>
              </a:solidFill>
            </a:endParaRPr>
          </a:p>
          <a:p>
            <a:pPr marL="457200" indent="-457200">
              <a:buFont typeface="Arial" charset="0"/>
              <a:buChar char="•"/>
            </a:pPr>
            <a:r>
              <a:rPr lang="en-GB" sz="2800" dirty="0" err="1">
                <a:solidFill>
                  <a:schemeClr val="tx1"/>
                </a:solidFill>
              </a:rPr>
              <a:t>Enako</a:t>
            </a:r>
            <a:r>
              <a:rPr lang="en-GB" sz="2800" dirty="0">
                <a:solidFill>
                  <a:schemeClr val="tx1"/>
                </a:solidFill>
              </a:rPr>
              <a:t> </a:t>
            </a:r>
            <a:r>
              <a:rPr lang="en-GB" sz="2800" dirty="0" err="1">
                <a:solidFill>
                  <a:schemeClr val="tx1"/>
                </a:solidFill>
              </a:rPr>
              <a:t>velja</a:t>
            </a:r>
            <a:r>
              <a:rPr lang="en-GB" sz="2800" dirty="0">
                <a:solidFill>
                  <a:schemeClr val="tx1"/>
                </a:solidFill>
              </a:rPr>
              <a:t> </a:t>
            </a:r>
            <a:r>
              <a:rPr lang="en-GB" sz="2800" dirty="0" err="1">
                <a:solidFill>
                  <a:schemeClr val="tx1"/>
                </a:solidFill>
              </a:rPr>
              <a:t>pri</a:t>
            </a:r>
            <a:r>
              <a:rPr lang="en-GB" sz="2800" dirty="0">
                <a:solidFill>
                  <a:schemeClr val="tx1"/>
                </a:solidFill>
              </a:rPr>
              <a:t> </a:t>
            </a:r>
            <a:r>
              <a:rPr lang="en-GB" sz="2800" dirty="0" err="1">
                <a:solidFill>
                  <a:schemeClr val="tx1"/>
                </a:solidFill>
              </a:rPr>
              <a:t>prisilnem</a:t>
            </a:r>
            <a:r>
              <a:rPr lang="en-GB" sz="2800" dirty="0">
                <a:solidFill>
                  <a:schemeClr val="tx1"/>
                </a:solidFill>
              </a:rPr>
              <a:t> </a:t>
            </a:r>
            <a:r>
              <a:rPr lang="en-GB" sz="2800" dirty="0" err="1">
                <a:solidFill>
                  <a:schemeClr val="tx1"/>
                </a:solidFill>
              </a:rPr>
              <a:t>posodabljanju</a:t>
            </a:r>
            <a:r>
              <a:rPr lang="is-IS" sz="2800" dirty="0">
                <a:solidFill>
                  <a:schemeClr val="tx1"/>
                </a:solidFill>
              </a:rPr>
              <a:t>…</a:t>
            </a:r>
            <a:endParaRPr lang="en-GB" sz="2800" dirty="0">
              <a:solidFill>
                <a:schemeClr val="tx1"/>
              </a:solidFill>
            </a:endParaRPr>
          </a:p>
          <a:p>
            <a:pPr marL="457200" indent="-457200">
              <a:buFont typeface="Arial" charset="0"/>
              <a:buChar char="•"/>
            </a:pPr>
            <a:r>
              <a:rPr lang="is-IS" sz="2800" dirty="0">
                <a:solidFill>
                  <a:schemeClr val="tx1"/>
                </a:solidFill>
              </a:rPr>
              <a:t>…</a:t>
            </a:r>
            <a:r>
              <a:rPr lang="en-GB" sz="2800" dirty="0">
                <a:solidFill>
                  <a:schemeClr val="tx1"/>
                </a:solidFill>
              </a:rPr>
              <a:t>in </a:t>
            </a:r>
            <a:r>
              <a:rPr lang="en-GB" sz="2800" dirty="0" err="1">
                <a:solidFill>
                  <a:schemeClr val="tx1"/>
                </a:solidFill>
              </a:rPr>
              <a:t>pri</a:t>
            </a:r>
            <a:r>
              <a:rPr lang="en-GB" sz="2800" dirty="0">
                <a:solidFill>
                  <a:schemeClr val="tx1"/>
                </a:solidFill>
              </a:rPr>
              <a:t> </a:t>
            </a:r>
            <a:r>
              <a:rPr lang="en-GB" sz="2800" dirty="0" err="1">
                <a:solidFill>
                  <a:schemeClr val="tx1"/>
                </a:solidFill>
              </a:rPr>
              <a:t>visoki</a:t>
            </a:r>
            <a:r>
              <a:rPr lang="en-GB" sz="2800" dirty="0">
                <a:solidFill>
                  <a:schemeClr val="tx1"/>
                </a:solidFill>
              </a:rPr>
              <a:t> </a:t>
            </a:r>
            <a:r>
              <a:rPr lang="en-GB" sz="2800" dirty="0" err="1">
                <a:solidFill>
                  <a:schemeClr val="tx1"/>
                </a:solidFill>
              </a:rPr>
              <a:t>kompleksnosti</a:t>
            </a:r>
            <a:r>
              <a:rPr lang="en-GB" sz="2800" dirty="0">
                <a:solidFill>
                  <a:schemeClr val="tx1"/>
                </a:solidFill>
              </a:rPr>
              <a:t>.</a:t>
            </a:r>
          </a:p>
          <a:p>
            <a:endParaRPr lang="en-GB" sz="3200" dirty="0"/>
          </a:p>
          <a:p>
            <a:endParaRPr lang="en-GB" sz="3200" dirty="0"/>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202" y="2521157"/>
            <a:ext cx="4992273" cy="3699094"/>
          </a:xfrm>
          <a:prstGeom prst="rect">
            <a:avLst/>
          </a:prstGeom>
        </p:spPr>
      </p:pic>
    </p:spTree>
    <p:extLst>
      <p:ext uri="{BB962C8B-B14F-4D97-AF65-F5344CB8AC3E}">
        <p14:creationId xmlns:p14="http://schemas.microsoft.com/office/powerpoint/2010/main" val="15987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Teoretične</a:t>
            </a:r>
            <a:r>
              <a:rPr lang="en-US" b="1" dirty="0"/>
              <a:t> </a:t>
            </a:r>
            <a:r>
              <a:rPr lang="en-US" b="1" dirty="0" err="1"/>
              <a:t>osnove</a:t>
            </a:r>
            <a:r>
              <a:rPr lang="en-US" b="1" dirty="0"/>
              <a:t> III.</a:t>
            </a:r>
          </a:p>
        </p:txBody>
      </p:sp>
      <p:sp>
        <p:nvSpPr>
          <p:cNvPr id="6" name="Text Placeholder 5"/>
          <p:cNvSpPr>
            <a:spLocks noGrp="1"/>
          </p:cNvSpPr>
          <p:nvPr>
            <p:ph type="body" sz="quarter" idx="10"/>
          </p:nvPr>
        </p:nvSpPr>
        <p:spPr>
          <a:xfrm>
            <a:off x="274638" y="1345324"/>
            <a:ext cx="11887200" cy="3656386"/>
          </a:xfrm>
        </p:spPr>
        <p:txBody>
          <a:bodyPr/>
          <a:lstStyle/>
          <a:p>
            <a:pPr lvl="0"/>
            <a:r>
              <a:rPr lang="sl-SI" sz="3200" dirty="0">
                <a:solidFill>
                  <a:srgbClr val="FF0000"/>
                </a:solidFill>
                <a:latin typeface="Segoe UI Light" pitchFamily="34" charset="0"/>
              </a:rPr>
              <a:t>Večinoma neizrečeno prepričanje, </a:t>
            </a:r>
            <a:r>
              <a:rPr lang="sl-SI" sz="3200" b="1" dirty="0">
                <a:solidFill>
                  <a:srgbClr val="FF0000"/>
                </a:solidFill>
                <a:latin typeface="Segoe UI Light" pitchFamily="34" charset="0"/>
              </a:rPr>
              <a:t>da so uporabniki neumni in da ne vedo kaj je dobro zanje</a:t>
            </a:r>
            <a:r>
              <a:rPr lang="en-GB" sz="3200" b="1" dirty="0"/>
              <a:t>.</a:t>
            </a:r>
            <a:r>
              <a:rPr lang="en-GB" sz="3200" dirty="0"/>
              <a:t> </a:t>
            </a:r>
          </a:p>
          <a:p>
            <a:pPr marL="457200" lvl="0" indent="-457200">
              <a:buFont typeface="Arial" charset="0"/>
              <a:buChar char="•"/>
            </a:pPr>
            <a:r>
              <a:rPr lang="en-GB" sz="2800" dirty="0">
                <a:solidFill>
                  <a:schemeClr val="tx1"/>
                </a:solidFill>
              </a:rPr>
              <a:t>To ne more </a:t>
            </a:r>
            <a:r>
              <a:rPr lang="en-GB" sz="2800" dirty="0" err="1">
                <a:solidFill>
                  <a:schemeClr val="tx1"/>
                </a:solidFill>
              </a:rPr>
              <a:t>biti</a:t>
            </a:r>
            <a:r>
              <a:rPr lang="en-GB" sz="2800" dirty="0">
                <a:solidFill>
                  <a:schemeClr val="tx1"/>
                </a:solidFill>
              </a:rPr>
              <a:t> res, </a:t>
            </a:r>
            <a:r>
              <a:rPr lang="en-GB" sz="2800" dirty="0" err="1">
                <a:solidFill>
                  <a:schemeClr val="tx1"/>
                </a:solidFill>
              </a:rPr>
              <a:t>ker</a:t>
            </a:r>
            <a:r>
              <a:rPr lang="en-GB" sz="2800" dirty="0">
                <a:solidFill>
                  <a:schemeClr val="tx1"/>
                </a:solidFill>
              </a:rPr>
              <a:t> je </a:t>
            </a:r>
            <a:r>
              <a:rPr lang="en-GB" sz="2800" dirty="0" err="1">
                <a:solidFill>
                  <a:schemeClr val="tx1"/>
                </a:solidFill>
              </a:rPr>
              <a:t>povprečen</a:t>
            </a:r>
            <a:r>
              <a:rPr lang="en-GB" sz="2800" dirty="0">
                <a:solidFill>
                  <a:schemeClr val="tx1"/>
                </a:solidFill>
              </a:rPr>
              <a:t> </a:t>
            </a:r>
            <a:r>
              <a:rPr lang="en-GB" sz="2800" dirty="0" err="1">
                <a:solidFill>
                  <a:schemeClr val="tx1"/>
                </a:solidFill>
              </a:rPr>
              <a:t>uporabnik</a:t>
            </a:r>
            <a:r>
              <a:rPr lang="en-GB" sz="2800" dirty="0">
                <a:solidFill>
                  <a:schemeClr val="tx1"/>
                </a:solidFill>
              </a:rPr>
              <a:t> v </a:t>
            </a:r>
            <a:r>
              <a:rPr lang="en-GB" sz="2800" dirty="0" err="1">
                <a:solidFill>
                  <a:schemeClr val="tx1"/>
                </a:solidFill>
              </a:rPr>
              <a:t>povprečju</a:t>
            </a:r>
            <a:r>
              <a:rPr lang="en-GB" sz="2800" dirty="0">
                <a:solidFill>
                  <a:schemeClr val="tx1"/>
                </a:solidFill>
              </a:rPr>
              <a:t> </a:t>
            </a:r>
            <a:r>
              <a:rPr lang="en-GB" sz="2800" dirty="0" err="1">
                <a:solidFill>
                  <a:schemeClr val="tx1"/>
                </a:solidFill>
              </a:rPr>
              <a:t>pač</a:t>
            </a:r>
            <a:r>
              <a:rPr lang="en-GB" sz="2800" dirty="0">
                <a:solidFill>
                  <a:schemeClr val="tx1"/>
                </a:solidFill>
              </a:rPr>
              <a:t> </a:t>
            </a:r>
            <a:r>
              <a:rPr lang="en-GB" sz="2800" i="1" dirty="0" err="1">
                <a:solidFill>
                  <a:schemeClr val="tx1"/>
                </a:solidFill>
              </a:rPr>
              <a:t>povprečno</a:t>
            </a:r>
            <a:r>
              <a:rPr lang="en-GB" sz="2800" i="1" dirty="0">
                <a:solidFill>
                  <a:schemeClr val="tx1"/>
                </a:solidFill>
              </a:rPr>
              <a:t> </a:t>
            </a:r>
            <a:r>
              <a:rPr lang="en-GB" sz="2800" i="1" dirty="0" err="1">
                <a:solidFill>
                  <a:schemeClr val="tx1"/>
                </a:solidFill>
              </a:rPr>
              <a:t>inteligenten</a:t>
            </a:r>
            <a:r>
              <a:rPr lang="en-GB" sz="2800" dirty="0">
                <a:solidFill>
                  <a:schemeClr val="tx1"/>
                </a:solidFill>
              </a:rPr>
              <a:t>.</a:t>
            </a:r>
          </a:p>
          <a:p>
            <a:pPr marL="457200" lvl="0" indent="-457200">
              <a:buFont typeface="Arial" charset="0"/>
              <a:buChar char="•"/>
            </a:pPr>
            <a:r>
              <a:rPr lang="en-GB" sz="2800" dirty="0" err="1">
                <a:solidFill>
                  <a:schemeClr val="tx1"/>
                </a:solidFill>
              </a:rPr>
              <a:t>Kot</a:t>
            </a:r>
            <a:r>
              <a:rPr lang="en-GB" sz="2800" dirty="0">
                <a:solidFill>
                  <a:schemeClr val="tx1"/>
                </a:solidFill>
              </a:rPr>
              <a:t> </a:t>
            </a:r>
            <a:r>
              <a:rPr lang="en-GB" sz="2800" dirty="0" err="1">
                <a:solidFill>
                  <a:schemeClr val="tx1"/>
                </a:solidFill>
              </a:rPr>
              <a:t>tu</a:t>
            </a:r>
            <a:r>
              <a:rPr lang="en-GB" sz="2800" dirty="0">
                <a:solidFill>
                  <a:schemeClr val="tx1"/>
                </a:solidFill>
              </a:rPr>
              <a:t>, </a:t>
            </a:r>
            <a:r>
              <a:rPr lang="en-GB" sz="2800" dirty="0" err="1">
                <a:solidFill>
                  <a:schemeClr val="tx1"/>
                </a:solidFill>
              </a:rPr>
              <a:t>Inteligenca</a:t>
            </a:r>
            <a:r>
              <a:rPr lang="en-GB" sz="2800" dirty="0">
                <a:solidFill>
                  <a:schemeClr val="tx1"/>
                </a:solidFill>
              </a:rPr>
              <a:t> </a:t>
            </a:r>
            <a:r>
              <a:rPr lang="en-GB" sz="2800" dirty="0" err="1">
                <a:solidFill>
                  <a:schemeClr val="tx1"/>
                </a:solidFill>
              </a:rPr>
              <a:t>ravno</a:t>
            </a:r>
            <a:r>
              <a:rPr lang="en-GB" sz="2800" dirty="0">
                <a:solidFill>
                  <a:schemeClr val="tx1"/>
                </a:solidFill>
              </a:rPr>
              <a:t> </a:t>
            </a:r>
            <a:r>
              <a:rPr lang="en-GB" sz="2800" dirty="0" err="1">
                <a:solidFill>
                  <a:schemeClr val="tx1"/>
                </a:solidFill>
              </a:rPr>
              <a:t>tako</a:t>
            </a:r>
            <a:r>
              <a:rPr lang="en-GB" sz="2800" dirty="0">
                <a:solidFill>
                  <a:schemeClr val="tx1"/>
                </a:solidFill>
              </a:rPr>
              <a:t> ne </a:t>
            </a:r>
            <a:r>
              <a:rPr lang="en-GB" sz="2800" dirty="0" err="1">
                <a:solidFill>
                  <a:schemeClr val="tx1"/>
                </a:solidFill>
              </a:rPr>
              <a:t>igra</a:t>
            </a:r>
            <a:r>
              <a:rPr lang="en-GB" sz="2800" dirty="0">
                <a:solidFill>
                  <a:schemeClr val="tx1"/>
                </a:solidFill>
              </a:rPr>
              <a:t> </a:t>
            </a:r>
            <a:r>
              <a:rPr lang="en-GB" sz="2800" dirty="0" err="1">
                <a:solidFill>
                  <a:schemeClr val="tx1"/>
                </a:solidFill>
              </a:rPr>
              <a:t>vloge</a:t>
            </a:r>
            <a:r>
              <a:rPr lang="en-GB" sz="2800" dirty="0">
                <a:solidFill>
                  <a:schemeClr val="tx1"/>
                </a:solidFill>
              </a:rPr>
              <a:t> </a:t>
            </a:r>
            <a:r>
              <a:rPr lang="en-GB" sz="2800" dirty="0" err="1">
                <a:solidFill>
                  <a:schemeClr val="tx1"/>
                </a:solidFill>
              </a:rPr>
              <a:t>pri</a:t>
            </a:r>
            <a:r>
              <a:rPr lang="en-GB" sz="2800" dirty="0">
                <a:solidFill>
                  <a:schemeClr val="tx1"/>
                </a:solidFill>
              </a:rPr>
              <a:t> </a:t>
            </a:r>
            <a:r>
              <a:rPr lang="en-GB" sz="2800" dirty="0" err="1">
                <a:solidFill>
                  <a:schemeClr val="tx1"/>
                </a:solidFill>
              </a:rPr>
              <a:t>nasedanju</a:t>
            </a:r>
            <a:r>
              <a:rPr lang="en-GB" sz="2800" dirty="0">
                <a:solidFill>
                  <a:schemeClr val="tx1"/>
                </a:solidFill>
              </a:rPr>
              <a:t> </a:t>
            </a:r>
            <a:r>
              <a:rPr lang="en-GB" sz="2800" dirty="0" err="1">
                <a:solidFill>
                  <a:schemeClr val="tx1"/>
                </a:solidFill>
              </a:rPr>
              <a:t>na</a:t>
            </a:r>
            <a:r>
              <a:rPr lang="en-GB" sz="2800" dirty="0">
                <a:solidFill>
                  <a:schemeClr val="tx1"/>
                </a:solidFill>
              </a:rPr>
              <a:t> </a:t>
            </a:r>
            <a:r>
              <a:rPr lang="en-GB" sz="2800" dirty="0" err="1">
                <a:solidFill>
                  <a:schemeClr val="tx1"/>
                </a:solidFill>
              </a:rPr>
              <a:t>spletne</a:t>
            </a:r>
            <a:r>
              <a:rPr lang="en-GB" sz="2800" dirty="0">
                <a:solidFill>
                  <a:schemeClr val="tx1"/>
                </a:solidFill>
              </a:rPr>
              <a:t> </a:t>
            </a:r>
            <a:r>
              <a:rPr lang="en-GB" sz="2800" dirty="0" err="1">
                <a:solidFill>
                  <a:schemeClr val="tx1"/>
                </a:solidFill>
              </a:rPr>
              <a:t>prevare</a:t>
            </a:r>
            <a:r>
              <a:rPr lang="en-GB" sz="2800" dirty="0">
                <a:solidFill>
                  <a:schemeClr val="tx1"/>
                </a:solidFill>
              </a:rPr>
              <a:t> (Modic, 2012; Modic &amp; Lea, 2013; Modic &amp; Anderson, 2014)</a:t>
            </a:r>
          </a:p>
          <a:p>
            <a:pPr marL="457200" lvl="0" indent="-457200">
              <a:buFont typeface="Arial" charset="0"/>
              <a:buChar char="•"/>
            </a:pPr>
            <a:r>
              <a:rPr lang="en-GB" sz="2800" dirty="0">
                <a:solidFill>
                  <a:schemeClr val="tx1"/>
                </a:solidFill>
              </a:rPr>
              <a:t>Ne </a:t>
            </a:r>
            <a:r>
              <a:rPr lang="en-GB" sz="2800" dirty="0" err="1">
                <a:solidFill>
                  <a:schemeClr val="tx1"/>
                </a:solidFill>
              </a:rPr>
              <a:t>glede</a:t>
            </a:r>
            <a:r>
              <a:rPr lang="en-GB" sz="2800" dirty="0">
                <a:solidFill>
                  <a:schemeClr val="tx1"/>
                </a:solidFill>
              </a:rPr>
              <a:t> </a:t>
            </a:r>
            <a:r>
              <a:rPr lang="en-GB" sz="2800" dirty="0" err="1">
                <a:solidFill>
                  <a:schemeClr val="tx1"/>
                </a:solidFill>
              </a:rPr>
              <a:t>na</a:t>
            </a:r>
            <a:r>
              <a:rPr lang="en-GB" sz="2800" dirty="0">
                <a:solidFill>
                  <a:schemeClr val="tx1"/>
                </a:solidFill>
              </a:rPr>
              <a:t> to </a:t>
            </a:r>
            <a:r>
              <a:rPr lang="en-GB" sz="2800" dirty="0" err="1">
                <a:solidFill>
                  <a:schemeClr val="tx1"/>
                </a:solidFill>
              </a:rPr>
              <a:t>ali</a:t>
            </a:r>
            <a:r>
              <a:rPr lang="en-GB" sz="2800" dirty="0">
                <a:solidFill>
                  <a:schemeClr val="tx1"/>
                </a:solidFill>
              </a:rPr>
              <a:t> so </a:t>
            </a:r>
            <a:r>
              <a:rPr lang="en-GB" sz="2800" dirty="0" err="1">
                <a:solidFill>
                  <a:schemeClr val="tx1"/>
                </a:solidFill>
              </a:rPr>
              <a:t>uporabniki</a:t>
            </a:r>
            <a:r>
              <a:rPr lang="en-GB" sz="2800" dirty="0">
                <a:solidFill>
                  <a:schemeClr val="tx1"/>
                </a:solidFill>
              </a:rPr>
              <a:t> res </a:t>
            </a:r>
            <a:r>
              <a:rPr lang="en-GB" sz="2800" dirty="0" err="1">
                <a:solidFill>
                  <a:schemeClr val="tx1"/>
                </a:solidFill>
              </a:rPr>
              <a:t>zabiti</a:t>
            </a:r>
            <a:r>
              <a:rPr lang="en-GB" sz="2800" dirty="0">
                <a:solidFill>
                  <a:schemeClr val="tx1"/>
                </a:solidFill>
              </a:rPr>
              <a:t> </a:t>
            </a:r>
            <a:r>
              <a:rPr lang="en-GB" sz="2800" dirty="0" err="1">
                <a:solidFill>
                  <a:schemeClr val="tx1"/>
                </a:solidFill>
              </a:rPr>
              <a:t>ali</a:t>
            </a:r>
            <a:r>
              <a:rPr lang="en-GB" sz="2800" dirty="0">
                <a:solidFill>
                  <a:schemeClr val="tx1"/>
                </a:solidFill>
              </a:rPr>
              <a:t> ne </a:t>
            </a:r>
            <a:r>
              <a:rPr lang="en-GB" sz="2800" i="1" dirty="0">
                <a:solidFill>
                  <a:schemeClr val="tx1"/>
                </a:solidFill>
              </a:rPr>
              <a:t>(in </a:t>
            </a:r>
            <a:r>
              <a:rPr lang="en-GB" sz="2800" i="1" dirty="0" err="1">
                <a:solidFill>
                  <a:schemeClr val="tx1"/>
                </a:solidFill>
              </a:rPr>
              <a:t>jaz</a:t>
            </a:r>
            <a:r>
              <a:rPr lang="en-GB" sz="2800" i="1" dirty="0">
                <a:solidFill>
                  <a:schemeClr val="tx1"/>
                </a:solidFill>
              </a:rPr>
              <a:t> in </a:t>
            </a:r>
            <a:r>
              <a:rPr lang="en-GB" sz="2800" i="1" dirty="0" err="1">
                <a:solidFill>
                  <a:schemeClr val="tx1"/>
                </a:solidFill>
              </a:rPr>
              <a:t>drugi</a:t>
            </a:r>
            <a:r>
              <a:rPr lang="en-GB" sz="2800" i="1" dirty="0">
                <a:solidFill>
                  <a:schemeClr val="tx1"/>
                </a:solidFill>
              </a:rPr>
              <a:t> </a:t>
            </a:r>
            <a:r>
              <a:rPr lang="en-GB" sz="2800" i="1" dirty="0" err="1">
                <a:solidFill>
                  <a:schemeClr val="tx1"/>
                </a:solidFill>
              </a:rPr>
              <a:t>mislimo</a:t>
            </a:r>
            <a:r>
              <a:rPr lang="en-GB" sz="2800" i="1" dirty="0">
                <a:solidFill>
                  <a:schemeClr val="tx1"/>
                </a:solidFill>
              </a:rPr>
              <a:t>, da </a:t>
            </a:r>
            <a:r>
              <a:rPr lang="en-GB" sz="2800" i="1" dirty="0" err="1">
                <a:solidFill>
                  <a:schemeClr val="tx1"/>
                </a:solidFill>
              </a:rPr>
              <a:t>niso</a:t>
            </a:r>
            <a:r>
              <a:rPr lang="en-GB" sz="2800" i="1" dirty="0">
                <a:solidFill>
                  <a:schemeClr val="tx1"/>
                </a:solidFill>
              </a:rPr>
              <a:t>)</a:t>
            </a:r>
            <a:r>
              <a:rPr lang="en-GB" sz="2800" dirty="0">
                <a:solidFill>
                  <a:schemeClr val="tx1"/>
                </a:solidFill>
              </a:rPr>
              <a:t> je </a:t>
            </a:r>
            <a:r>
              <a:rPr lang="en-GB" sz="2800" dirty="0" err="1">
                <a:solidFill>
                  <a:schemeClr val="tx1"/>
                </a:solidFill>
              </a:rPr>
              <a:t>tak</a:t>
            </a:r>
            <a:r>
              <a:rPr lang="en-GB" sz="2800" dirty="0">
                <a:solidFill>
                  <a:schemeClr val="tx1"/>
                </a:solidFill>
              </a:rPr>
              <a:t> </a:t>
            </a:r>
            <a:r>
              <a:rPr lang="en-GB" sz="2800" dirty="0" err="1">
                <a:solidFill>
                  <a:schemeClr val="tx1"/>
                </a:solidFill>
              </a:rPr>
              <a:t>pristop</a:t>
            </a:r>
            <a:r>
              <a:rPr lang="en-GB" sz="2800" dirty="0">
                <a:solidFill>
                  <a:schemeClr val="tx1"/>
                </a:solidFill>
              </a:rPr>
              <a:t> </a:t>
            </a:r>
            <a:r>
              <a:rPr lang="en-GB" sz="2800" dirty="0" err="1">
                <a:solidFill>
                  <a:schemeClr val="tx1"/>
                </a:solidFill>
              </a:rPr>
              <a:t>še</a:t>
            </a:r>
            <a:r>
              <a:rPr lang="en-GB" sz="2800" dirty="0">
                <a:solidFill>
                  <a:schemeClr val="tx1"/>
                </a:solidFill>
              </a:rPr>
              <a:t> </a:t>
            </a:r>
            <a:r>
              <a:rPr lang="en-GB" sz="2800" dirty="0" err="1">
                <a:solidFill>
                  <a:schemeClr val="tx1"/>
                </a:solidFill>
              </a:rPr>
              <a:t>vedno</a:t>
            </a:r>
            <a:r>
              <a:rPr lang="en-GB" sz="2800" dirty="0">
                <a:solidFill>
                  <a:schemeClr val="tx1"/>
                </a:solidFill>
              </a:rPr>
              <a:t> </a:t>
            </a:r>
            <a:r>
              <a:rPr lang="en-GB" sz="2800" dirty="0" err="1">
                <a:solidFill>
                  <a:schemeClr val="tx1"/>
                </a:solidFill>
              </a:rPr>
              <a:t>zgrešen</a:t>
            </a:r>
            <a:r>
              <a:rPr lang="en-GB" sz="2800" dirty="0">
                <a:solidFill>
                  <a:schemeClr val="tx1"/>
                </a:solidFill>
              </a:rPr>
              <a:t>. </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8489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err="1"/>
              <a:t>Zakaj</a:t>
            </a:r>
            <a:r>
              <a:rPr lang="en-US" b="1" dirty="0"/>
              <a:t> </a:t>
            </a:r>
            <a:r>
              <a:rPr lang="en-US" b="1" dirty="0" err="1"/>
              <a:t>uporabniki</a:t>
            </a:r>
            <a:r>
              <a:rPr lang="en-US" b="1" dirty="0"/>
              <a:t> ne </a:t>
            </a:r>
            <a:r>
              <a:rPr lang="en-US" b="1" dirty="0" err="1"/>
              <a:t>sledijo</a:t>
            </a:r>
            <a:r>
              <a:rPr lang="en-US" b="1" dirty="0"/>
              <a:t> </a:t>
            </a:r>
            <a:r>
              <a:rPr lang="en-US" b="1" dirty="0" err="1"/>
              <a:t>navodilom</a:t>
            </a:r>
            <a:r>
              <a:rPr lang="en-US" b="1" dirty="0"/>
              <a:t>?</a:t>
            </a:r>
          </a:p>
        </p:txBody>
      </p:sp>
      <p:sp>
        <p:nvSpPr>
          <p:cNvPr id="6" name="Text Placeholder 5"/>
          <p:cNvSpPr>
            <a:spLocks noGrp="1"/>
          </p:cNvSpPr>
          <p:nvPr>
            <p:ph type="body" sz="quarter" idx="10"/>
          </p:nvPr>
        </p:nvSpPr>
        <p:spPr>
          <a:xfrm>
            <a:off x="274638" y="1345324"/>
            <a:ext cx="11887200" cy="5226046"/>
          </a:xfrm>
        </p:spPr>
        <p:txBody>
          <a:bodyPr/>
          <a:lstStyle/>
          <a:p>
            <a:pPr lvl="0"/>
            <a:r>
              <a:rPr lang="en-GB" sz="2800" b="1" dirty="0" err="1">
                <a:solidFill>
                  <a:schemeClr val="tx1"/>
                </a:solidFill>
              </a:rPr>
              <a:t>Uporabniki</a:t>
            </a:r>
            <a:r>
              <a:rPr lang="en-GB" sz="2800" b="1" dirty="0">
                <a:solidFill>
                  <a:schemeClr val="tx1"/>
                </a:solidFill>
              </a:rPr>
              <a:t> ne </a:t>
            </a:r>
            <a:r>
              <a:rPr lang="en-GB" sz="2800" b="1" dirty="0" err="1">
                <a:solidFill>
                  <a:schemeClr val="tx1"/>
                </a:solidFill>
              </a:rPr>
              <a:t>sledijo</a:t>
            </a:r>
            <a:r>
              <a:rPr lang="en-GB" sz="2800" b="1" dirty="0">
                <a:solidFill>
                  <a:schemeClr val="tx1"/>
                </a:solidFill>
              </a:rPr>
              <a:t> </a:t>
            </a:r>
            <a:r>
              <a:rPr lang="en-GB" sz="2800" b="1" dirty="0" err="1">
                <a:solidFill>
                  <a:schemeClr val="tx1"/>
                </a:solidFill>
              </a:rPr>
              <a:t>navodilom</a:t>
            </a:r>
            <a:r>
              <a:rPr lang="en-GB" sz="2800" b="1" dirty="0">
                <a:solidFill>
                  <a:schemeClr val="tx1"/>
                </a:solidFill>
              </a:rPr>
              <a:t>. </a:t>
            </a:r>
            <a:r>
              <a:rPr lang="en-GB" sz="2800" b="1" dirty="0" err="1">
                <a:solidFill>
                  <a:schemeClr val="tx1"/>
                </a:solidFill>
              </a:rPr>
              <a:t>Nekaj</a:t>
            </a:r>
            <a:r>
              <a:rPr lang="en-GB" sz="2800" b="1" dirty="0">
                <a:solidFill>
                  <a:schemeClr val="tx1"/>
                </a:solidFill>
              </a:rPr>
              <a:t> </a:t>
            </a:r>
            <a:r>
              <a:rPr lang="en-GB" sz="2800" b="1" dirty="0" err="1">
                <a:solidFill>
                  <a:schemeClr val="tx1"/>
                </a:solidFill>
              </a:rPr>
              <a:t>razlogov</a:t>
            </a:r>
            <a:r>
              <a:rPr lang="en-GB" sz="2800" b="1" dirty="0">
                <a:solidFill>
                  <a:schemeClr val="tx1"/>
                </a:solidFill>
              </a:rPr>
              <a:t> </a:t>
            </a:r>
            <a:r>
              <a:rPr lang="en-GB" sz="2800" b="1" dirty="0" err="1">
                <a:solidFill>
                  <a:schemeClr val="tx1"/>
                </a:solidFill>
              </a:rPr>
              <a:t>smo</a:t>
            </a:r>
            <a:r>
              <a:rPr lang="en-GB" sz="2800" b="1" dirty="0">
                <a:solidFill>
                  <a:schemeClr val="tx1"/>
                </a:solidFill>
              </a:rPr>
              <a:t> </a:t>
            </a:r>
            <a:r>
              <a:rPr lang="en-GB" sz="2800" b="1" dirty="0" err="1">
                <a:solidFill>
                  <a:schemeClr val="tx1"/>
                </a:solidFill>
              </a:rPr>
              <a:t>že</a:t>
            </a:r>
            <a:r>
              <a:rPr lang="en-GB" sz="2800" b="1" dirty="0">
                <a:solidFill>
                  <a:schemeClr val="tx1"/>
                </a:solidFill>
              </a:rPr>
              <a:t> </a:t>
            </a:r>
            <a:r>
              <a:rPr lang="en-GB" sz="2800" b="1" dirty="0" err="1">
                <a:solidFill>
                  <a:schemeClr val="tx1"/>
                </a:solidFill>
              </a:rPr>
              <a:t>navedli</a:t>
            </a:r>
            <a:r>
              <a:rPr lang="en-GB" sz="2800" b="1" dirty="0">
                <a:solidFill>
                  <a:schemeClr val="tx1"/>
                </a:solidFill>
              </a:rPr>
              <a:t>.</a:t>
            </a:r>
          </a:p>
          <a:p>
            <a:pPr lvl="0"/>
            <a:endParaRPr lang="en-GB" sz="2800" dirty="0">
              <a:solidFill>
                <a:schemeClr val="tx1"/>
              </a:solidFill>
            </a:endParaRPr>
          </a:p>
          <a:p>
            <a:pPr lvl="0"/>
            <a:r>
              <a:rPr lang="en-GB" sz="2800" b="1" dirty="0">
                <a:solidFill>
                  <a:srgbClr val="FF0000"/>
                </a:solidFill>
              </a:rPr>
              <a:t>Ali </a:t>
            </a:r>
            <a:r>
              <a:rPr lang="en-GB" sz="2800" b="1" dirty="0" err="1">
                <a:solidFill>
                  <a:srgbClr val="FF0000"/>
                </a:solidFill>
              </a:rPr>
              <a:t>sploh</a:t>
            </a:r>
            <a:r>
              <a:rPr lang="en-GB" sz="2800" b="1" dirty="0">
                <a:solidFill>
                  <a:srgbClr val="FF0000"/>
                </a:solidFill>
              </a:rPr>
              <a:t> </a:t>
            </a:r>
            <a:r>
              <a:rPr lang="en-GB" sz="2800" b="1" dirty="0" err="1">
                <a:solidFill>
                  <a:srgbClr val="FF0000"/>
                </a:solidFill>
              </a:rPr>
              <a:t>hočemo</a:t>
            </a:r>
            <a:r>
              <a:rPr lang="en-GB" sz="2800" b="1" dirty="0">
                <a:solidFill>
                  <a:srgbClr val="FF0000"/>
                </a:solidFill>
              </a:rPr>
              <a:t>, da bi </a:t>
            </a:r>
            <a:r>
              <a:rPr lang="en-GB" sz="2800" b="1" dirty="0" err="1">
                <a:solidFill>
                  <a:srgbClr val="FF0000"/>
                </a:solidFill>
              </a:rPr>
              <a:t>sledili</a:t>
            </a:r>
            <a:r>
              <a:rPr lang="en-GB" sz="2800" b="1" dirty="0">
                <a:solidFill>
                  <a:srgbClr val="FF0000"/>
                </a:solidFill>
              </a:rPr>
              <a:t> </a:t>
            </a:r>
            <a:r>
              <a:rPr lang="en-GB" sz="2800" b="1" dirty="0" err="1">
                <a:solidFill>
                  <a:srgbClr val="FF0000"/>
                </a:solidFill>
              </a:rPr>
              <a:t>navodilom</a:t>
            </a:r>
            <a:r>
              <a:rPr lang="en-GB" sz="2800" b="1" dirty="0">
                <a:solidFill>
                  <a:srgbClr val="FF0000"/>
                </a:solidFill>
              </a:rPr>
              <a:t>?</a:t>
            </a:r>
          </a:p>
          <a:p>
            <a:pPr marL="457200" lvl="0" indent="-457200">
              <a:buFont typeface="Arial" charset="0"/>
              <a:buChar char="•"/>
            </a:pPr>
            <a:r>
              <a:rPr lang="en-GB" sz="2800" dirty="0">
                <a:solidFill>
                  <a:schemeClr val="tx1"/>
                </a:solidFill>
              </a:rPr>
              <a:t>Res je, da se </a:t>
            </a:r>
            <a:r>
              <a:rPr lang="en-GB" sz="2800" dirty="0" err="1">
                <a:solidFill>
                  <a:schemeClr val="tx1"/>
                </a:solidFill>
              </a:rPr>
              <a:t>uporabnikom</a:t>
            </a:r>
            <a:r>
              <a:rPr lang="en-GB" sz="2800" dirty="0">
                <a:solidFill>
                  <a:schemeClr val="tx1"/>
                </a:solidFill>
              </a:rPr>
              <a:t> </a:t>
            </a:r>
            <a:r>
              <a:rPr lang="en-GB" sz="2800" dirty="0" err="1">
                <a:solidFill>
                  <a:schemeClr val="tx1"/>
                </a:solidFill>
              </a:rPr>
              <a:t>nič</a:t>
            </a:r>
            <a:r>
              <a:rPr lang="en-GB" sz="2800" dirty="0">
                <a:solidFill>
                  <a:schemeClr val="tx1"/>
                </a:solidFill>
              </a:rPr>
              <a:t> ne </a:t>
            </a:r>
            <a:r>
              <a:rPr lang="en-GB" sz="2800" dirty="0" err="1">
                <a:solidFill>
                  <a:schemeClr val="tx1"/>
                </a:solidFill>
              </a:rPr>
              <a:t>zgodi</a:t>
            </a:r>
            <a:r>
              <a:rPr lang="en-GB" sz="2800" dirty="0">
                <a:solidFill>
                  <a:schemeClr val="tx1"/>
                </a:solidFill>
              </a:rPr>
              <a:t>, </a:t>
            </a:r>
            <a:r>
              <a:rPr lang="en-GB" sz="2800" i="1" dirty="0" err="1">
                <a:solidFill>
                  <a:schemeClr val="tx1"/>
                </a:solidFill>
              </a:rPr>
              <a:t>večino</a:t>
            </a:r>
            <a:r>
              <a:rPr lang="en-GB" sz="2800" i="1" dirty="0">
                <a:solidFill>
                  <a:schemeClr val="tx1"/>
                </a:solidFill>
              </a:rPr>
              <a:t> </a:t>
            </a:r>
            <a:r>
              <a:rPr lang="en-GB" sz="2800" i="1" dirty="0" err="1">
                <a:solidFill>
                  <a:schemeClr val="tx1"/>
                </a:solidFill>
              </a:rPr>
              <a:t>časa</a:t>
            </a:r>
            <a:r>
              <a:rPr lang="en-GB" sz="2800" dirty="0">
                <a:solidFill>
                  <a:schemeClr val="tx1"/>
                </a:solidFill>
              </a:rPr>
              <a:t>, v </a:t>
            </a:r>
            <a:r>
              <a:rPr lang="en-GB" sz="2800" dirty="0" err="1">
                <a:solidFill>
                  <a:schemeClr val="tx1"/>
                </a:solidFill>
              </a:rPr>
              <a:t>vsakem</a:t>
            </a:r>
            <a:r>
              <a:rPr lang="en-GB" sz="2800" dirty="0">
                <a:solidFill>
                  <a:schemeClr val="tx1"/>
                </a:solidFill>
              </a:rPr>
              <a:t> </a:t>
            </a:r>
            <a:r>
              <a:rPr lang="en-GB" sz="2800" dirty="0" err="1">
                <a:solidFill>
                  <a:schemeClr val="tx1"/>
                </a:solidFill>
              </a:rPr>
              <a:t>primeru</a:t>
            </a:r>
            <a:r>
              <a:rPr lang="en-GB" sz="2800" dirty="0">
                <a:solidFill>
                  <a:schemeClr val="tx1"/>
                </a:solidFill>
              </a:rPr>
              <a:t>.</a:t>
            </a:r>
          </a:p>
          <a:p>
            <a:pPr marL="457200" lvl="0" indent="-457200">
              <a:buFont typeface="Arial" charset="0"/>
              <a:buChar char="•"/>
            </a:pPr>
            <a:r>
              <a:rPr lang="en-GB" sz="2800" dirty="0">
                <a:solidFill>
                  <a:schemeClr val="tx1"/>
                </a:solidFill>
              </a:rPr>
              <a:t>Res je, da </a:t>
            </a:r>
            <a:r>
              <a:rPr lang="en-GB" sz="2800" dirty="0" err="1">
                <a:solidFill>
                  <a:schemeClr val="tx1"/>
                </a:solidFill>
              </a:rPr>
              <a:t>včasih</a:t>
            </a:r>
            <a:r>
              <a:rPr lang="en-GB" sz="2800" dirty="0">
                <a:solidFill>
                  <a:schemeClr val="tx1"/>
                </a:solidFill>
              </a:rPr>
              <a:t> </a:t>
            </a:r>
            <a:r>
              <a:rPr lang="en-GB" sz="2800" dirty="0" err="1">
                <a:solidFill>
                  <a:schemeClr val="tx1"/>
                </a:solidFill>
              </a:rPr>
              <a:t>sledenje</a:t>
            </a:r>
            <a:r>
              <a:rPr lang="en-GB" sz="2800" dirty="0">
                <a:solidFill>
                  <a:schemeClr val="tx1"/>
                </a:solidFill>
              </a:rPr>
              <a:t> </a:t>
            </a:r>
            <a:r>
              <a:rPr lang="en-GB" sz="2800" dirty="0" err="1">
                <a:solidFill>
                  <a:schemeClr val="tx1"/>
                </a:solidFill>
              </a:rPr>
              <a:t>navodilom</a:t>
            </a:r>
            <a:r>
              <a:rPr lang="en-GB" sz="2800" dirty="0">
                <a:solidFill>
                  <a:schemeClr val="tx1"/>
                </a:solidFill>
              </a:rPr>
              <a:t> </a:t>
            </a:r>
            <a:r>
              <a:rPr lang="en-GB" sz="2800" dirty="0" err="1">
                <a:solidFill>
                  <a:schemeClr val="tx1"/>
                </a:solidFill>
              </a:rPr>
              <a:t>škodi</a:t>
            </a:r>
            <a:r>
              <a:rPr lang="en-GB" sz="2800" dirty="0">
                <a:solidFill>
                  <a:schemeClr val="tx1"/>
                </a:solidFill>
              </a:rPr>
              <a:t> </a:t>
            </a:r>
            <a:r>
              <a:rPr lang="en-GB" sz="2800" dirty="0" err="1">
                <a:solidFill>
                  <a:schemeClr val="tx1"/>
                </a:solidFill>
              </a:rPr>
              <a:t>bolj</a:t>
            </a:r>
            <a:r>
              <a:rPr lang="en-GB" sz="2800" dirty="0">
                <a:solidFill>
                  <a:schemeClr val="tx1"/>
                </a:solidFill>
              </a:rPr>
              <a:t> </a:t>
            </a:r>
            <a:r>
              <a:rPr lang="en-GB" sz="2800" dirty="0" err="1">
                <a:solidFill>
                  <a:schemeClr val="tx1"/>
                </a:solidFill>
              </a:rPr>
              <a:t>kot</a:t>
            </a:r>
            <a:r>
              <a:rPr lang="en-GB" sz="2800" dirty="0">
                <a:solidFill>
                  <a:schemeClr val="tx1"/>
                </a:solidFill>
              </a:rPr>
              <a:t> </a:t>
            </a:r>
            <a:r>
              <a:rPr lang="en-GB" sz="2800" dirty="0" err="1">
                <a:solidFill>
                  <a:schemeClr val="tx1"/>
                </a:solidFill>
              </a:rPr>
              <a:t>koristi</a:t>
            </a:r>
            <a:r>
              <a:rPr lang="en-GB" sz="2800" dirty="0">
                <a:solidFill>
                  <a:schemeClr val="tx1"/>
                </a:solidFill>
              </a:rPr>
              <a:t>.</a:t>
            </a:r>
          </a:p>
          <a:p>
            <a:pPr marL="457200" lvl="0" indent="-457200">
              <a:buFont typeface="Arial" charset="0"/>
              <a:buChar char="•"/>
            </a:pPr>
            <a:r>
              <a:rPr lang="en-GB" sz="2800" dirty="0">
                <a:solidFill>
                  <a:schemeClr val="tx1"/>
                </a:solidFill>
              </a:rPr>
              <a:t>Res je, da je </a:t>
            </a:r>
            <a:r>
              <a:rPr lang="en-GB" sz="2800" dirty="0" err="1">
                <a:solidFill>
                  <a:schemeClr val="tx1"/>
                </a:solidFill>
              </a:rPr>
              <a:t>navodil</a:t>
            </a:r>
            <a:r>
              <a:rPr lang="en-GB" sz="2800" dirty="0">
                <a:solidFill>
                  <a:schemeClr val="tx1"/>
                </a:solidFill>
              </a:rPr>
              <a:t> </a:t>
            </a:r>
            <a:r>
              <a:rPr lang="en-GB" sz="2800" dirty="0" err="1">
                <a:solidFill>
                  <a:schemeClr val="tx1"/>
                </a:solidFill>
              </a:rPr>
              <a:t>preveč</a:t>
            </a:r>
            <a:r>
              <a:rPr lang="en-GB" sz="2800" dirty="0">
                <a:solidFill>
                  <a:schemeClr val="tx1"/>
                </a:solidFill>
              </a:rPr>
              <a:t> in da so </a:t>
            </a:r>
            <a:r>
              <a:rPr lang="en-GB" sz="2800" dirty="0" err="1">
                <a:solidFill>
                  <a:schemeClr val="tx1"/>
                </a:solidFill>
              </a:rPr>
              <a:t>preveč</a:t>
            </a:r>
            <a:r>
              <a:rPr lang="en-GB" sz="2800" dirty="0">
                <a:solidFill>
                  <a:schemeClr val="tx1"/>
                </a:solidFill>
              </a:rPr>
              <a:t> </a:t>
            </a:r>
            <a:r>
              <a:rPr lang="en-GB" sz="2800" dirty="0" err="1">
                <a:solidFill>
                  <a:schemeClr val="tx1"/>
                </a:solidFill>
              </a:rPr>
              <a:t>kompleksna</a:t>
            </a:r>
            <a:r>
              <a:rPr lang="en-GB" sz="2800" dirty="0">
                <a:solidFill>
                  <a:schemeClr val="tx1"/>
                </a:solidFill>
              </a:rPr>
              <a:t> (</a:t>
            </a:r>
            <a:r>
              <a:rPr lang="en-GB" sz="2800" dirty="0" err="1">
                <a:solidFill>
                  <a:schemeClr val="tx1"/>
                </a:solidFill>
              </a:rPr>
              <a:t>ali</a:t>
            </a:r>
            <a:r>
              <a:rPr lang="en-GB" sz="2800" dirty="0">
                <a:solidFill>
                  <a:schemeClr val="tx1"/>
                </a:solidFill>
              </a:rPr>
              <a:t> pa </a:t>
            </a:r>
            <a:r>
              <a:rPr lang="en-GB" sz="2800" dirty="0" err="1">
                <a:solidFill>
                  <a:schemeClr val="tx1"/>
                </a:solidFill>
              </a:rPr>
              <a:t>neumna</a:t>
            </a:r>
            <a:r>
              <a:rPr lang="en-GB" sz="2800" dirty="0">
                <a:solidFill>
                  <a:schemeClr val="tx1"/>
                </a:solidFill>
              </a:rPr>
              <a:t>*).</a:t>
            </a:r>
          </a:p>
          <a:p>
            <a:pPr marL="457200" lvl="0" indent="-457200">
              <a:buFont typeface="Arial" charset="0"/>
              <a:buChar char="•"/>
            </a:pPr>
            <a:endParaRPr lang="en-GB" sz="2800" dirty="0">
              <a:solidFill>
                <a:schemeClr val="tx1"/>
              </a:solidFill>
            </a:endParaRPr>
          </a:p>
          <a:p>
            <a:pPr lvl="0"/>
            <a:endParaRPr lang="en-GB" sz="2800" dirty="0">
              <a:solidFill>
                <a:schemeClr val="tx1"/>
              </a:solidFill>
            </a:endParaRPr>
          </a:p>
          <a:p>
            <a:pPr lvl="0"/>
            <a:endParaRPr lang="en-GB" sz="2800" dirty="0">
              <a:solidFill>
                <a:schemeClr val="tx1"/>
              </a:solidFill>
            </a:endParaRPr>
          </a:p>
          <a:p>
            <a:pPr lvl="0"/>
            <a:r>
              <a:rPr lang="en-GB" sz="2800" dirty="0">
                <a:solidFill>
                  <a:schemeClr val="tx1"/>
                </a:solidFill>
              </a:rPr>
              <a:t>*</a:t>
            </a:r>
            <a:r>
              <a:rPr lang="en-GB" sz="2800" dirty="0" err="1">
                <a:solidFill>
                  <a:schemeClr val="tx1"/>
                </a:solidFill>
              </a:rPr>
              <a:t>Resničen</a:t>
            </a:r>
            <a:r>
              <a:rPr lang="en-GB" sz="2800" dirty="0">
                <a:solidFill>
                  <a:schemeClr val="tx1"/>
                </a:solidFill>
              </a:rPr>
              <a:t> primer: </a:t>
            </a:r>
            <a:r>
              <a:rPr lang="en-GB" sz="2800" dirty="0" err="1">
                <a:solidFill>
                  <a:schemeClr val="tx1"/>
                </a:solidFill>
              </a:rPr>
              <a:t>Neko</a:t>
            </a:r>
            <a:r>
              <a:rPr lang="en-GB" sz="2800" dirty="0">
                <a:solidFill>
                  <a:schemeClr val="tx1"/>
                </a:solidFill>
              </a:rPr>
              <a:t> </a:t>
            </a:r>
            <a:r>
              <a:rPr lang="en-GB" sz="2800" dirty="0" err="1">
                <a:solidFill>
                  <a:schemeClr val="tx1"/>
                </a:solidFill>
              </a:rPr>
              <a:t>podjetje</a:t>
            </a:r>
            <a:r>
              <a:rPr lang="en-GB" sz="2800" dirty="0">
                <a:solidFill>
                  <a:schemeClr val="tx1"/>
                </a:solidFill>
              </a:rPr>
              <a:t> v </a:t>
            </a:r>
            <a:r>
              <a:rPr lang="en-GB" sz="2800" dirty="0" err="1">
                <a:solidFill>
                  <a:schemeClr val="tx1"/>
                </a:solidFill>
              </a:rPr>
              <a:t>Angliji</a:t>
            </a:r>
            <a:r>
              <a:rPr lang="en-GB" sz="2800" dirty="0">
                <a:solidFill>
                  <a:schemeClr val="tx1"/>
                </a:solidFill>
              </a:rPr>
              <a:t>: ”</a:t>
            </a:r>
            <a:r>
              <a:rPr lang="en-GB" sz="2800" dirty="0" err="1">
                <a:solidFill>
                  <a:schemeClr val="tx1"/>
                </a:solidFill>
              </a:rPr>
              <a:t>Naše</a:t>
            </a:r>
            <a:r>
              <a:rPr lang="en-GB" sz="2800" dirty="0">
                <a:solidFill>
                  <a:schemeClr val="tx1"/>
                </a:solidFill>
              </a:rPr>
              <a:t> </a:t>
            </a:r>
            <a:r>
              <a:rPr lang="en-GB" sz="2800" dirty="0" err="1">
                <a:solidFill>
                  <a:schemeClr val="tx1"/>
                </a:solidFill>
              </a:rPr>
              <a:t>varnostne</a:t>
            </a:r>
            <a:r>
              <a:rPr lang="en-GB" sz="2800" dirty="0">
                <a:solidFill>
                  <a:schemeClr val="tx1"/>
                </a:solidFill>
              </a:rPr>
              <a:t> </a:t>
            </a:r>
            <a:r>
              <a:rPr lang="en-GB" sz="2800" dirty="0" err="1">
                <a:solidFill>
                  <a:schemeClr val="tx1"/>
                </a:solidFill>
              </a:rPr>
              <a:t>smernice</a:t>
            </a:r>
            <a:r>
              <a:rPr lang="en-GB" sz="2800" dirty="0">
                <a:solidFill>
                  <a:schemeClr val="tx1"/>
                </a:solidFill>
              </a:rPr>
              <a:t> so v </a:t>
            </a:r>
            <a:r>
              <a:rPr lang="en-GB" sz="2800" dirty="0" err="1">
                <a:solidFill>
                  <a:schemeClr val="tx1"/>
                </a:solidFill>
              </a:rPr>
              <a:t>skladu</a:t>
            </a:r>
            <a:r>
              <a:rPr lang="en-GB" sz="2800" dirty="0">
                <a:solidFill>
                  <a:schemeClr val="tx1"/>
                </a:solidFill>
              </a:rPr>
              <a:t> z </a:t>
            </a:r>
            <a:r>
              <a:rPr lang="en-GB" sz="2800" dirty="0" err="1">
                <a:solidFill>
                  <a:schemeClr val="tx1"/>
                </a:solidFill>
              </a:rPr>
              <a:t>angleško</a:t>
            </a:r>
            <a:r>
              <a:rPr lang="en-GB" sz="2800" dirty="0">
                <a:solidFill>
                  <a:schemeClr val="tx1"/>
                </a:solidFill>
              </a:rPr>
              <a:t> </a:t>
            </a:r>
            <a:r>
              <a:rPr lang="en-GB" sz="2800" dirty="0" err="1">
                <a:solidFill>
                  <a:schemeClr val="tx1"/>
                </a:solidFill>
              </a:rPr>
              <a:t>zakonodajo</a:t>
            </a:r>
            <a:r>
              <a:rPr lang="en-GB" sz="2800" dirty="0">
                <a:solidFill>
                  <a:schemeClr val="tx1"/>
                </a:solidFill>
              </a:rPr>
              <a:t>”. </a:t>
            </a:r>
            <a:r>
              <a:rPr lang="en-GB" sz="2800" i="1" dirty="0" err="1">
                <a:solidFill>
                  <a:schemeClr val="tx1"/>
                </a:solidFill>
              </a:rPr>
              <a:t>Ja</a:t>
            </a:r>
            <a:r>
              <a:rPr lang="en-GB" sz="2800" i="1" dirty="0">
                <a:solidFill>
                  <a:schemeClr val="tx1"/>
                </a:solidFill>
              </a:rPr>
              <a:t>, </a:t>
            </a:r>
            <a:r>
              <a:rPr lang="en-GB" sz="2800" i="1" dirty="0" err="1">
                <a:solidFill>
                  <a:schemeClr val="tx1"/>
                </a:solidFill>
              </a:rPr>
              <a:t>česa</a:t>
            </a:r>
            <a:r>
              <a:rPr lang="en-GB" sz="2800" i="1" dirty="0">
                <a:solidFill>
                  <a:schemeClr val="tx1"/>
                </a:solidFill>
              </a:rPr>
              <a:t> ne </a:t>
            </a:r>
            <a:r>
              <a:rPr lang="en-GB" sz="2800" i="1" dirty="0" err="1">
                <a:solidFill>
                  <a:schemeClr val="tx1"/>
                </a:solidFill>
              </a:rPr>
              <a:t>poveš</a:t>
            </a:r>
            <a:r>
              <a:rPr lang="en-GB" sz="2800" i="1"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1314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Ampak</a:t>
            </a:r>
            <a:r>
              <a:rPr lang="en-GB" b="1" dirty="0"/>
              <a:t> </a:t>
            </a:r>
            <a:r>
              <a:rPr lang="en-GB" b="1" dirty="0" err="1"/>
              <a:t>če</a:t>
            </a:r>
            <a:r>
              <a:rPr lang="en-GB" b="1" dirty="0"/>
              <a:t> pa </a:t>
            </a:r>
            <a:r>
              <a:rPr lang="en-GB" b="1" i="1" dirty="0"/>
              <a:t>res, res, </a:t>
            </a:r>
            <a:r>
              <a:rPr lang="en-GB" b="1" i="1" dirty="0" err="1"/>
              <a:t>hočemo</a:t>
            </a:r>
            <a:r>
              <a:rPr lang="en-GB" b="1" i="1" dirty="0"/>
              <a:t>, da </a:t>
            </a:r>
            <a:r>
              <a:rPr lang="en-GB" b="1" i="1" dirty="0" err="1"/>
              <a:t>nas</a:t>
            </a:r>
            <a:r>
              <a:rPr lang="en-GB" b="1" i="1" dirty="0"/>
              <a:t> </a:t>
            </a:r>
            <a:r>
              <a:rPr lang="en-GB" b="1" i="1" dirty="0" err="1"/>
              <a:t>slišijo</a:t>
            </a:r>
            <a:r>
              <a:rPr lang="en-GB" b="1" dirty="0"/>
              <a:t>…</a:t>
            </a:r>
            <a:endParaRPr lang="en-US" b="1" dirty="0"/>
          </a:p>
        </p:txBody>
      </p:sp>
      <p:sp>
        <p:nvSpPr>
          <p:cNvPr id="6" name="Text Placeholder 5"/>
          <p:cNvSpPr>
            <a:spLocks noGrp="1"/>
          </p:cNvSpPr>
          <p:nvPr>
            <p:ph type="body" sz="quarter" idx="10"/>
          </p:nvPr>
        </p:nvSpPr>
        <p:spPr>
          <a:xfrm>
            <a:off x="274638" y="1345324"/>
            <a:ext cx="11887200" cy="4752070"/>
          </a:xfrm>
        </p:spPr>
        <p:txBody>
          <a:bodyPr/>
          <a:lstStyle/>
          <a:p>
            <a:pPr lvl="0"/>
            <a:r>
              <a:rPr lang="en-GB" sz="2800" dirty="0" err="1">
                <a:solidFill>
                  <a:schemeClr val="tx1"/>
                </a:solidFill>
              </a:rPr>
              <a:t>Recimo</a:t>
            </a:r>
            <a:r>
              <a:rPr lang="en-GB" sz="2800" dirty="0">
                <a:solidFill>
                  <a:schemeClr val="tx1"/>
                </a:solidFill>
              </a:rPr>
              <a:t>, da </a:t>
            </a:r>
            <a:r>
              <a:rPr lang="en-GB" sz="2800" dirty="0" err="1">
                <a:solidFill>
                  <a:schemeClr val="tx1"/>
                </a:solidFill>
              </a:rPr>
              <a:t>imamo</a:t>
            </a:r>
            <a:r>
              <a:rPr lang="en-GB" sz="2800" dirty="0">
                <a:solidFill>
                  <a:schemeClr val="tx1"/>
                </a:solidFill>
              </a:rPr>
              <a:t> </a:t>
            </a:r>
            <a:r>
              <a:rPr lang="en-GB" sz="2800" dirty="0" err="1">
                <a:solidFill>
                  <a:schemeClr val="tx1"/>
                </a:solidFill>
              </a:rPr>
              <a:t>dobre</a:t>
            </a:r>
            <a:r>
              <a:rPr lang="en-GB" sz="2800" dirty="0">
                <a:solidFill>
                  <a:schemeClr val="tx1"/>
                </a:solidFill>
              </a:rPr>
              <a:t> </a:t>
            </a:r>
            <a:r>
              <a:rPr lang="en-GB" sz="2800" dirty="0" err="1">
                <a:solidFill>
                  <a:schemeClr val="tx1"/>
                </a:solidFill>
              </a:rPr>
              <a:t>razloge</a:t>
            </a:r>
            <a:r>
              <a:rPr lang="en-GB" sz="2800" dirty="0">
                <a:solidFill>
                  <a:schemeClr val="tx1"/>
                </a:solidFill>
              </a:rPr>
              <a:t> </a:t>
            </a:r>
            <a:r>
              <a:rPr lang="en-GB" sz="2800" dirty="0" err="1">
                <a:solidFill>
                  <a:schemeClr val="tx1"/>
                </a:solidFill>
              </a:rPr>
              <a:t>zakaj</a:t>
            </a:r>
            <a:r>
              <a:rPr lang="en-GB" sz="2800" dirty="0">
                <a:solidFill>
                  <a:schemeClr val="tx1"/>
                </a:solidFill>
              </a:rPr>
              <a:t> </a:t>
            </a:r>
            <a:r>
              <a:rPr lang="en-GB" sz="2800" dirty="0" err="1">
                <a:solidFill>
                  <a:schemeClr val="tx1"/>
                </a:solidFill>
              </a:rPr>
              <a:t>naj</a:t>
            </a:r>
            <a:r>
              <a:rPr lang="en-GB" sz="2800" dirty="0">
                <a:solidFill>
                  <a:schemeClr val="tx1"/>
                </a:solidFill>
              </a:rPr>
              <a:t> bi </a:t>
            </a:r>
            <a:r>
              <a:rPr lang="en-GB" sz="2800" dirty="0" err="1">
                <a:solidFill>
                  <a:schemeClr val="tx1"/>
                </a:solidFill>
              </a:rPr>
              <a:t>uporabniki</a:t>
            </a:r>
            <a:r>
              <a:rPr lang="en-GB" sz="2800" dirty="0">
                <a:solidFill>
                  <a:schemeClr val="tx1"/>
                </a:solidFill>
              </a:rPr>
              <a:t> </a:t>
            </a:r>
            <a:r>
              <a:rPr lang="en-GB" sz="2800" dirty="0" err="1">
                <a:solidFill>
                  <a:schemeClr val="tx1"/>
                </a:solidFill>
              </a:rPr>
              <a:t>sledili</a:t>
            </a:r>
            <a:r>
              <a:rPr lang="en-GB" sz="2800" dirty="0">
                <a:solidFill>
                  <a:schemeClr val="tx1"/>
                </a:solidFill>
              </a:rPr>
              <a:t> </a:t>
            </a:r>
            <a:r>
              <a:rPr lang="en-GB" sz="2800" dirty="0" err="1">
                <a:solidFill>
                  <a:schemeClr val="tx1"/>
                </a:solidFill>
              </a:rPr>
              <a:t>našim</a:t>
            </a:r>
            <a:r>
              <a:rPr lang="en-GB" sz="2800" dirty="0">
                <a:solidFill>
                  <a:schemeClr val="tx1"/>
                </a:solidFill>
              </a:rPr>
              <a:t> </a:t>
            </a:r>
            <a:r>
              <a:rPr lang="en-GB" sz="2800" dirty="0" err="1">
                <a:solidFill>
                  <a:schemeClr val="tx1"/>
                </a:solidFill>
              </a:rPr>
              <a:t>navodilom</a:t>
            </a:r>
            <a:r>
              <a:rPr lang="en-GB" sz="2800" dirty="0">
                <a:solidFill>
                  <a:schemeClr val="tx1"/>
                </a:solidFill>
              </a:rPr>
              <a:t>.</a:t>
            </a:r>
          </a:p>
          <a:p>
            <a:pPr lvl="0"/>
            <a:r>
              <a:rPr lang="en-GB" sz="2800" dirty="0" err="1">
                <a:solidFill>
                  <a:schemeClr val="tx1"/>
                </a:solidFill>
              </a:rPr>
              <a:t>Čemu</a:t>
            </a:r>
            <a:r>
              <a:rPr lang="en-GB" sz="2800" dirty="0">
                <a:solidFill>
                  <a:schemeClr val="tx1"/>
                </a:solidFill>
              </a:rPr>
              <a:t> bi se </a:t>
            </a:r>
            <a:r>
              <a:rPr lang="en-GB" sz="2800" dirty="0" err="1">
                <a:solidFill>
                  <a:schemeClr val="tx1"/>
                </a:solidFill>
              </a:rPr>
              <a:t>bilo</a:t>
            </a:r>
            <a:r>
              <a:rPr lang="en-GB" sz="2800" dirty="0">
                <a:solidFill>
                  <a:schemeClr val="tx1"/>
                </a:solidFill>
              </a:rPr>
              <a:t> dobro </a:t>
            </a:r>
            <a:r>
              <a:rPr lang="en-GB" sz="2800" dirty="0" err="1">
                <a:solidFill>
                  <a:schemeClr val="tx1"/>
                </a:solidFill>
              </a:rPr>
              <a:t>izogniti</a:t>
            </a:r>
            <a:r>
              <a:rPr lang="en-GB" sz="2800" dirty="0">
                <a:solidFill>
                  <a:schemeClr val="tx1"/>
                </a:solidFill>
              </a:rPr>
              <a:t>?</a:t>
            </a:r>
          </a:p>
          <a:p>
            <a:pPr marL="457200" lvl="0" indent="-457200">
              <a:buFontTx/>
              <a:buChar char="-"/>
            </a:pPr>
            <a:r>
              <a:rPr lang="en-GB" sz="2800" b="1" dirty="0" err="1">
                <a:solidFill>
                  <a:schemeClr val="tx1"/>
                </a:solidFill>
              </a:rPr>
              <a:t>Prisili</a:t>
            </a:r>
            <a:r>
              <a:rPr lang="en-GB" sz="2800" dirty="0">
                <a:solidFill>
                  <a:schemeClr val="tx1"/>
                </a:solidFill>
              </a:rPr>
              <a:t> (</a:t>
            </a:r>
            <a:r>
              <a:rPr lang="en-GB" sz="2800" dirty="0" err="1">
                <a:solidFill>
                  <a:schemeClr val="tx1"/>
                </a:solidFill>
              </a:rPr>
              <a:t>ker</a:t>
            </a:r>
            <a:r>
              <a:rPr lang="en-GB" sz="2800" dirty="0">
                <a:solidFill>
                  <a:schemeClr val="tx1"/>
                </a:solidFill>
              </a:rPr>
              <a:t> </a:t>
            </a:r>
            <a:r>
              <a:rPr lang="en-GB" sz="2800" dirty="0" err="1">
                <a:solidFill>
                  <a:schemeClr val="tx1"/>
                </a:solidFill>
              </a:rPr>
              <a:t>prisila</a:t>
            </a:r>
            <a:r>
              <a:rPr lang="en-GB" sz="2800" dirty="0">
                <a:solidFill>
                  <a:schemeClr val="tx1"/>
                </a:solidFill>
              </a:rPr>
              <a:t> </a:t>
            </a:r>
            <a:r>
              <a:rPr lang="en-GB" sz="2800" dirty="0" err="1">
                <a:solidFill>
                  <a:schemeClr val="tx1"/>
                </a:solidFill>
              </a:rPr>
              <a:t>pogoji</a:t>
            </a:r>
            <a:r>
              <a:rPr lang="en-GB" sz="2800" dirty="0">
                <a:solidFill>
                  <a:schemeClr val="tx1"/>
                </a:solidFill>
              </a:rPr>
              <a:t> </a:t>
            </a:r>
            <a:r>
              <a:rPr lang="en-GB" sz="2800" dirty="0" err="1">
                <a:solidFill>
                  <a:schemeClr val="tx1"/>
                </a:solidFill>
              </a:rPr>
              <a:t>odpor</a:t>
            </a:r>
            <a:r>
              <a:rPr lang="en-GB" sz="2800" dirty="0">
                <a:solidFill>
                  <a:schemeClr val="tx1"/>
                </a:solidFill>
              </a:rPr>
              <a:t>). </a:t>
            </a:r>
            <a:r>
              <a:rPr lang="en-GB" sz="2800" dirty="0" err="1">
                <a:solidFill>
                  <a:schemeClr val="tx1"/>
                </a:solidFill>
              </a:rPr>
              <a:t>Direkten</a:t>
            </a:r>
            <a:r>
              <a:rPr lang="en-GB" sz="2800" dirty="0">
                <a:solidFill>
                  <a:schemeClr val="tx1"/>
                </a:solidFill>
              </a:rPr>
              <a:t> </a:t>
            </a:r>
            <a:r>
              <a:rPr lang="en-GB" sz="2800" dirty="0" err="1">
                <a:solidFill>
                  <a:schemeClr val="tx1"/>
                </a:solidFill>
              </a:rPr>
              <a:t>ali</a:t>
            </a:r>
            <a:r>
              <a:rPr lang="en-GB" sz="2800" dirty="0">
                <a:solidFill>
                  <a:schemeClr val="tx1"/>
                </a:solidFill>
              </a:rPr>
              <a:t> </a:t>
            </a:r>
            <a:r>
              <a:rPr lang="en-GB" sz="2800" dirty="0" err="1">
                <a:solidFill>
                  <a:schemeClr val="tx1"/>
                </a:solidFill>
              </a:rPr>
              <a:t>indirekten</a:t>
            </a:r>
            <a:r>
              <a:rPr lang="en-GB" sz="2800" dirty="0">
                <a:solidFill>
                  <a:schemeClr val="tx1"/>
                </a:solidFill>
              </a:rPr>
              <a:t>. </a:t>
            </a:r>
            <a:r>
              <a:rPr lang="en-GB" sz="2800" b="1" dirty="0">
                <a:solidFill>
                  <a:srgbClr val="FF0000"/>
                </a:solidFill>
              </a:rPr>
              <a:t>Geslo123</a:t>
            </a:r>
          </a:p>
          <a:p>
            <a:pPr marL="457200" lvl="0" indent="-457200">
              <a:buFontTx/>
              <a:buChar char="-"/>
            </a:pPr>
            <a:r>
              <a:rPr lang="en-GB" sz="2800" b="1" dirty="0" err="1">
                <a:solidFill>
                  <a:schemeClr val="tx1"/>
                </a:solidFill>
              </a:rPr>
              <a:t>Vzbujanju</a:t>
            </a:r>
            <a:r>
              <a:rPr lang="en-GB" sz="2800" b="1" dirty="0">
                <a:solidFill>
                  <a:schemeClr val="tx1"/>
                </a:solidFill>
              </a:rPr>
              <a:t> </a:t>
            </a:r>
            <a:r>
              <a:rPr lang="en-GB" sz="2800" b="1" dirty="0" err="1">
                <a:solidFill>
                  <a:schemeClr val="tx1"/>
                </a:solidFill>
              </a:rPr>
              <a:t>nezaupanja</a:t>
            </a:r>
            <a:r>
              <a:rPr lang="en-GB" sz="2800" dirty="0">
                <a:solidFill>
                  <a:schemeClr val="tx1"/>
                </a:solidFill>
              </a:rPr>
              <a:t>. Ker </a:t>
            </a:r>
            <a:r>
              <a:rPr lang="en-GB" sz="2800" dirty="0" err="1">
                <a:solidFill>
                  <a:schemeClr val="tx1"/>
                </a:solidFill>
              </a:rPr>
              <a:t>nezaupanje</a:t>
            </a:r>
            <a:r>
              <a:rPr lang="en-GB" sz="2800" dirty="0">
                <a:solidFill>
                  <a:schemeClr val="tx1"/>
                </a:solidFill>
              </a:rPr>
              <a:t> </a:t>
            </a:r>
            <a:r>
              <a:rPr lang="en-GB" sz="2800" dirty="0" err="1">
                <a:solidFill>
                  <a:schemeClr val="tx1"/>
                </a:solidFill>
              </a:rPr>
              <a:t>rodi</a:t>
            </a:r>
            <a:r>
              <a:rPr lang="en-GB" sz="2800" dirty="0">
                <a:solidFill>
                  <a:schemeClr val="tx1"/>
                </a:solidFill>
              </a:rPr>
              <a:t> </a:t>
            </a:r>
            <a:r>
              <a:rPr lang="en-GB" sz="2800" dirty="0" err="1">
                <a:solidFill>
                  <a:schemeClr val="tx1"/>
                </a:solidFill>
              </a:rPr>
              <a:t>nezaupanje</a:t>
            </a:r>
            <a:r>
              <a:rPr lang="en-GB" sz="2800" dirty="0">
                <a:solidFill>
                  <a:schemeClr val="tx1"/>
                </a:solidFill>
              </a:rPr>
              <a:t>.</a:t>
            </a:r>
          </a:p>
          <a:p>
            <a:pPr marL="457200" lvl="0" indent="-457200">
              <a:buFontTx/>
              <a:buChar char="-"/>
            </a:pPr>
            <a:r>
              <a:rPr lang="en-GB" sz="2800" b="1" dirty="0" err="1">
                <a:solidFill>
                  <a:schemeClr val="tx1"/>
                </a:solidFill>
              </a:rPr>
              <a:t>Etiketiranju</a:t>
            </a:r>
            <a:r>
              <a:rPr lang="en-GB" sz="2800" dirty="0">
                <a:solidFill>
                  <a:schemeClr val="tx1"/>
                </a:solidFill>
              </a:rPr>
              <a:t>.</a:t>
            </a:r>
          </a:p>
          <a:p>
            <a:pPr marL="457200" lvl="0" indent="-457200">
              <a:buFontTx/>
              <a:buChar char="-"/>
            </a:pPr>
            <a:r>
              <a:rPr lang="en-GB" sz="2800" b="1" dirty="0" err="1">
                <a:solidFill>
                  <a:schemeClr val="tx1"/>
                </a:solidFill>
              </a:rPr>
              <a:t>Direktni</a:t>
            </a:r>
            <a:r>
              <a:rPr lang="en-GB" sz="2800" b="1" dirty="0">
                <a:solidFill>
                  <a:schemeClr val="tx1"/>
                </a:solidFill>
              </a:rPr>
              <a:t> </a:t>
            </a:r>
            <a:r>
              <a:rPr lang="en-GB" sz="2800" b="1" dirty="0" err="1">
                <a:solidFill>
                  <a:schemeClr val="tx1"/>
                </a:solidFill>
              </a:rPr>
              <a:t>konfrontaciji</a:t>
            </a:r>
            <a:r>
              <a:rPr lang="en-GB" sz="2800" dirty="0">
                <a:solidFill>
                  <a:schemeClr val="tx1"/>
                </a:solidFill>
              </a:rPr>
              <a:t>.</a:t>
            </a:r>
          </a:p>
          <a:p>
            <a:pPr lvl="0"/>
            <a:endParaRPr lang="en-GB" sz="2800" dirty="0">
              <a:solidFill>
                <a:schemeClr val="tx1"/>
              </a:solidFill>
            </a:endParaRPr>
          </a:p>
          <a:p>
            <a:pPr lvl="0" algn="ctr"/>
            <a:r>
              <a:rPr lang="en-GB" sz="2800" u="sng" dirty="0" err="1">
                <a:solidFill>
                  <a:schemeClr val="tx1"/>
                </a:solidFill>
              </a:rPr>
              <a:t>Pametno</a:t>
            </a:r>
            <a:r>
              <a:rPr lang="en-GB" sz="2800" u="sng" dirty="0">
                <a:solidFill>
                  <a:schemeClr val="tx1"/>
                </a:solidFill>
              </a:rPr>
              <a:t> je, da ne </a:t>
            </a:r>
            <a:r>
              <a:rPr lang="en-GB" sz="2800" u="sng" dirty="0" err="1">
                <a:solidFill>
                  <a:schemeClr val="tx1"/>
                </a:solidFill>
              </a:rPr>
              <a:t>pozabimo</a:t>
            </a:r>
            <a:r>
              <a:rPr lang="en-GB" sz="2800" u="sng" dirty="0">
                <a:solidFill>
                  <a:schemeClr val="tx1"/>
                </a:solidFill>
              </a:rPr>
              <a:t> </a:t>
            </a:r>
            <a:r>
              <a:rPr lang="en-GB" sz="2800" u="sng" dirty="0" err="1">
                <a:solidFill>
                  <a:schemeClr val="tx1"/>
                </a:solidFill>
              </a:rPr>
              <a:t>kaj</a:t>
            </a:r>
            <a:r>
              <a:rPr lang="en-GB" sz="2800" u="sng" dirty="0">
                <a:solidFill>
                  <a:schemeClr val="tx1"/>
                </a:solidFill>
              </a:rPr>
              <a:t> je </a:t>
            </a:r>
            <a:r>
              <a:rPr lang="en-GB" sz="2800" u="sng" dirty="0" err="1">
                <a:solidFill>
                  <a:schemeClr val="tx1"/>
                </a:solidFill>
              </a:rPr>
              <a:t>cilj</a:t>
            </a:r>
            <a:r>
              <a:rPr lang="en-GB" sz="2800" u="sng" dirty="0">
                <a:solidFill>
                  <a:schemeClr val="tx1"/>
                </a:solidFill>
              </a:rPr>
              <a:t> (</a:t>
            </a:r>
            <a:r>
              <a:rPr lang="en-GB" sz="2800" b="1" u="sng" dirty="0" err="1">
                <a:solidFill>
                  <a:schemeClr val="tx1"/>
                </a:solidFill>
              </a:rPr>
              <a:t>višja</a:t>
            </a:r>
            <a:r>
              <a:rPr lang="en-GB" sz="2800" b="1" u="sng" dirty="0">
                <a:solidFill>
                  <a:schemeClr val="tx1"/>
                </a:solidFill>
              </a:rPr>
              <a:t> </a:t>
            </a:r>
            <a:r>
              <a:rPr lang="en-GB" sz="2800" b="1" u="sng" dirty="0" err="1">
                <a:solidFill>
                  <a:schemeClr val="tx1"/>
                </a:solidFill>
              </a:rPr>
              <a:t>varnost</a:t>
            </a:r>
            <a:r>
              <a:rPr lang="en-GB" sz="2800" b="1" u="sng" dirty="0">
                <a:solidFill>
                  <a:schemeClr val="tx1"/>
                </a:solidFill>
              </a:rPr>
              <a:t>, ne pa </a:t>
            </a:r>
            <a:r>
              <a:rPr lang="en-GB" sz="2800" b="1" u="sng" dirty="0" err="1">
                <a:solidFill>
                  <a:schemeClr val="tx1"/>
                </a:solidFill>
              </a:rPr>
              <a:t>sramočenje</a:t>
            </a:r>
            <a:r>
              <a:rPr lang="en-GB" sz="2800" u="sng" dirty="0">
                <a:solidFill>
                  <a:schemeClr val="tx1"/>
                </a:solidFill>
              </a:rPr>
              <a:t>).</a:t>
            </a:r>
          </a:p>
          <a:p>
            <a:pPr marL="457200" lvl="0" indent="-457200">
              <a:buFontTx/>
              <a:buChar char="-"/>
            </a:pPr>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6871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sl-SI" b="1" dirty="0"/>
              <a:t>Cilj</a:t>
            </a:r>
            <a:endParaRPr lang="en-US" b="1" dirty="0"/>
          </a:p>
        </p:txBody>
      </p:sp>
      <p:sp>
        <p:nvSpPr>
          <p:cNvPr id="6" name="Text Placeholder 5"/>
          <p:cNvSpPr>
            <a:spLocks noGrp="1"/>
          </p:cNvSpPr>
          <p:nvPr>
            <p:ph type="body" sz="quarter" idx="10"/>
          </p:nvPr>
        </p:nvSpPr>
        <p:spPr>
          <a:xfrm>
            <a:off x="277003" y="1345476"/>
            <a:ext cx="11887200" cy="4804580"/>
          </a:xfrm>
        </p:spPr>
        <p:txBody>
          <a:bodyPr/>
          <a:lstStyle/>
          <a:p>
            <a:pPr marL="457200" lvl="0" indent="-457200">
              <a:buFont typeface="Arial" panose="020B0604020202020204" pitchFamily="34" charset="0"/>
              <a:buChar char="•"/>
            </a:pPr>
            <a:r>
              <a:rPr lang="en-GB" sz="2800" dirty="0" err="1">
                <a:solidFill>
                  <a:schemeClr val="tx1"/>
                </a:solidFill>
              </a:rPr>
              <a:t>Če</a:t>
            </a:r>
            <a:r>
              <a:rPr lang="en-GB" sz="2800" dirty="0">
                <a:solidFill>
                  <a:schemeClr val="tx1"/>
                </a:solidFill>
              </a:rPr>
              <a:t> </a:t>
            </a:r>
            <a:r>
              <a:rPr lang="en-GB" sz="2800" dirty="0" err="1">
                <a:solidFill>
                  <a:schemeClr val="tx1"/>
                </a:solidFill>
              </a:rPr>
              <a:t>nekoga</a:t>
            </a:r>
            <a:r>
              <a:rPr lang="en-GB" sz="2800" dirty="0">
                <a:solidFill>
                  <a:schemeClr val="tx1"/>
                </a:solidFill>
              </a:rPr>
              <a:t> </a:t>
            </a:r>
            <a:r>
              <a:rPr lang="en-GB" sz="2800" dirty="0" err="1">
                <a:solidFill>
                  <a:schemeClr val="tx1"/>
                </a:solidFill>
              </a:rPr>
              <a:t>dodatno</a:t>
            </a:r>
            <a:r>
              <a:rPr lang="en-GB" sz="2800" dirty="0">
                <a:solidFill>
                  <a:schemeClr val="tx1"/>
                </a:solidFill>
              </a:rPr>
              <a:t> </a:t>
            </a:r>
            <a:r>
              <a:rPr lang="en-GB" sz="2800" dirty="0" err="1">
                <a:solidFill>
                  <a:schemeClr val="tx1"/>
                </a:solidFill>
              </a:rPr>
              <a:t>izpostavimo</a:t>
            </a:r>
            <a:r>
              <a:rPr lang="en-GB" sz="2800" dirty="0">
                <a:solidFill>
                  <a:schemeClr val="tx1"/>
                </a:solidFill>
              </a:rPr>
              <a:t>, </a:t>
            </a:r>
            <a:r>
              <a:rPr lang="en-GB" sz="2800" dirty="0" err="1">
                <a:solidFill>
                  <a:schemeClr val="tx1"/>
                </a:solidFill>
              </a:rPr>
              <a:t>nam</a:t>
            </a:r>
            <a:r>
              <a:rPr lang="en-GB" sz="2800" dirty="0">
                <a:solidFill>
                  <a:schemeClr val="tx1"/>
                </a:solidFill>
              </a:rPr>
              <a:t> </a:t>
            </a:r>
            <a:r>
              <a:rPr lang="en-GB" sz="2800" dirty="0" err="1">
                <a:solidFill>
                  <a:schemeClr val="tx1"/>
                </a:solidFill>
              </a:rPr>
              <a:t>naslednjič</a:t>
            </a:r>
            <a:r>
              <a:rPr lang="en-GB" sz="2800" dirty="0">
                <a:solidFill>
                  <a:schemeClr val="tx1"/>
                </a:solidFill>
              </a:rPr>
              <a:t>, </a:t>
            </a:r>
            <a:r>
              <a:rPr lang="en-GB" sz="2800" dirty="0" err="1">
                <a:solidFill>
                  <a:schemeClr val="tx1"/>
                </a:solidFill>
              </a:rPr>
              <a:t>ko</a:t>
            </a:r>
            <a:r>
              <a:rPr lang="en-GB" sz="2800" dirty="0">
                <a:solidFill>
                  <a:schemeClr val="tx1"/>
                </a:solidFill>
              </a:rPr>
              <a:t> </a:t>
            </a:r>
            <a:r>
              <a:rPr lang="en-GB" sz="2800" dirty="0" err="1">
                <a:solidFill>
                  <a:schemeClr val="tx1"/>
                </a:solidFill>
              </a:rPr>
              <a:t>bo</a:t>
            </a:r>
            <a:r>
              <a:rPr lang="en-GB" sz="2800" dirty="0">
                <a:solidFill>
                  <a:schemeClr val="tx1"/>
                </a:solidFill>
              </a:rPr>
              <a:t> </a:t>
            </a:r>
            <a:r>
              <a:rPr lang="en-GB" sz="2800" dirty="0" err="1">
                <a:solidFill>
                  <a:schemeClr val="tx1"/>
                </a:solidFill>
              </a:rPr>
              <a:t>prišlo</a:t>
            </a:r>
            <a:r>
              <a:rPr lang="en-GB" sz="2800" dirty="0">
                <a:solidFill>
                  <a:schemeClr val="tx1"/>
                </a:solidFill>
              </a:rPr>
              <a:t> do </a:t>
            </a:r>
            <a:r>
              <a:rPr lang="en-GB" sz="2800" dirty="0" err="1">
                <a:solidFill>
                  <a:schemeClr val="tx1"/>
                </a:solidFill>
              </a:rPr>
              <a:t>vdora</a:t>
            </a:r>
            <a:r>
              <a:rPr lang="en-GB" sz="2800" dirty="0">
                <a:solidFill>
                  <a:schemeClr val="tx1"/>
                </a:solidFill>
              </a:rPr>
              <a:t>,</a:t>
            </a:r>
            <a:r>
              <a:rPr lang="en-GB" sz="2800" b="1" dirty="0">
                <a:solidFill>
                  <a:schemeClr val="tx1"/>
                </a:solidFill>
              </a:rPr>
              <a:t> </a:t>
            </a:r>
            <a:r>
              <a:rPr lang="en-GB" sz="2800" b="1" dirty="0" err="1">
                <a:solidFill>
                  <a:schemeClr val="tx1"/>
                </a:solidFill>
              </a:rPr>
              <a:t>tega</a:t>
            </a:r>
            <a:r>
              <a:rPr lang="en-GB" sz="2800" b="1" dirty="0">
                <a:solidFill>
                  <a:schemeClr val="tx1"/>
                </a:solidFill>
              </a:rPr>
              <a:t> </a:t>
            </a:r>
            <a:r>
              <a:rPr lang="en-GB" sz="2800" b="1" dirty="0" err="1">
                <a:solidFill>
                  <a:schemeClr val="tx1"/>
                </a:solidFill>
              </a:rPr>
              <a:t>preprosto</a:t>
            </a:r>
            <a:r>
              <a:rPr lang="en-GB" sz="2800" b="1" dirty="0">
                <a:solidFill>
                  <a:schemeClr val="tx1"/>
                </a:solidFill>
              </a:rPr>
              <a:t> ne </a:t>
            </a:r>
            <a:r>
              <a:rPr lang="en-GB" sz="2800" b="1" dirty="0" err="1">
                <a:solidFill>
                  <a:schemeClr val="tx1"/>
                </a:solidFill>
              </a:rPr>
              <a:t>bo</a:t>
            </a:r>
            <a:r>
              <a:rPr lang="en-GB" sz="2800" b="1" dirty="0">
                <a:solidFill>
                  <a:schemeClr val="tx1"/>
                </a:solidFill>
              </a:rPr>
              <a:t> </a:t>
            </a:r>
            <a:r>
              <a:rPr lang="en-GB" sz="2800" b="1" dirty="0" err="1">
                <a:solidFill>
                  <a:schemeClr val="tx1"/>
                </a:solidFill>
              </a:rPr>
              <a:t>povedal</a:t>
            </a:r>
            <a:r>
              <a:rPr lang="en-GB" sz="2800" dirty="0">
                <a:solidFill>
                  <a:schemeClr val="tx1"/>
                </a:solidFill>
              </a:rPr>
              <a:t>.</a:t>
            </a:r>
          </a:p>
          <a:p>
            <a:pPr marL="457200" lvl="0" indent="-457200">
              <a:buFont typeface="Arial" panose="020B0604020202020204" pitchFamily="34" charset="0"/>
              <a:buChar char="•"/>
            </a:pPr>
            <a:endParaRPr lang="en-GB" sz="2800" dirty="0">
              <a:solidFill>
                <a:schemeClr val="tx1"/>
              </a:solidFill>
            </a:endParaRPr>
          </a:p>
          <a:p>
            <a:pPr marL="457200" lvl="0" indent="-457200">
              <a:buFont typeface="Arial" panose="020B0604020202020204" pitchFamily="34" charset="0"/>
              <a:buChar char="•"/>
            </a:pPr>
            <a:endParaRPr lang="en-GB" sz="2800" dirty="0">
              <a:solidFill>
                <a:schemeClr val="tx1"/>
              </a:solidFill>
            </a:endParaRPr>
          </a:p>
          <a:p>
            <a:pPr marL="457200" lvl="0" indent="-457200">
              <a:buFont typeface="Arial" panose="020B0604020202020204" pitchFamily="34" charset="0"/>
              <a:buChar char="•"/>
            </a:pPr>
            <a:endParaRPr lang="en-GB" sz="2800" dirty="0">
              <a:solidFill>
                <a:schemeClr val="tx1"/>
              </a:solidFill>
            </a:endParaRPr>
          </a:p>
          <a:p>
            <a:pPr marL="457200" lvl="0" indent="-457200">
              <a:buFont typeface="Arial" panose="020B0604020202020204" pitchFamily="34" charset="0"/>
              <a:buChar char="•"/>
            </a:pPr>
            <a:endParaRPr lang="en-GB" sz="2800" dirty="0">
              <a:solidFill>
                <a:schemeClr val="tx1"/>
              </a:solidFill>
            </a:endParaRPr>
          </a:p>
          <a:p>
            <a:pPr marL="457200" lvl="0" indent="-457200">
              <a:buFont typeface="Arial" panose="020B0604020202020204" pitchFamily="34" charset="0"/>
              <a:buChar char="•"/>
            </a:pPr>
            <a:endParaRPr lang="en-GB" sz="2800" dirty="0">
              <a:solidFill>
                <a:schemeClr val="tx1"/>
              </a:solidFill>
            </a:endParaRPr>
          </a:p>
          <a:p>
            <a:pPr marL="457200" lvl="0" indent="-457200">
              <a:buFont typeface="Arial" panose="020B0604020202020204" pitchFamily="34" charset="0"/>
              <a:buChar char="•"/>
            </a:pPr>
            <a:r>
              <a:rPr lang="en-GB" sz="2800" dirty="0">
                <a:solidFill>
                  <a:schemeClr val="tx1"/>
                </a:solidFill>
              </a:rPr>
              <a:t>S tem je </a:t>
            </a:r>
            <a:r>
              <a:rPr lang="en-GB" sz="2800" dirty="0" err="1">
                <a:solidFill>
                  <a:schemeClr val="tx1"/>
                </a:solidFill>
              </a:rPr>
              <a:t>povezan</a:t>
            </a:r>
            <a:r>
              <a:rPr lang="en-GB" sz="2800" dirty="0">
                <a:solidFill>
                  <a:schemeClr val="tx1"/>
                </a:solidFill>
              </a:rPr>
              <a:t> problem </a:t>
            </a:r>
            <a:r>
              <a:rPr lang="en-GB" sz="2800" b="1" dirty="0" err="1">
                <a:solidFill>
                  <a:schemeClr val="tx1"/>
                </a:solidFill>
              </a:rPr>
              <a:t>sekundarne</a:t>
            </a:r>
            <a:r>
              <a:rPr lang="en-GB" sz="2800" b="1" dirty="0">
                <a:solidFill>
                  <a:schemeClr val="tx1"/>
                </a:solidFill>
              </a:rPr>
              <a:t> </a:t>
            </a:r>
            <a:r>
              <a:rPr lang="en-GB" sz="2800" b="1" dirty="0" err="1">
                <a:solidFill>
                  <a:schemeClr val="tx1"/>
                </a:solidFill>
              </a:rPr>
              <a:t>viktimizacije</a:t>
            </a:r>
            <a:r>
              <a:rPr lang="en-GB" sz="2800" b="1" dirty="0">
                <a:solidFill>
                  <a:schemeClr val="tx1"/>
                </a:solidFill>
              </a:rPr>
              <a:t>.</a:t>
            </a:r>
          </a:p>
          <a:p>
            <a:pPr marL="457200" lvl="0" indent="-457200">
              <a:buFont typeface="Arial" panose="020B0604020202020204" pitchFamily="34" charset="0"/>
              <a:buChar char="•"/>
            </a:pPr>
            <a:r>
              <a:rPr lang="en-US" altLang="en-US" sz="2800" dirty="0"/>
              <a:t>Samo ~ </a:t>
            </a:r>
            <a:r>
              <a:rPr lang="en-US" altLang="en-US" sz="2800" b="1" dirty="0"/>
              <a:t>25%</a:t>
            </a:r>
            <a:r>
              <a:rPr lang="en-US" altLang="en-US" sz="2800" dirty="0"/>
              <a:t> </a:t>
            </a:r>
            <a:r>
              <a:rPr lang="en-US" altLang="en-US" sz="2800" dirty="0" err="1"/>
              <a:t>spletnih</a:t>
            </a:r>
            <a:r>
              <a:rPr lang="en-US" altLang="en-US" sz="2800" dirty="0"/>
              <a:t> </a:t>
            </a:r>
            <a:r>
              <a:rPr lang="en-US" altLang="en-US" sz="2800" dirty="0" err="1"/>
              <a:t>prevar</a:t>
            </a:r>
            <a:r>
              <a:rPr lang="en-US" altLang="en-US" sz="2800" dirty="0"/>
              <a:t> </a:t>
            </a:r>
            <a:r>
              <a:rPr lang="en-US" altLang="en-US" sz="2800" dirty="0" err="1"/>
              <a:t>žrtve</a:t>
            </a:r>
            <a:r>
              <a:rPr lang="en-US" altLang="en-US" sz="2800" dirty="0"/>
              <a:t> </a:t>
            </a:r>
            <a:r>
              <a:rPr lang="en-US" altLang="en-US" sz="2800" dirty="0" err="1"/>
              <a:t>prijavijo</a:t>
            </a:r>
            <a:r>
              <a:rPr lang="en-US" altLang="en-US" sz="2800" dirty="0"/>
              <a:t>, </a:t>
            </a:r>
            <a:r>
              <a:rPr lang="en-US" altLang="en-US" sz="2800" dirty="0" err="1"/>
              <a:t>ker</a:t>
            </a:r>
            <a:r>
              <a:rPr lang="en-US" altLang="en-US" sz="2800" dirty="0"/>
              <a:t> se </a:t>
            </a:r>
            <a:r>
              <a:rPr lang="en-US" altLang="en-US" sz="2800" dirty="0" err="1"/>
              <a:t>bojijo</a:t>
            </a:r>
            <a:r>
              <a:rPr lang="en-US" altLang="en-US" sz="2800" dirty="0"/>
              <a:t> </a:t>
            </a:r>
            <a:r>
              <a:rPr lang="en-US" altLang="en-US" sz="2800" dirty="0" err="1"/>
              <a:t>sekundarne</a:t>
            </a:r>
            <a:r>
              <a:rPr lang="en-US" altLang="en-US" sz="2800" dirty="0"/>
              <a:t> </a:t>
            </a:r>
            <a:r>
              <a:rPr lang="en-US" altLang="en-US" sz="2800" dirty="0" err="1"/>
              <a:t>viktimizacije</a:t>
            </a:r>
            <a:r>
              <a:rPr lang="en-US" altLang="en-US" sz="2800" dirty="0"/>
              <a:t> (Copes, </a:t>
            </a:r>
            <a:r>
              <a:rPr lang="en-US" altLang="en-US" sz="2800" dirty="0" err="1"/>
              <a:t>Kerley</a:t>
            </a:r>
            <a:r>
              <a:rPr lang="en-US" altLang="en-US" sz="2800" dirty="0"/>
              <a:t>, Mason &amp; van </a:t>
            </a:r>
            <a:r>
              <a:rPr lang="en-US" altLang="en-US" sz="2800" dirty="0" err="1"/>
              <a:t>Wyk</a:t>
            </a:r>
            <a:r>
              <a:rPr lang="en-US" altLang="en-US" sz="2800" dirty="0"/>
              <a:t>, 2001).</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09" y="2351315"/>
            <a:ext cx="6238288" cy="2184717"/>
          </a:xfrm>
          <a:prstGeom prst="rect">
            <a:avLst/>
          </a:prstGeom>
        </p:spPr>
      </p:pic>
    </p:spTree>
    <p:extLst>
      <p:ext uri="{BB962C8B-B14F-4D97-AF65-F5344CB8AC3E}">
        <p14:creationId xmlns:p14="http://schemas.microsoft.com/office/powerpoint/2010/main" val="12091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sl-SI" b="1" dirty="0"/>
              <a:t>Cilj</a:t>
            </a:r>
            <a:r>
              <a:rPr lang="en-GB" b="1" dirty="0"/>
              <a:t> II.</a:t>
            </a:r>
            <a:endParaRPr lang="en-US" b="1" dirty="0"/>
          </a:p>
        </p:txBody>
      </p:sp>
      <p:sp>
        <p:nvSpPr>
          <p:cNvPr id="6" name="Text Placeholder 5"/>
          <p:cNvSpPr>
            <a:spLocks noGrp="1"/>
          </p:cNvSpPr>
          <p:nvPr>
            <p:ph type="body" sz="quarter" idx="10"/>
          </p:nvPr>
        </p:nvSpPr>
        <p:spPr>
          <a:xfrm>
            <a:off x="274638" y="1114097"/>
            <a:ext cx="11887200" cy="5983176"/>
          </a:xfrm>
        </p:spPr>
        <p:txBody>
          <a:bodyPr/>
          <a:lstStyle/>
          <a:p>
            <a:pPr marL="457200" lvl="0" indent="-457200">
              <a:buFont typeface="Arial" panose="020B0604020202020204" pitchFamily="34" charset="0"/>
              <a:buChar char="•"/>
            </a:pPr>
            <a:r>
              <a:rPr lang="en-GB" sz="2800" dirty="0" err="1">
                <a:solidFill>
                  <a:schemeClr val="tx1"/>
                </a:solidFill>
              </a:rPr>
              <a:t>Bolj</a:t>
            </a:r>
            <a:r>
              <a:rPr lang="en-GB" sz="2800" dirty="0">
                <a:solidFill>
                  <a:schemeClr val="tx1"/>
                </a:solidFill>
              </a:rPr>
              <a:t> </a:t>
            </a:r>
            <a:r>
              <a:rPr lang="en-GB" sz="2800" dirty="0" err="1">
                <a:solidFill>
                  <a:schemeClr val="tx1"/>
                </a:solidFill>
              </a:rPr>
              <a:t>pomembno</a:t>
            </a:r>
            <a:r>
              <a:rPr lang="en-GB" sz="2800" dirty="0">
                <a:solidFill>
                  <a:schemeClr val="tx1"/>
                </a:solidFill>
              </a:rPr>
              <a:t> je, da so </a:t>
            </a:r>
            <a:r>
              <a:rPr lang="en-GB" sz="2800" dirty="0" err="1">
                <a:solidFill>
                  <a:schemeClr val="tx1"/>
                </a:solidFill>
              </a:rPr>
              <a:t>sistemci</a:t>
            </a:r>
            <a:r>
              <a:rPr lang="en-GB" sz="2800" dirty="0">
                <a:solidFill>
                  <a:schemeClr val="tx1"/>
                </a:solidFill>
              </a:rPr>
              <a:t> / </a:t>
            </a:r>
            <a:r>
              <a:rPr lang="en-GB" sz="2800" i="1" dirty="0">
                <a:solidFill>
                  <a:schemeClr val="tx1"/>
                </a:solidFill>
              </a:rPr>
              <a:t>security officers</a:t>
            </a:r>
            <a:r>
              <a:rPr lang="en-GB" sz="2800" dirty="0">
                <a:solidFill>
                  <a:schemeClr val="tx1"/>
                </a:solidFill>
              </a:rPr>
              <a:t> </a:t>
            </a:r>
            <a:r>
              <a:rPr lang="en-GB" sz="2800" dirty="0" err="1">
                <a:solidFill>
                  <a:schemeClr val="tx1"/>
                </a:solidFill>
              </a:rPr>
              <a:t>obveščeni</a:t>
            </a:r>
            <a:r>
              <a:rPr lang="en-GB" sz="2800" dirty="0">
                <a:solidFill>
                  <a:schemeClr val="tx1"/>
                </a:solidFill>
              </a:rPr>
              <a:t> </a:t>
            </a:r>
            <a:r>
              <a:rPr lang="en-GB" sz="2800" dirty="0" err="1">
                <a:solidFill>
                  <a:schemeClr val="tx1"/>
                </a:solidFill>
              </a:rPr>
              <a:t>čimprej</a:t>
            </a:r>
            <a:r>
              <a:rPr lang="en-GB" sz="2800" dirty="0">
                <a:solidFill>
                  <a:schemeClr val="tx1"/>
                </a:solidFill>
              </a:rPr>
              <a:t>, da </a:t>
            </a:r>
            <a:r>
              <a:rPr lang="en-GB" sz="2800" dirty="0" err="1">
                <a:solidFill>
                  <a:schemeClr val="tx1"/>
                </a:solidFill>
              </a:rPr>
              <a:t>lahko</a:t>
            </a:r>
            <a:r>
              <a:rPr lang="en-GB" sz="2800" dirty="0">
                <a:solidFill>
                  <a:schemeClr val="tx1"/>
                </a:solidFill>
              </a:rPr>
              <a:t> </a:t>
            </a:r>
            <a:r>
              <a:rPr lang="en-GB" sz="2800" dirty="0" err="1">
                <a:solidFill>
                  <a:schemeClr val="tx1"/>
                </a:solidFill>
              </a:rPr>
              <a:t>napad</a:t>
            </a:r>
            <a:r>
              <a:rPr lang="en-GB" sz="2800" dirty="0">
                <a:solidFill>
                  <a:schemeClr val="tx1"/>
                </a:solidFill>
              </a:rPr>
              <a:t> / </a:t>
            </a:r>
            <a:r>
              <a:rPr lang="en-GB" sz="2800" dirty="0" err="1">
                <a:solidFill>
                  <a:schemeClr val="tx1"/>
                </a:solidFill>
              </a:rPr>
              <a:t>kompromis</a:t>
            </a:r>
            <a:r>
              <a:rPr lang="en-GB" sz="2800" dirty="0">
                <a:solidFill>
                  <a:schemeClr val="tx1"/>
                </a:solidFill>
              </a:rPr>
              <a:t> </a:t>
            </a:r>
            <a:r>
              <a:rPr lang="en-GB" sz="2800" dirty="0" err="1">
                <a:solidFill>
                  <a:schemeClr val="tx1"/>
                </a:solidFill>
              </a:rPr>
              <a:t>zajezijo</a:t>
            </a:r>
            <a:r>
              <a:rPr lang="en-GB" sz="2800" dirty="0">
                <a:solidFill>
                  <a:schemeClr val="tx1"/>
                </a:solidFill>
              </a:rPr>
              <a:t>. </a:t>
            </a:r>
          </a:p>
          <a:p>
            <a:pPr marL="457200" lvl="0" indent="-457200">
              <a:buFont typeface="Arial" panose="020B0604020202020204" pitchFamily="34" charset="0"/>
              <a:buChar char="•"/>
            </a:pPr>
            <a:r>
              <a:rPr lang="en-GB" sz="2800" dirty="0" err="1">
                <a:solidFill>
                  <a:schemeClr val="tx1"/>
                </a:solidFill>
              </a:rPr>
              <a:t>Uporabniki</a:t>
            </a:r>
            <a:r>
              <a:rPr lang="en-GB" sz="2800" dirty="0">
                <a:solidFill>
                  <a:schemeClr val="tx1"/>
                </a:solidFill>
              </a:rPr>
              <a:t> </a:t>
            </a:r>
            <a:r>
              <a:rPr lang="en-GB" sz="2800" dirty="0" err="1">
                <a:solidFill>
                  <a:schemeClr val="tx1"/>
                </a:solidFill>
              </a:rPr>
              <a:t>morajo</a:t>
            </a:r>
            <a:r>
              <a:rPr lang="en-GB" sz="2800" dirty="0">
                <a:solidFill>
                  <a:schemeClr val="tx1"/>
                </a:solidFill>
              </a:rPr>
              <a:t> </a:t>
            </a:r>
            <a:r>
              <a:rPr lang="en-GB" sz="2800" dirty="0" err="1">
                <a:solidFill>
                  <a:schemeClr val="tx1"/>
                </a:solidFill>
              </a:rPr>
              <a:t>biti</a:t>
            </a:r>
            <a:r>
              <a:rPr lang="en-GB" sz="2800" dirty="0">
                <a:solidFill>
                  <a:schemeClr val="tx1"/>
                </a:solidFill>
              </a:rPr>
              <a:t> </a:t>
            </a:r>
            <a:r>
              <a:rPr lang="en-GB" sz="2800" dirty="0" err="1">
                <a:solidFill>
                  <a:schemeClr val="tx1"/>
                </a:solidFill>
              </a:rPr>
              <a:t>obveščeni</a:t>
            </a:r>
            <a:r>
              <a:rPr lang="en-GB" sz="2800" dirty="0">
                <a:solidFill>
                  <a:schemeClr val="tx1"/>
                </a:solidFill>
              </a:rPr>
              <a:t> o tem </a:t>
            </a:r>
            <a:r>
              <a:rPr lang="en-GB" sz="2800" dirty="0" err="1">
                <a:solidFill>
                  <a:schemeClr val="tx1"/>
                </a:solidFill>
              </a:rPr>
              <a:t>kakšen</a:t>
            </a:r>
            <a:r>
              <a:rPr lang="en-GB" sz="2800" dirty="0">
                <a:solidFill>
                  <a:schemeClr val="tx1"/>
                </a:solidFill>
              </a:rPr>
              <a:t> </a:t>
            </a:r>
            <a:r>
              <a:rPr lang="en-GB" sz="2800" dirty="0" err="1">
                <a:solidFill>
                  <a:schemeClr val="tx1"/>
                </a:solidFill>
              </a:rPr>
              <a:t>nivo</a:t>
            </a:r>
            <a:r>
              <a:rPr lang="en-GB" sz="2800" dirty="0">
                <a:solidFill>
                  <a:schemeClr val="tx1"/>
                </a:solidFill>
              </a:rPr>
              <a:t> </a:t>
            </a:r>
            <a:r>
              <a:rPr lang="en-GB" sz="2800" dirty="0" err="1">
                <a:solidFill>
                  <a:schemeClr val="tx1"/>
                </a:solidFill>
              </a:rPr>
              <a:t>varnosti</a:t>
            </a:r>
            <a:r>
              <a:rPr lang="en-GB" sz="2800" dirty="0">
                <a:solidFill>
                  <a:schemeClr val="tx1"/>
                </a:solidFill>
              </a:rPr>
              <a:t> se </a:t>
            </a:r>
            <a:r>
              <a:rPr lang="en-GB" sz="2800" dirty="0" err="1">
                <a:solidFill>
                  <a:schemeClr val="tx1"/>
                </a:solidFill>
              </a:rPr>
              <a:t>pričakuje</a:t>
            </a:r>
            <a:r>
              <a:rPr lang="en-GB" sz="2800" dirty="0">
                <a:solidFill>
                  <a:schemeClr val="tx1"/>
                </a:solidFill>
              </a:rPr>
              <a:t> in </a:t>
            </a:r>
            <a:r>
              <a:rPr lang="en-GB" sz="2800" dirty="0" err="1">
                <a:solidFill>
                  <a:schemeClr val="tx1"/>
                </a:solidFill>
              </a:rPr>
              <a:t>kako</a:t>
            </a:r>
            <a:r>
              <a:rPr lang="en-GB" sz="2800" dirty="0">
                <a:solidFill>
                  <a:schemeClr val="tx1"/>
                </a:solidFill>
              </a:rPr>
              <a:t> </a:t>
            </a:r>
            <a:r>
              <a:rPr lang="en-GB" sz="2800" dirty="0" err="1">
                <a:solidFill>
                  <a:schemeClr val="tx1"/>
                </a:solidFill>
              </a:rPr>
              <a:t>ga</a:t>
            </a:r>
            <a:r>
              <a:rPr lang="en-GB" sz="2800" dirty="0">
                <a:solidFill>
                  <a:schemeClr val="tx1"/>
                </a:solidFill>
              </a:rPr>
              <a:t> </a:t>
            </a:r>
            <a:r>
              <a:rPr lang="en-GB" sz="2800" dirty="0" err="1">
                <a:solidFill>
                  <a:schemeClr val="tx1"/>
                </a:solidFill>
              </a:rPr>
              <a:t>doseči</a:t>
            </a:r>
            <a:r>
              <a:rPr lang="en-GB" sz="2800" dirty="0">
                <a:solidFill>
                  <a:schemeClr val="tx1"/>
                </a:solidFill>
              </a:rPr>
              <a:t>. </a:t>
            </a:r>
          </a:p>
          <a:p>
            <a:pPr marL="457200" lvl="0" indent="-457200">
              <a:buFont typeface="Arial" panose="020B0604020202020204" pitchFamily="34" charset="0"/>
              <a:buChar char="•"/>
            </a:pPr>
            <a:endParaRPr lang="en-GB" sz="2800" dirty="0">
              <a:solidFill>
                <a:schemeClr val="tx1"/>
              </a:solidFill>
            </a:endParaRPr>
          </a:p>
          <a:p>
            <a:pPr lvl="0"/>
            <a:r>
              <a:rPr lang="en-GB" sz="2400" i="1" dirty="0">
                <a:solidFill>
                  <a:schemeClr val="tx1"/>
                </a:solidFill>
              </a:rPr>
              <a:t>Primer: v </a:t>
            </a:r>
            <a:r>
              <a:rPr lang="en-GB" sz="2400" i="1" dirty="0" err="1">
                <a:solidFill>
                  <a:schemeClr val="tx1"/>
                </a:solidFill>
              </a:rPr>
              <a:t>Cambridgeu</a:t>
            </a:r>
            <a:r>
              <a:rPr lang="en-GB" sz="2400" i="1" dirty="0">
                <a:solidFill>
                  <a:schemeClr val="tx1"/>
                </a:solidFill>
              </a:rPr>
              <a:t> v </a:t>
            </a:r>
            <a:r>
              <a:rPr lang="en-GB" sz="2400" i="1" dirty="0" err="1">
                <a:solidFill>
                  <a:schemeClr val="tx1"/>
                </a:solidFill>
              </a:rPr>
              <a:t>sosednji</a:t>
            </a:r>
            <a:r>
              <a:rPr lang="en-GB" sz="2400" i="1" dirty="0">
                <a:solidFill>
                  <a:schemeClr val="tx1"/>
                </a:solidFill>
              </a:rPr>
              <a:t> </a:t>
            </a:r>
            <a:r>
              <a:rPr lang="en-GB" sz="2400" i="1" dirty="0" err="1">
                <a:solidFill>
                  <a:schemeClr val="tx1"/>
                </a:solidFill>
              </a:rPr>
              <a:t>stavbi</a:t>
            </a:r>
            <a:r>
              <a:rPr lang="en-GB" sz="2400" i="1" dirty="0">
                <a:solidFill>
                  <a:schemeClr val="tx1"/>
                </a:solidFill>
              </a:rPr>
              <a:t> </a:t>
            </a:r>
            <a:r>
              <a:rPr lang="en-GB" sz="2400" i="1" dirty="0" err="1">
                <a:solidFill>
                  <a:schemeClr val="tx1"/>
                </a:solidFill>
              </a:rPr>
              <a:t>moje</a:t>
            </a:r>
            <a:r>
              <a:rPr lang="en-GB" sz="2400" i="1" dirty="0">
                <a:solidFill>
                  <a:schemeClr val="tx1"/>
                </a:solidFill>
              </a:rPr>
              <a:t> </a:t>
            </a:r>
            <a:r>
              <a:rPr lang="en-GB" sz="2400" i="1" dirty="0" err="1">
                <a:solidFill>
                  <a:schemeClr val="tx1"/>
                </a:solidFill>
              </a:rPr>
              <a:t>službe</a:t>
            </a:r>
            <a:r>
              <a:rPr lang="en-GB" sz="2400" i="1" dirty="0">
                <a:solidFill>
                  <a:schemeClr val="tx1"/>
                </a:solidFill>
              </a:rPr>
              <a:t> </a:t>
            </a:r>
            <a:r>
              <a:rPr lang="en-GB" sz="2400" i="1" dirty="0" err="1">
                <a:solidFill>
                  <a:schemeClr val="tx1"/>
                </a:solidFill>
              </a:rPr>
              <a:t>oblikujejo</a:t>
            </a:r>
            <a:r>
              <a:rPr lang="en-GB" sz="2400" i="1" dirty="0">
                <a:solidFill>
                  <a:schemeClr val="tx1"/>
                </a:solidFill>
              </a:rPr>
              <a:t> </a:t>
            </a:r>
            <a:r>
              <a:rPr lang="en-GB" sz="2400" i="1" dirty="0" err="1">
                <a:solidFill>
                  <a:schemeClr val="tx1"/>
                </a:solidFill>
              </a:rPr>
              <a:t>nuklearne</a:t>
            </a:r>
            <a:r>
              <a:rPr lang="en-GB" sz="2400" i="1" dirty="0">
                <a:solidFill>
                  <a:schemeClr val="tx1"/>
                </a:solidFill>
              </a:rPr>
              <a:t> </a:t>
            </a:r>
            <a:r>
              <a:rPr lang="en-GB" sz="2400" i="1" dirty="0" err="1">
                <a:solidFill>
                  <a:schemeClr val="tx1"/>
                </a:solidFill>
              </a:rPr>
              <a:t>podmornice</a:t>
            </a:r>
            <a:r>
              <a:rPr lang="en-GB" sz="2400" i="1" dirty="0">
                <a:solidFill>
                  <a:schemeClr val="tx1"/>
                </a:solidFill>
              </a:rPr>
              <a:t> </a:t>
            </a:r>
            <a:r>
              <a:rPr lang="en-GB" sz="2400" i="1" dirty="0" err="1">
                <a:solidFill>
                  <a:schemeClr val="tx1"/>
                </a:solidFill>
              </a:rPr>
              <a:t>za</a:t>
            </a:r>
            <a:r>
              <a:rPr lang="en-GB" sz="2400" i="1" dirty="0">
                <a:solidFill>
                  <a:schemeClr val="tx1"/>
                </a:solidFill>
              </a:rPr>
              <a:t> </a:t>
            </a:r>
            <a:r>
              <a:rPr lang="en-GB" sz="2400" i="1" dirty="0" err="1">
                <a:solidFill>
                  <a:schemeClr val="tx1"/>
                </a:solidFill>
              </a:rPr>
              <a:t>vojsko</a:t>
            </a:r>
            <a:r>
              <a:rPr lang="en-GB" sz="2400" i="1" dirty="0">
                <a:solidFill>
                  <a:schemeClr val="tx1"/>
                </a:solidFill>
              </a:rPr>
              <a:t>. </a:t>
            </a:r>
            <a:r>
              <a:rPr lang="en-GB" sz="2400" i="1" dirty="0" err="1">
                <a:solidFill>
                  <a:schemeClr val="tx1"/>
                </a:solidFill>
              </a:rPr>
              <a:t>Podatki</a:t>
            </a:r>
            <a:r>
              <a:rPr lang="en-GB" sz="2400" i="1" dirty="0">
                <a:solidFill>
                  <a:schemeClr val="tx1"/>
                </a:solidFill>
              </a:rPr>
              <a:t> o tem </a:t>
            </a:r>
            <a:r>
              <a:rPr lang="en-GB" sz="2400" i="1" dirty="0" err="1">
                <a:solidFill>
                  <a:schemeClr val="tx1"/>
                </a:solidFill>
              </a:rPr>
              <a:t>imajo</a:t>
            </a:r>
            <a:r>
              <a:rPr lang="en-GB" sz="2400" i="1" dirty="0">
                <a:solidFill>
                  <a:schemeClr val="tx1"/>
                </a:solidFill>
              </a:rPr>
              <a:t> </a:t>
            </a:r>
            <a:r>
              <a:rPr lang="en-GB" sz="2400" i="1" dirty="0" err="1">
                <a:solidFill>
                  <a:schemeClr val="tx1"/>
                </a:solidFill>
              </a:rPr>
              <a:t>oznako</a:t>
            </a:r>
            <a:r>
              <a:rPr lang="en-GB" sz="2400" i="1" dirty="0">
                <a:solidFill>
                  <a:schemeClr val="tx1"/>
                </a:solidFill>
              </a:rPr>
              <a:t> “TAJNO”. </a:t>
            </a:r>
            <a:r>
              <a:rPr lang="en-GB" sz="2400" i="1" dirty="0" err="1">
                <a:solidFill>
                  <a:schemeClr val="tx1"/>
                </a:solidFill>
              </a:rPr>
              <a:t>Tajni</a:t>
            </a:r>
            <a:r>
              <a:rPr lang="en-GB" sz="2400" i="1" dirty="0">
                <a:solidFill>
                  <a:schemeClr val="tx1"/>
                </a:solidFill>
              </a:rPr>
              <a:t> </a:t>
            </a:r>
            <a:r>
              <a:rPr lang="en-GB" sz="2400" i="1" dirty="0" err="1">
                <a:solidFill>
                  <a:schemeClr val="tx1"/>
                </a:solidFill>
              </a:rPr>
              <a:t>podatki</a:t>
            </a:r>
            <a:r>
              <a:rPr lang="en-GB" sz="2400" i="1" dirty="0">
                <a:solidFill>
                  <a:schemeClr val="tx1"/>
                </a:solidFill>
              </a:rPr>
              <a:t> so po </a:t>
            </a:r>
            <a:r>
              <a:rPr lang="en-GB" sz="2400" i="1" dirty="0" err="1">
                <a:solidFill>
                  <a:schemeClr val="tx1"/>
                </a:solidFill>
              </a:rPr>
              <a:t>angleškem</a:t>
            </a:r>
            <a:r>
              <a:rPr lang="en-GB" sz="2400" i="1" dirty="0">
                <a:solidFill>
                  <a:schemeClr val="tx1"/>
                </a:solidFill>
              </a:rPr>
              <a:t> </a:t>
            </a:r>
            <a:r>
              <a:rPr lang="en-GB" sz="2400" i="1" dirty="0" err="1">
                <a:solidFill>
                  <a:schemeClr val="tx1"/>
                </a:solidFill>
              </a:rPr>
              <a:t>zakonu</a:t>
            </a:r>
            <a:r>
              <a:rPr lang="en-GB" sz="2400" i="1" dirty="0">
                <a:solidFill>
                  <a:schemeClr val="tx1"/>
                </a:solidFill>
              </a:rPr>
              <a:t> </a:t>
            </a:r>
            <a:r>
              <a:rPr lang="en-GB" sz="2400" i="1" dirty="0" err="1">
                <a:solidFill>
                  <a:schemeClr val="tx1"/>
                </a:solidFill>
              </a:rPr>
              <a:t>lahko</a:t>
            </a:r>
            <a:r>
              <a:rPr lang="en-GB" sz="2400" i="1" dirty="0">
                <a:solidFill>
                  <a:schemeClr val="tx1"/>
                </a:solidFill>
              </a:rPr>
              <a:t> </a:t>
            </a:r>
            <a:r>
              <a:rPr lang="en-GB" sz="2400" i="1" dirty="0" err="1">
                <a:solidFill>
                  <a:schemeClr val="tx1"/>
                </a:solidFill>
              </a:rPr>
              <a:t>shranjeni</a:t>
            </a:r>
            <a:r>
              <a:rPr lang="en-GB" sz="2400" i="1" dirty="0">
                <a:solidFill>
                  <a:schemeClr val="tx1"/>
                </a:solidFill>
              </a:rPr>
              <a:t> </a:t>
            </a:r>
            <a:r>
              <a:rPr lang="en-GB" sz="2400" i="1" dirty="0" err="1">
                <a:solidFill>
                  <a:schemeClr val="tx1"/>
                </a:solidFill>
              </a:rPr>
              <a:t>samo</a:t>
            </a:r>
            <a:r>
              <a:rPr lang="en-GB" sz="2400" i="1" dirty="0">
                <a:solidFill>
                  <a:schemeClr val="tx1"/>
                </a:solidFill>
              </a:rPr>
              <a:t> </a:t>
            </a:r>
            <a:r>
              <a:rPr lang="en-GB" sz="2400" i="1" dirty="0" err="1">
                <a:solidFill>
                  <a:schemeClr val="tx1"/>
                </a:solidFill>
              </a:rPr>
              <a:t>na</a:t>
            </a:r>
            <a:r>
              <a:rPr lang="en-GB" sz="2400" i="1" dirty="0">
                <a:solidFill>
                  <a:schemeClr val="tx1"/>
                </a:solidFill>
              </a:rPr>
              <a:t> </a:t>
            </a:r>
            <a:r>
              <a:rPr lang="en-GB" sz="2400" i="1" dirty="0" err="1">
                <a:solidFill>
                  <a:schemeClr val="tx1"/>
                </a:solidFill>
              </a:rPr>
              <a:t>računalnikih</a:t>
            </a:r>
            <a:r>
              <a:rPr lang="en-GB" sz="2400" i="1" dirty="0">
                <a:solidFill>
                  <a:schemeClr val="tx1"/>
                </a:solidFill>
              </a:rPr>
              <a:t>, </a:t>
            </a:r>
            <a:r>
              <a:rPr lang="en-GB" sz="2400" i="1" dirty="0" err="1">
                <a:solidFill>
                  <a:schemeClr val="tx1"/>
                </a:solidFill>
              </a:rPr>
              <a:t>ki</a:t>
            </a:r>
            <a:r>
              <a:rPr lang="en-GB" sz="2400" i="1" dirty="0">
                <a:solidFill>
                  <a:schemeClr val="tx1"/>
                </a:solidFill>
              </a:rPr>
              <a:t> </a:t>
            </a:r>
            <a:r>
              <a:rPr lang="en-GB" sz="2400" i="1" dirty="0" err="1">
                <a:solidFill>
                  <a:schemeClr val="tx1"/>
                </a:solidFill>
              </a:rPr>
              <a:t>niso</a:t>
            </a:r>
            <a:r>
              <a:rPr lang="en-GB" sz="2400" i="1" dirty="0">
                <a:solidFill>
                  <a:schemeClr val="tx1"/>
                </a:solidFill>
              </a:rPr>
              <a:t> </a:t>
            </a:r>
            <a:r>
              <a:rPr lang="en-GB" sz="2400" i="1" dirty="0" err="1">
                <a:solidFill>
                  <a:schemeClr val="tx1"/>
                </a:solidFill>
              </a:rPr>
              <a:t>povezani</a:t>
            </a:r>
            <a:r>
              <a:rPr lang="en-GB" sz="2400" i="1" dirty="0">
                <a:solidFill>
                  <a:schemeClr val="tx1"/>
                </a:solidFill>
              </a:rPr>
              <a:t> v </a:t>
            </a:r>
            <a:r>
              <a:rPr lang="en-GB" sz="2400" i="1" dirty="0" err="1">
                <a:solidFill>
                  <a:schemeClr val="tx1"/>
                </a:solidFill>
              </a:rPr>
              <a:t>Medmrežje</a:t>
            </a:r>
            <a:r>
              <a:rPr lang="en-GB" sz="2400" i="1" dirty="0">
                <a:solidFill>
                  <a:schemeClr val="tx1"/>
                </a:solidFill>
              </a:rPr>
              <a:t> (</a:t>
            </a:r>
            <a:r>
              <a:rPr lang="en-GB" sz="2400" i="1" dirty="0" err="1">
                <a:solidFill>
                  <a:schemeClr val="tx1"/>
                </a:solidFill>
              </a:rPr>
              <a:t>ang.</a:t>
            </a:r>
            <a:r>
              <a:rPr lang="en-GB" sz="2400" i="1" dirty="0">
                <a:solidFill>
                  <a:schemeClr val="tx1"/>
                </a:solidFill>
              </a:rPr>
              <a:t> air-gap). To ne </a:t>
            </a:r>
            <a:r>
              <a:rPr lang="en-GB" sz="2400" i="1" dirty="0" err="1">
                <a:solidFill>
                  <a:schemeClr val="tx1"/>
                </a:solidFill>
              </a:rPr>
              <a:t>pomeni</a:t>
            </a:r>
            <a:r>
              <a:rPr lang="en-GB" sz="2400" i="1" dirty="0">
                <a:solidFill>
                  <a:schemeClr val="tx1"/>
                </a:solidFill>
              </a:rPr>
              <a:t>, da </a:t>
            </a:r>
            <a:r>
              <a:rPr lang="en-GB" sz="2400" i="1" dirty="0" err="1">
                <a:solidFill>
                  <a:schemeClr val="tx1"/>
                </a:solidFill>
              </a:rPr>
              <a:t>znanstveniki</a:t>
            </a:r>
            <a:r>
              <a:rPr lang="en-GB" sz="2400" i="1" dirty="0">
                <a:solidFill>
                  <a:schemeClr val="tx1"/>
                </a:solidFill>
              </a:rPr>
              <a:t> ne </a:t>
            </a:r>
            <a:r>
              <a:rPr lang="en-GB" sz="2400" i="1" dirty="0" err="1">
                <a:solidFill>
                  <a:schemeClr val="tx1"/>
                </a:solidFill>
              </a:rPr>
              <a:t>smejo</a:t>
            </a:r>
            <a:r>
              <a:rPr lang="en-GB" sz="2400" i="1" dirty="0">
                <a:solidFill>
                  <a:schemeClr val="tx1"/>
                </a:solidFill>
              </a:rPr>
              <a:t> </a:t>
            </a:r>
            <a:r>
              <a:rPr lang="en-GB" sz="2400" i="1" dirty="0" err="1">
                <a:solidFill>
                  <a:schemeClr val="tx1"/>
                </a:solidFill>
              </a:rPr>
              <a:t>uporabljati</a:t>
            </a:r>
            <a:r>
              <a:rPr lang="en-GB" sz="2400" i="1" dirty="0">
                <a:solidFill>
                  <a:schemeClr val="tx1"/>
                </a:solidFill>
              </a:rPr>
              <a:t> OneDrive </a:t>
            </a:r>
            <a:r>
              <a:rPr lang="en-GB" sz="2400" i="1" dirty="0" err="1">
                <a:solidFill>
                  <a:schemeClr val="tx1"/>
                </a:solidFill>
              </a:rPr>
              <a:t>applikacije</a:t>
            </a:r>
            <a:r>
              <a:rPr lang="en-GB" sz="2400" i="1" dirty="0">
                <a:solidFill>
                  <a:schemeClr val="tx1"/>
                </a:solidFill>
              </a:rPr>
              <a:t>, </a:t>
            </a:r>
            <a:r>
              <a:rPr lang="en-GB" sz="2400" i="1" dirty="0" err="1">
                <a:solidFill>
                  <a:schemeClr val="tx1"/>
                </a:solidFill>
              </a:rPr>
              <a:t>samo</a:t>
            </a:r>
            <a:r>
              <a:rPr lang="en-GB" sz="2400" i="1" dirty="0">
                <a:solidFill>
                  <a:schemeClr val="tx1"/>
                </a:solidFill>
              </a:rPr>
              <a:t> </a:t>
            </a:r>
            <a:r>
              <a:rPr lang="en-GB" sz="2400" i="1" dirty="0" err="1">
                <a:solidFill>
                  <a:schemeClr val="tx1"/>
                </a:solidFill>
              </a:rPr>
              <a:t>nima</a:t>
            </a:r>
            <a:r>
              <a:rPr lang="en-GB" sz="2400" i="1" dirty="0">
                <a:solidFill>
                  <a:schemeClr val="tx1"/>
                </a:solidFill>
              </a:rPr>
              <a:t> </a:t>
            </a:r>
            <a:r>
              <a:rPr lang="en-GB" sz="2400" i="1" dirty="0" err="1">
                <a:solidFill>
                  <a:schemeClr val="tx1"/>
                </a:solidFill>
              </a:rPr>
              <a:t>smisla</a:t>
            </a:r>
            <a:r>
              <a:rPr lang="en-GB" sz="2400" i="1" dirty="0">
                <a:solidFill>
                  <a:schemeClr val="tx1"/>
                </a:solidFill>
              </a:rPr>
              <a:t>, da bi jo </a:t>
            </a:r>
            <a:r>
              <a:rPr lang="en-GB" sz="2400" i="1" dirty="0" err="1">
                <a:solidFill>
                  <a:schemeClr val="tx1"/>
                </a:solidFill>
              </a:rPr>
              <a:t>uporabili</a:t>
            </a:r>
            <a:r>
              <a:rPr lang="en-GB" sz="2400" i="1" dirty="0">
                <a:solidFill>
                  <a:schemeClr val="tx1"/>
                </a:solidFill>
              </a:rPr>
              <a:t> </a:t>
            </a:r>
            <a:r>
              <a:rPr lang="en-GB" sz="2400" i="1" dirty="0" err="1">
                <a:solidFill>
                  <a:schemeClr val="tx1"/>
                </a:solidFill>
              </a:rPr>
              <a:t>na</a:t>
            </a:r>
            <a:r>
              <a:rPr lang="en-GB" sz="2400" i="1" dirty="0">
                <a:solidFill>
                  <a:schemeClr val="tx1"/>
                </a:solidFill>
              </a:rPr>
              <a:t> </a:t>
            </a:r>
            <a:r>
              <a:rPr lang="en-GB" sz="2400" i="1" dirty="0" err="1">
                <a:solidFill>
                  <a:schemeClr val="tx1"/>
                </a:solidFill>
              </a:rPr>
              <a:t>istem</a:t>
            </a:r>
            <a:r>
              <a:rPr lang="en-GB" sz="2400" i="1" dirty="0">
                <a:solidFill>
                  <a:schemeClr val="tx1"/>
                </a:solidFill>
              </a:rPr>
              <a:t> </a:t>
            </a:r>
            <a:r>
              <a:rPr lang="en-GB" sz="2400" i="1" dirty="0" err="1">
                <a:solidFill>
                  <a:schemeClr val="tx1"/>
                </a:solidFill>
              </a:rPr>
              <a:t>računalniku</a:t>
            </a:r>
            <a:r>
              <a:rPr lang="en-GB" sz="2400" i="1" dirty="0">
                <a:solidFill>
                  <a:schemeClr val="tx1"/>
                </a:solidFill>
              </a:rPr>
              <a:t>. In </a:t>
            </a:r>
            <a:r>
              <a:rPr lang="en-GB" sz="2400" i="1" dirty="0" err="1">
                <a:solidFill>
                  <a:schemeClr val="tx1"/>
                </a:solidFill>
              </a:rPr>
              <a:t>tajnih</a:t>
            </a:r>
            <a:r>
              <a:rPr lang="en-GB" sz="2400" i="1" dirty="0">
                <a:solidFill>
                  <a:schemeClr val="tx1"/>
                </a:solidFill>
              </a:rPr>
              <a:t> </a:t>
            </a:r>
            <a:r>
              <a:rPr lang="en-GB" sz="2400" i="1" dirty="0" err="1">
                <a:solidFill>
                  <a:schemeClr val="tx1"/>
                </a:solidFill>
              </a:rPr>
              <a:t>podatkov</a:t>
            </a:r>
            <a:r>
              <a:rPr lang="en-GB" sz="2400" i="1" dirty="0">
                <a:solidFill>
                  <a:schemeClr val="tx1"/>
                </a:solidFill>
              </a:rPr>
              <a:t> ne </a:t>
            </a:r>
            <a:r>
              <a:rPr lang="en-GB" sz="2400" i="1" dirty="0" err="1">
                <a:solidFill>
                  <a:schemeClr val="tx1"/>
                </a:solidFill>
              </a:rPr>
              <a:t>smejo</a:t>
            </a:r>
            <a:r>
              <a:rPr lang="en-GB" sz="2400" i="1" dirty="0">
                <a:solidFill>
                  <a:schemeClr val="tx1"/>
                </a:solidFill>
              </a:rPr>
              <a:t> </a:t>
            </a:r>
            <a:r>
              <a:rPr lang="en-GB" sz="2400" i="1" dirty="0" err="1">
                <a:solidFill>
                  <a:schemeClr val="tx1"/>
                </a:solidFill>
              </a:rPr>
              <a:t>hraniti</a:t>
            </a:r>
            <a:r>
              <a:rPr lang="en-GB" sz="2400" i="1" dirty="0">
                <a:solidFill>
                  <a:schemeClr val="tx1"/>
                </a:solidFill>
              </a:rPr>
              <a:t> v </a:t>
            </a:r>
            <a:r>
              <a:rPr lang="en-GB" sz="2400" i="1" dirty="0" err="1">
                <a:solidFill>
                  <a:schemeClr val="tx1"/>
                </a:solidFill>
              </a:rPr>
              <a:t>oblaku</a:t>
            </a:r>
            <a:r>
              <a:rPr lang="en-GB" sz="2400" i="1" dirty="0">
                <a:solidFill>
                  <a:schemeClr val="tx1"/>
                </a:solidFill>
              </a:rPr>
              <a:t>, </a:t>
            </a:r>
            <a:r>
              <a:rPr lang="en-GB" sz="2400" i="1" dirty="0" err="1">
                <a:solidFill>
                  <a:schemeClr val="tx1"/>
                </a:solidFill>
              </a:rPr>
              <a:t>čeprav</a:t>
            </a:r>
            <a:r>
              <a:rPr lang="en-GB" sz="2400" i="1" dirty="0">
                <a:solidFill>
                  <a:schemeClr val="tx1"/>
                </a:solidFill>
              </a:rPr>
              <a:t> se </a:t>
            </a:r>
            <a:r>
              <a:rPr lang="en-GB" sz="2400" i="1" dirty="0" err="1">
                <a:solidFill>
                  <a:schemeClr val="tx1"/>
                </a:solidFill>
              </a:rPr>
              <a:t>verjetno</a:t>
            </a:r>
            <a:r>
              <a:rPr lang="en-GB" sz="2400" i="1" dirty="0">
                <a:solidFill>
                  <a:schemeClr val="tx1"/>
                </a:solidFill>
              </a:rPr>
              <a:t> </a:t>
            </a:r>
            <a:r>
              <a:rPr lang="en-GB" sz="2400" i="1" dirty="0" err="1">
                <a:solidFill>
                  <a:schemeClr val="tx1"/>
                </a:solidFill>
              </a:rPr>
              <a:t>strinjamo</a:t>
            </a:r>
            <a:r>
              <a:rPr lang="en-GB" sz="2400" i="1" dirty="0">
                <a:solidFill>
                  <a:schemeClr val="tx1"/>
                </a:solidFill>
              </a:rPr>
              <a:t>, da so tam </a:t>
            </a:r>
            <a:r>
              <a:rPr lang="en-GB" sz="2400" i="1" dirty="0" err="1">
                <a:solidFill>
                  <a:schemeClr val="tx1"/>
                </a:solidFill>
              </a:rPr>
              <a:t>bolj</a:t>
            </a:r>
            <a:r>
              <a:rPr lang="en-GB" sz="2400" i="1" dirty="0">
                <a:solidFill>
                  <a:schemeClr val="tx1"/>
                </a:solidFill>
              </a:rPr>
              <a:t> </a:t>
            </a:r>
            <a:r>
              <a:rPr lang="en-GB" sz="2400" i="1" dirty="0" err="1">
                <a:solidFill>
                  <a:schemeClr val="tx1"/>
                </a:solidFill>
              </a:rPr>
              <a:t>varni</a:t>
            </a:r>
            <a:r>
              <a:rPr lang="en-GB" sz="2400" i="1" dirty="0">
                <a:solidFill>
                  <a:schemeClr val="tx1"/>
                </a:solidFill>
              </a:rPr>
              <a:t> </a:t>
            </a:r>
            <a:r>
              <a:rPr lang="en-GB" sz="2400" i="1" dirty="0" err="1">
                <a:solidFill>
                  <a:schemeClr val="tx1"/>
                </a:solidFill>
              </a:rPr>
              <a:t>kot</a:t>
            </a:r>
            <a:r>
              <a:rPr lang="en-GB" sz="2400" i="1" dirty="0">
                <a:solidFill>
                  <a:schemeClr val="tx1"/>
                </a:solidFill>
              </a:rPr>
              <a:t> </a:t>
            </a:r>
            <a:r>
              <a:rPr lang="en-GB" sz="2400" i="1" dirty="0" err="1">
                <a:solidFill>
                  <a:schemeClr val="tx1"/>
                </a:solidFill>
              </a:rPr>
              <a:t>če</a:t>
            </a:r>
            <a:r>
              <a:rPr lang="en-GB" sz="2400" i="1" dirty="0">
                <a:solidFill>
                  <a:schemeClr val="tx1"/>
                </a:solidFill>
              </a:rPr>
              <a:t> bi </a:t>
            </a:r>
            <a:r>
              <a:rPr lang="en-GB" sz="2400" i="1" dirty="0" err="1">
                <a:solidFill>
                  <a:schemeClr val="tx1"/>
                </a:solidFill>
              </a:rPr>
              <a:t>jih</a:t>
            </a:r>
            <a:r>
              <a:rPr lang="en-GB" sz="2400" i="1" dirty="0">
                <a:solidFill>
                  <a:schemeClr val="tx1"/>
                </a:solidFill>
              </a:rPr>
              <a:t> </a:t>
            </a:r>
            <a:r>
              <a:rPr lang="en-GB" sz="2400" i="1" dirty="0" err="1">
                <a:solidFill>
                  <a:schemeClr val="tx1"/>
                </a:solidFill>
              </a:rPr>
              <a:t>imel</a:t>
            </a:r>
            <a:r>
              <a:rPr lang="en-GB" sz="2400" i="1" dirty="0">
                <a:solidFill>
                  <a:schemeClr val="tx1"/>
                </a:solidFill>
              </a:rPr>
              <a:t> </a:t>
            </a:r>
            <a:r>
              <a:rPr lang="en-GB" sz="2400" i="1" dirty="0" err="1">
                <a:solidFill>
                  <a:schemeClr val="tx1"/>
                </a:solidFill>
              </a:rPr>
              <a:t>na</a:t>
            </a:r>
            <a:r>
              <a:rPr lang="en-GB" sz="2400" i="1" dirty="0">
                <a:solidFill>
                  <a:schemeClr val="tx1"/>
                </a:solidFill>
              </a:rPr>
              <a:t> USB </a:t>
            </a:r>
            <a:r>
              <a:rPr lang="en-GB" sz="2400" i="1" dirty="0" err="1">
                <a:solidFill>
                  <a:schemeClr val="tx1"/>
                </a:solidFill>
              </a:rPr>
              <a:t>ključku</a:t>
            </a:r>
            <a:r>
              <a:rPr lang="en-GB" sz="2400" i="1" dirty="0">
                <a:solidFill>
                  <a:schemeClr val="tx1"/>
                </a:solidFill>
              </a:rPr>
              <a:t>, v </a:t>
            </a:r>
            <a:r>
              <a:rPr lang="en-GB" sz="2400" i="1" dirty="0" err="1">
                <a:solidFill>
                  <a:schemeClr val="tx1"/>
                </a:solidFill>
              </a:rPr>
              <a:t>predalu</a:t>
            </a:r>
            <a:r>
              <a:rPr lang="en-GB" sz="2400" i="1" dirty="0">
                <a:solidFill>
                  <a:schemeClr val="tx1"/>
                </a:solidFill>
              </a:rPr>
              <a:t>. </a:t>
            </a:r>
          </a:p>
          <a:p>
            <a:pPr lvl="0"/>
            <a:r>
              <a:rPr lang="en-GB" sz="2400" i="1" dirty="0" err="1">
                <a:solidFill>
                  <a:schemeClr val="tx1"/>
                </a:solidFill>
              </a:rPr>
              <a:t>Torej</a:t>
            </a:r>
            <a:r>
              <a:rPr lang="en-GB" sz="2400" i="1" dirty="0">
                <a:solidFill>
                  <a:schemeClr val="tx1"/>
                </a:solidFill>
              </a:rPr>
              <a:t>: </a:t>
            </a:r>
            <a:r>
              <a:rPr lang="en-GB" sz="2400" b="1" i="1" dirty="0">
                <a:solidFill>
                  <a:srgbClr val="FF0000"/>
                </a:solidFill>
              </a:rPr>
              <a:t>NE: “OneDrive je </a:t>
            </a:r>
            <a:r>
              <a:rPr lang="en-GB" sz="2400" b="1" i="1" dirty="0" err="1">
                <a:solidFill>
                  <a:srgbClr val="FF0000"/>
                </a:solidFill>
              </a:rPr>
              <a:t>prepovedan</a:t>
            </a:r>
            <a:r>
              <a:rPr lang="en-GB" sz="2400" b="1" i="1" dirty="0">
                <a:solidFill>
                  <a:srgbClr val="FF0000"/>
                </a:solidFill>
              </a:rPr>
              <a:t>!”</a:t>
            </a:r>
          </a:p>
          <a:p>
            <a:pPr lvl="0"/>
            <a:r>
              <a:rPr lang="en-GB" sz="2400" b="1" i="1" dirty="0">
                <a:solidFill>
                  <a:schemeClr val="accent3"/>
                </a:solidFill>
              </a:rPr>
              <a:t>JA: “</a:t>
            </a:r>
            <a:r>
              <a:rPr lang="en-GB" sz="2400" b="1" i="1" dirty="0" err="1">
                <a:solidFill>
                  <a:schemeClr val="accent3"/>
                </a:solidFill>
              </a:rPr>
              <a:t>Vsi</a:t>
            </a:r>
            <a:r>
              <a:rPr lang="en-GB" sz="2400" b="1" i="1" dirty="0">
                <a:solidFill>
                  <a:schemeClr val="accent3"/>
                </a:solidFill>
              </a:rPr>
              <a:t> </a:t>
            </a:r>
            <a:r>
              <a:rPr lang="en-GB" sz="2400" b="1" i="1" dirty="0" err="1">
                <a:solidFill>
                  <a:schemeClr val="accent3"/>
                </a:solidFill>
              </a:rPr>
              <a:t>zaposleni</a:t>
            </a:r>
            <a:r>
              <a:rPr lang="en-GB" sz="2400" b="1" i="1" dirty="0">
                <a:solidFill>
                  <a:schemeClr val="accent3"/>
                </a:solidFill>
              </a:rPr>
              <a:t> </a:t>
            </a:r>
            <a:r>
              <a:rPr lang="en-GB" sz="2400" b="1" i="1" dirty="0" err="1">
                <a:solidFill>
                  <a:schemeClr val="accent3"/>
                </a:solidFill>
              </a:rPr>
              <a:t>lahko</a:t>
            </a:r>
            <a:r>
              <a:rPr lang="en-GB" sz="2400" b="1" i="1" dirty="0">
                <a:solidFill>
                  <a:schemeClr val="accent3"/>
                </a:solidFill>
              </a:rPr>
              <a:t> </a:t>
            </a:r>
            <a:r>
              <a:rPr lang="en-GB" sz="2400" b="1" i="1" dirty="0" err="1">
                <a:solidFill>
                  <a:schemeClr val="accent3"/>
                </a:solidFill>
              </a:rPr>
              <a:t>uporabljate</a:t>
            </a:r>
            <a:r>
              <a:rPr lang="en-GB" sz="2400" b="1" i="1" dirty="0">
                <a:solidFill>
                  <a:schemeClr val="accent3"/>
                </a:solidFill>
              </a:rPr>
              <a:t> OneDrive </a:t>
            </a:r>
            <a:r>
              <a:rPr lang="en-GB" sz="2400" b="1" i="1" dirty="0" err="1">
                <a:solidFill>
                  <a:schemeClr val="accent3"/>
                </a:solidFill>
              </a:rPr>
              <a:t>za</a:t>
            </a:r>
            <a:r>
              <a:rPr lang="en-GB" sz="2400" b="1" i="1" dirty="0">
                <a:solidFill>
                  <a:schemeClr val="accent3"/>
                </a:solidFill>
              </a:rPr>
              <a:t> </a:t>
            </a:r>
            <a:r>
              <a:rPr lang="en-GB" sz="2400" b="1" i="1" dirty="0" err="1">
                <a:solidFill>
                  <a:schemeClr val="accent3"/>
                </a:solidFill>
              </a:rPr>
              <a:t>podatke</a:t>
            </a:r>
            <a:r>
              <a:rPr lang="en-GB" sz="2400" b="1" i="1" dirty="0">
                <a:solidFill>
                  <a:schemeClr val="accent3"/>
                </a:solidFill>
              </a:rPr>
              <a:t> </a:t>
            </a:r>
            <a:r>
              <a:rPr lang="en-GB" sz="2400" b="1" i="1" dirty="0" err="1">
                <a:solidFill>
                  <a:schemeClr val="accent3"/>
                </a:solidFill>
              </a:rPr>
              <a:t>ki</a:t>
            </a:r>
            <a:r>
              <a:rPr lang="en-GB" sz="2400" b="1" i="1" dirty="0">
                <a:solidFill>
                  <a:schemeClr val="accent3"/>
                </a:solidFill>
              </a:rPr>
              <a:t> </a:t>
            </a:r>
            <a:r>
              <a:rPr lang="en-GB" sz="2400" b="1" i="1" dirty="0" err="1">
                <a:solidFill>
                  <a:schemeClr val="accent3"/>
                </a:solidFill>
              </a:rPr>
              <a:t>niso</a:t>
            </a:r>
            <a:r>
              <a:rPr lang="en-GB" sz="2400" b="1" i="1" dirty="0">
                <a:solidFill>
                  <a:schemeClr val="accent3"/>
                </a:solidFill>
              </a:rPr>
              <a:t> </a:t>
            </a:r>
            <a:r>
              <a:rPr lang="en-GB" sz="2400" b="1" i="1" dirty="0" err="1">
                <a:solidFill>
                  <a:schemeClr val="accent3"/>
                </a:solidFill>
              </a:rPr>
              <a:t>označeni</a:t>
            </a:r>
            <a:r>
              <a:rPr lang="en-GB" sz="2400" b="1" i="1" dirty="0">
                <a:solidFill>
                  <a:schemeClr val="accent3"/>
                </a:solidFill>
              </a:rPr>
              <a:t> TAJNO </a:t>
            </a:r>
            <a:r>
              <a:rPr lang="en-GB" sz="2400" b="1" i="1" dirty="0" err="1">
                <a:solidFill>
                  <a:schemeClr val="accent3"/>
                </a:solidFill>
              </a:rPr>
              <a:t>ali</a:t>
            </a:r>
            <a:r>
              <a:rPr lang="en-GB" sz="2400" b="1" i="1" dirty="0">
                <a:solidFill>
                  <a:schemeClr val="accent3"/>
                </a:solidFill>
              </a:rPr>
              <a:t> </a:t>
            </a:r>
            <a:r>
              <a:rPr lang="en-GB" sz="2400" b="1" i="1" dirty="0" err="1">
                <a:solidFill>
                  <a:schemeClr val="accent3"/>
                </a:solidFill>
              </a:rPr>
              <a:t>višje</a:t>
            </a:r>
            <a:r>
              <a:rPr lang="en-GB" sz="2400" b="1" i="1" dirty="0">
                <a:solidFill>
                  <a:schemeClr val="accent3"/>
                </a:solidFill>
              </a:rPr>
              <a:t>. </a:t>
            </a:r>
            <a:r>
              <a:rPr lang="en-GB" sz="2400" b="1" i="1" dirty="0" err="1">
                <a:solidFill>
                  <a:schemeClr val="accent3"/>
                </a:solidFill>
              </a:rPr>
              <a:t>Če</a:t>
            </a:r>
            <a:r>
              <a:rPr lang="en-GB" sz="2400" b="1" i="1" dirty="0">
                <a:solidFill>
                  <a:schemeClr val="accent3"/>
                </a:solidFill>
              </a:rPr>
              <a:t> ne </a:t>
            </a:r>
            <a:r>
              <a:rPr lang="en-GB" sz="2400" b="1" i="1" dirty="0" err="1">
                <a:solidFill>
                  <a:schemeClr val="accent3"/>
                </a:solidFill>
              </a:rPr>
              <a:t>veste</a:t>
            </a:r>
            <a:r>
              <a:rPr lang="en-GB" sz="2400" b="1" i="1" dirty="0">
                <a:solidFill>
                  <a:schemeClr val="accent3"/>
                </a:solidFill>
              </a:rPr>
              <a:t> </a:t>
            </a:r>
            <a:r>
              <a:rPr lang="en-GB" sz="2400" b="1" i="1" dirty="0" err="1">
                <a:solidFill>
                  <a:schemeClr val="accent3"/>
                </a:solidFill>
              </a:rPr>
              <a:t>kako</a:t>
            </a:r>
            <a:r>
              <a:rPr lang="en-GB" sz="2400" b="1" i="1" dirty="0">
                <a:solidFill>
                  <a:schemeClr val="accent3"/>
                </a:solidFill>
              </a:rPr>
              <a:t> so </a:t>
            </a:r>
            <a:r>
              <a:rPr lang="en-GB" sz="2400" b="1" i="1" dirty="0" err="1">
                <a:solidFill>
                  <a:schemeClr val="accent3"/>
                </a:solidFill>
              </a:rPr>
              <a:t>kategorizirani</a:t>
            </a:r>
            <a:r>
              <a:rPr lang="en-GB" sz="2400" b="1" i="1" dirty="0">
                <a:solidFill>
                  <a:schemeClr val="accent3"/>
                </a:solidFill>
              </a:rPr>
              <a:t> </a:t>
            </a:r>
            <a:r>
              <a:rPr lang="en-GB" sz="2400" b="1" i="1" dirty="0" err="1">
                <a:solidFill>
                  <a:schemeClr val="accent3"/>
                </a:solidFill>
              </a:rPr>
              <a:t>vaši</a:t>
            </a:r>
            <a:r>
              <a:rPr lang="en-GB" sz="2400" b="1" i="1" dirty="0">
                <a:solidFill>
                  <a:schemeClr val="accent3"/>
                </a:solidFill>
              </a:rPr>
              <a:t> </a:t>
            </a:r>
            <a:r>
              <a:rPr lang="en-GB" sz="2400" b="1" i="1" dirty="0" err="1">
                <a:solidFill>
                  <a:schemeClr val="accent3"/>
                </a:solidFill>
              </a:rPr>
              <a:t>podatki</a:t>
            </a:r>
            <a:r>
              <a:rPr lang="en-GB" sz="2400" b="1" i="1" dirty="0">
                <a:solidFill>
                  <a:schemeClr val="accent3"/>
                </a:solidFill>
              </a:rPr>
              <a:t>, </a:t>
            </a:r>
            <a:r>
              <a:rPr lang="en-GB" sz="2400" b="1" i="1" dirty="0" err="1">
                <a:solidFill>
                  <a:schemeClr val="accent3"/>
                </a:solidFill>
              </a:rPr>
              <a:t>nam</a:t>
            </a:r>
            <a:r>
              <a:rPr lang="en-GB" sz="2400" b="1" i="1" dirty="0">
                <a:solidFill>
                  <a:schemeClr val="accent3"/>
                </a:solidFill>
              </a:rPr>
              <a:t> </a:t>
            </a:r>
            <a:r>
              <a:rPr lang="en-GB" sz="2400" b="1" i="1" dirty="0" err="1">
                <a:solidFill>
                  <a:schemeClr val="accent3"/>
                </a:solidFill>
              </a:rPr>
              <a:t>pišite</a:t>
            </a:r>
            <a:r>
              <a:rPr lang="en-GB" sz="2400" b="1" i="1" dirty="0">
                <a:solidFill>
                  <a:schemeClr val="accent3"/>
                </a:solidFill>
              </a:rPr>
              <a:t> </a:t>
            </a:r>
            <a:r>
              <a:rPr lang="en-GB" sz="2400" b="1" i="1" dirty="0" err="1">
                <a:solidFill>
                  <a:schemeClr val="accent3"/>
                </a:solidFill>
              </a:rPr>
              <a:t>na</a:t>
            </a:r>
            <a:r>
              <a:rPr lang="en-GB" sz="2400" b="1" i="1" dirty="0">
                <a:solidFill>
                  <a:schemeClr val="accent3"/>
                </a:solidFill>
              </a:rPr>
              <a:t> </a:t>
            </a:r>
            <a:r>
              <a:rPr lang="en-GB" sz="2400" b="1" i="1" u="sng" dirty="0">
                <a:solidFill>
                  <a:schemeClr val="accent3"/>
                </a:solidFill>
              </a:rPr>
              <a:t>compliance@uis.cam.ac.uk</a:t>
            </a:r>
            <a:r>
              <a:rPr lang="en-GB" sz="2400" b="1" i="1" dirty="0">
                <a:solidFill>
                  <a:schemeClr val="accent3"/>
                </a:solidFill>
              </a:rPr>
              <a:t>”</a:t>
            </a: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6498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sl-SI" b="1" dirty="0"/>
              <a:t>Psihologija vedenjske spremembe</a:t>
            </a:r>
            <a:endParaRPr lang="en-US" b="1" dirty="0"/>
          </a:p>
        </p:txBody>
      </p:sp>
      <p:sp>
        <p:nvSpPr>
          <p:cNvPr id="6" name="Text Placeholder 5"/>
          <p:cNvSpPr>
            <a:spLocks noGrp="1"/>
          </p:cNvSpPr>
          <p:nvPr>
            <p:ph type="body" sz="quarter" idx="10"/>
          </p:nvPr>
        </p:nvSpPr>
        <p:spPr>
          <a:xfrm>
            <a:off x="274638" y="1345324"/>
            <a:ext cx="11887200" cy="4801314"/>
          </a:xfrm>
        </p:spPr>
        <p:txBody>
          <a:bodyPr/>
          <a:lstStyle/>
          <a:p>
            <a:pPr lvl="0"/>
            <a:r>
              <a:rPr lang="en-GB" sz="2800" b="1" dirty="0" err="1">
                <a:solidFill>
                  <a:srgbClr val="FF0000"/>
                </a:solidFill>
              </a:rPr>
              <a:t>Tisto</a:t>
            </a:r>
            <a:r>
              <a:rPr lang="en-GB" sz="2800" b="1" dirty="0">
                <a:solidFill>
                  <a:srgbClr val="FF0000"/>
                </a:solidFill>
              </a:rPr>
              <a:t> </a:t>
            </a:r>
            <a:r>
              <a:rPr lang="en-GB" sz="2800" b="1" dirty="0" err="1">
                <a:solidFill>
                  <a:srgbClr val="FF0000"/>
                </a:solidFill>
              </a:rPr>
              <a:t>kar</a:t>
            </a:r>
            <a:r>
              <a:rPr lang="en-GB" sz="2800" b="1" dirty="0">
                <a:solidFill>
                  <a:srgbClr val="FF0000"/>
                </a:solidFill>
              </a:rPr>
              <a:t> </a:t>
            </a:r>
            <a:r>
              <a:rPr lang="en-GB" sz="2800" b="1" dirty="0" err="1">
                <a:solidFill>
                  <a:srgbClr val="FF0000"/>
                </a:solidFill>
              </a:rPr>
              <a:t>si</a:t>
            </a:r>
            <a:r>
              <a:rPr lang="en-GB" sz="2800" b="1" dirty="0">
                <a:solidFill>
                  <a:srgbClr val="FF0000"/>
                </a:solidFill>
              </a:rPr>
              <a:t> </a:t>
            </a:r>
            <a:r>
              <a:rPr lang="en-GB" sz="2800" b="1" dirty="0" err="1">
                <a:solidFill>
                  <a:srgbClr val="FF0000"/>
                </a:solidFill>
              </a:rPr>
              <a:t>želimo</a:t>
            </a:r>
            <a:r>
              <a:rPr lang="en-GB" sz="2800" b="1" dirty="0">
                <a:solidFill>
                  <a:srgbClr val="FF0000"/>
                </a:solidFill>
              </a:rPr>
              <a:t> je, da bi </a:t>
            </a:r>
            <a:r>
              <a:rPr lang="en-GB" sz="2800" b="1" dirty="0" err="1">
                <a:solidFill>
                  <a:srgbClr val="FF0000"/>
                </a:solidFill>
              </a:rPr>
              <a:t>na</a:t>
            </a:r>
            <a:r>
              <a:rPr lang="en-GB" sz="2800" b="1" dirty="0">
                <a:solidFill>
                  <a:srgbClr val="FF0000"/>
                </a:solidFill>
              </a:rPr>
              <a:t> </a:t>
            </a:r>
            <a:r>
              <a:rPr lang="en-GB" sz="2800" b="1" dirty="0" err="1">
                <a:solidFill>
                  <a:srgbClr val="FF0000"/>
                </a:solidFill>
              </a:rPr>
              <a:t>čim</a:t>
            </a:r>
            <a:r>
              <a:rPr lang="en-GB" sz="2800" b="1" dirty="0">
                <a:solidFill>
                  <a:srgbClr val="FF0000"/>
                </a:solidFill>
              </a:rPr>
              <a:t> </a:t>
            </a:r>
            <a:r>
              <a:rPr lang="en-GB" sz="2800" b="1" dirty="0" err="1">
                <a:solidFill>
                  <a:srgbClr val="FF0000"/>
                </a:solidFill>
              </a:rPr>
              <a:t>bolj</a:t>
            </a:r>
            <a:r>
              <a:rPr lang="en-GB" sz="2800" b="1" dirty="0">
                <a:solidFill>
                  <a:srgbClr val="FF0000"/>
                </a:solidFill>
              </a:rPr>
              <a:t> </a:t>
            </a:r>
            <a:r>
              <a:rPr lang="en-GB" sz="2800" b="1" dirty="0" err="1">
                <a:solidFill>
                  <a:srgbClr val="FF0000"/>
                </a:solidFill>
              </a:rPr>
              <a:t>optimalen</a:t>
            </a:r>
            <a:r>
              <a:rPr lang="en-GB" sz="2800" b="1" dirty="0">
                <a:solidFill>
                  <a:srgbClr val="FF0000"/>
                </a:solidFill>
              </a:rPr>
              <a:t> </a:t>
            </a:r>
            <a:r>
              <a:rPr lang="en-GB" sz="2800" b="1" dirty="0" err="1">
                <a:solidFill>
                  <a:srgbClr val="FF0000"/>
                </a:solidFill>
              </a:rPr>
              <a:t>način</a:t>
            </a:r>
            <a:r>
              <a:rPr lang="en-GB" sz="2800" b="1" dirty="0">
                <a:solidFill>
                  <a:srgbClr val="FF0000"/>
                </a:solidFill>
              </a:rPr>
              <a:t> </a:t>
            </a:r>
            <a:r>
              <a:rPr lang="en-GB" sz="2800" b="1" dirty="0" err="1">
                <a:solidFill>
                  <a:srgbClr val="FF0000"/>
                </a:solidFill>
              </a:rPr>
              <a:t>dosegli</a:t>
            </a:r>
            <a:r>
              <a:rPr lang="en-GB" sz="2800" b="1" dirty="0">
                <a:solidFill>
                  <a:srgbClr val="FF0000"/>
                </a:solidFill>
              </a:rPr>
              <a:t> </a:t>
            </a:r>
            <a:r>
              <a:rPr lang="en-GB" sz="2800" b="1" dirty="0" err="1">
                <a:solidFill>
                  <a:srgbClr val="FF0000"/>
                </a:solidFill>
              </a:rPr>
              <a:t>drugačno</a:t>
            </a:r>
            <a:r>
              <a:rPr lang="en-GB" sz="2800" b="1" dirty="0">
                <a:solidFill>
                  <a:srgbClr val="FF0000"/>
                </a:solidFill>
              </a:rPr>
              <a:t> </a:t>
            </a:r>
            <a:r>
              <a:rPr lang="en-GB" sz="2800" b="1" dirty="0" err="1">
                <a:solidFill>
                  <a:srgbClr val="FF0000"/>
                </a:solidFill>
              </a:rPr>
              <a:t>obnašanje</a:t>
            </a:r>
            <a:r>
              <a:rPr lang="en-GB" sz="2800" b="1" dirty="0">
                <a:solidFill>
                  <a:srgbClr val="FF0000"/>
                </a:solidFill>
              </a:rPr>
              <a:t>.</a:t>
            </a:r>
          </a:p>
          <a:p>
            <a:pPr lvl="0"/>
            <a:endParaRPr lang="en-GB" sz="2800" b="1" dirty="0">
              <a:solidFill>
                <a:srgbClr val="FF0000"/>
              </a:solidFill>
            </a:endParaRPr>
          </a:p>
          <a:p>
            <a:pPr lvl="0"/>
            <a:r>
              <a:rPr lang="en-GB" sz="2800" dirty="0">
                <a:solidFill>
                  <a:schemeClr val="tx1"/>
                </a:solidFill>
              </a:rPr>
              <a:t>In s tem se </a:t>
            </a:r>
            <a:r>
              <a:rPr lang="en-GB" sz="2800" dirty="0" err="1">
                <a:solidFill>
                  <a:schemeClr val="tx1"/>
                </a:solidFill>
              </a:rPr>
              <a:t>ukvarja</a:t>
            </a:r>
            <a:r>
              <a:rPr lang="en-GB" sz="2800" dirty="0">
                <a:solidFill>
                  <a:schemeClr val="tx1"/>
                </a:solidFill>
              </a:rPr>
              <a:t> </a:t>
            </a:r>
            <a:r>
              <a:rPr lang="en-GB" sz="2800" dirty="0" err="1">
                <a:solidFill>
                  <a:schemeClr val="tx1"/>
                </a:solidFill>
              </a:rPr>
              <a:t>Psihologija</a:t>
            </a:r>
            <a:r>
              <a:rPr lang="en-GB" sz="2800" dirty="0">
                <a:solidFill>
                  <a:schemeClr val="tx1"/>
                </a:solidFill>
              </a:rPr>
              <a:t> </a:t>
            </a:r>
            <a:r>
              <a:rPr lang="en-GB" sz="2800" dirty="0" err="1">
                <a:solidFill>
                  <a:schemeClr val="tx1"/>
                </a:solidFill>
              </a:rPr>
              <a:t>Vedenjskih</a:t>
            </a:r>
            <a:r>
              <a:rPr lang="en-GB" sz="2800" dirty="0">
                <a:solidFill>
                  <a:schemeClr val="tx1"/>
                </a:solidFill>
              </a:rPr>
              <a:t> </a:t>
            </a:r>
            <a:r>
              <a:rPr lang="en-GB" sz="2800" dirty="0" err="1">
                <a:solidFill>
                  <a:schemeClr val="tx1"/>
                </a:solidFill>
              </a:rPr>
              <a:t>Sprememb</a:t>
            </a:r>
            <a:r>
              <a:rPr lang="en-GB" sz="2800" dirty="0">
                <a:solidFill>
                  <a:schemeClr val="tx1"/>
                </a:solidFill>
              </a:rPr>
              <a:t> (</a:t>
            </a:r>
            <a:r>
              <a:rPr lang="en-GB" sz="2800" dirty="0" err="1">
                <a:solidFill>
                  <a:schemeClr val="tx1"/>
                </a:solidFill>
              </a:rPr>
              <a:t>ang.</a:t>
            </a:r>
            <a:r>
              <a:rPr lang="en-GB" sz="2800" dirty="0">
                <a:solidFill>
                  <a:schemeClr val="tx1"/>
                </a:solidFill>
              </a:rPr>
              <a:t> </a:t>
            </a:r>
            <a:r>
              <a:rPr lang="en-GB" sz="2800" i="1" dirty="0">
                <a:solidFill>
                  <a:schemeClr val="tx1"/>
                </a:solidFill>
              </a:rPr>
              <a:t>Behavioural Modification</a:t>
            </a:r>
            <a:r>
              <a:rPr lang="en-GB" sz="2800" dirty="0">
                <a:solidFill>
                  <a:schemeClr val="tx1"/>
                </a:solidFill>
              </a:rPr>
              <a:t>). </a:t>
            </a:r>
          </a:p>
          <a:p>
            <a:pPr lvl="0"/>
            <a:endParaRPr lang="en-GB" sz="2800" dirty="0">
              <a:solidFill>
                <a:schemeClr val="tx1"/>
              </a:solidFill>
            </a:endParaRPr>
          </a:p>
          <a:p>
            <a:pPr lvl="0"/>
            <a:r>
              <a:rPr lang="en-GB" sz="2800" dirty="0">
                <a:solidFill>
                  <a:schemeClr val="tx1"/>
                </a:solidFill>
              </a:rPr>
              <a:t>S tem se </a:t>
            </a:r>
            <a:r>
              <a:rPr lang="en-GB" sz="2800" dirty="0" err="1">
                <a:solidFill>
                  <a:schemeClr val="tx1"/>
                </a:solidFill>
              </a:rPr>
              <a:t>ukvarjam</a:t>
            </a:r>
            <a:r>
              <a:rPr lang="en-GB" sz="2800" dirty="0">
                <a:solidFill>
                  <a:schemeClr val="tx1"/>
                </a:solidFill>
              </a:rPr>
              <a:t> </a:t>
            </a:r>
            <a:r>
              <a:rPr lang="en-GB" sz="2800" dirty="0" err="1">
                <a:solidFill>
                  <a:schemeClr val="tx1"/>
                </a:solidFill>
              </a:rPr>
              <a:t>jaz</a:t>
            </a:r>
            <a:r>
              <a:rPr lang="en-GB" sz="2800" dirty="0">
                <a:solidFill>
                  <a:schemeClr val="tx1"/>
                </a:solidFill>
              </a:rPr>
              <a:t>. V </a:t>
            </a:r>
            <a:r>
              <a:rPr lang="en-GB" sz="2800" dirty="0" err="1">
                <a:solidFill>
                  <a:schemeClr val="tx1"/>
                </a:solidFill>
              </a:rPr>
              <a:t>različnih</a:t>
            </a:r>
            <a:r>
              <a:rPr lang="en-GB" sz="2800" dirty="0">
                <a:solidFill>
                  <a:schemeClr val="tx1"/>
                </a:solidFill>
              </a:rPr>
              <a:t> </a:t>
            </a:r>
            <a:r>
              <a:rPr lang="en-GB" sz="2800" dirty="0" err="1">
                <a:solidFill>
                  <a:schemeClr val="tx1"/>
                </a:solidFill>
              </a:rPr>
              <a:t>kontekstih</a:t>
            </a:r>
            <a:r>
              <a:rPr lang="en-GB" sz="2800" dirty="0">
                <a:solidFill>
                  <a:schemeClr val="tx1"/>
                </a:solidFill>
              </a:rPr>
              <a:t>. </a:t>
            </a:r>
            <a:r>
              <a:rPr lang="en-GB" sz="2800" dirty="0" err="1">
                <a:solidFill>
                  <a:schemeClr val="tx1"/>
                </a:solidFill>
              </a:rPr>
              <a:t>Omenil</a:t>
            </a:r>
            <a:r>
              <a:rPr lang="en-GB" sz="2800" dirty="0">
                <a:solidFill>
                  <a:schemeClr val="tx1"/>
                </a:solidFill>
              </a:rPr>
              <a:t> </a:t>
            </a:r>
            <a:r>
              <a:rPr lang="en-GB" sz="2800" dirty="0" err="1">
                <a:solidFill>
                  <a:schemeClr val="tx1"/>
                </a:solidFill>
              </a:rPr>
              <a:t>bom</a:t>
            </a:r>
            <a:r>
              <a:rPr lang="en-GB" sz="2800" dirty="0">
                <a:solidFill>
                  <a:schemeClr val="tx1"/>
                </a:solidFill>
              </a:rPr>
              <a:t> </a:t>
            </a:r>
            <a:r>
              <a:rPr lang="en-GB" sz="2800" dirty="0" err="1">
                <a:solidFill>
                  <a:schemeClr val="tx1"/>
                </a:solidFill>
              </a:rPr>
              <a:t>enega</a:t>
            </a:r>
            <a:r>
              <a:rPr lang="en-GB" sz="2800" dirty="0">
                <a:solidFill>
                  <a:schemeClr val="tx1"/>
                </a:solidFill>
              </a:rPr>
              <a:t>:</a:t>
            </a:r>
          </a:p>
          <a:p>
            <a:pPr marL="457200" lvl="0" indent="-457200">
              <a:buFont typeface="Arial" charset="0"/>
              <a:buChar char="•"/>
            </a:pPr>
            <a:r>
              <a:rPr lang="en-GB" sz="2800" dirty="0" err="1">
                <a:solidFill>
                  <a:schemeClr val="tx1"/>
                </a:solidFill>
              </a:rPr>
              <a:t>Zavarovalniške</a:t>
            </a:r>
            <a:r>
              <a:rPr lang="en-GB" sz="2800" dirty="0">
                <a:solidFill>
                  <a:schemeClr val="tx1"/>
                </a:solidFill>
              </a:rPr>
              <a:t> </a:t>
            </a:r>
            <a:r>
              <a:rPr lang="en-GB" sz="2800" dirty="0" err="1">
                <a:solidFill>
                  <a:schemeClr val="tx1"/>
                </a:solidFill>
              </a:rPr>
              <a:t>prevare</a:t>
            </a:r>
            <a:r>
              <a:rPr lang="en-GB" sz="2800" dirty="0">
                <a:solidFill>
                  <a:schemeClr val="tx1"/>
                </a:solidFill>
              </a:rPr>
              <a:t>.</a:t>
            </a:r>
          </a:p>
          <a:p>
            <a:pPr lvl="0"/>
            <a:endParaRPr lang="en-GB" sz="2800" dirty="0">
              <a:solidFill>
                <a:schemeClr val="tx1"/>
              </a:solidFill>
            </a:endParaRPr>
          </a:p>
          <a:p>
            <a:pPr lvl="0"/>
            <a:endParaRPr lang="en-GB" sz="800" dirty="0">
              <a:solidFill>
                <a:schemeClr val="tx1"/>
              </a:solidFill>
            </a:endParaRP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41782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err="1"/>
              <a:t>Zavarovalniške</a:t>
            </a:r>
            <a:r>
              <a:rPr lang="en-US" sz="7200" dirty="0"/>
              <a:t> </a:t>
            </a:r>
            <a:r>
              <a:rPr lang="en-US" sz="7200" dirty="0" err="1"/>
              <a:t>prevare</a:t>
            </a:r>
            <a:endParaRPr lang="en-US" sz="7200" dirty="0"/>
          </a:p>
        </p:txBody>
      </p:sp>
    </p:spTree>
    <p:extLst>
      <p:ext uri="{BB962C8B-B14F-4D97-AF65-F5344CB8AC3E}">
        <p14:creationId xmlns:p14="http://schemas.microsoft.com/office/powerpoint/2010/main" val="19799689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Kontekst</a:t>
            </a:r>
            <a:endParaRPr lang="en-US" b="1" dirty="0"/>
          </a:p>
        </p:txBody>
      </p:sp>
      <p:sp>
        <p:nvSpPr>
          <p:cNvPr id="6" name="Text Placeholder 5"/>
          <p:cNvSpPr>
            <a:spLocks noGrp="1"/>
          </p:cNvSpPr>
          <p:nvPr>
            <p:ph type="body" sz="quarter" idx="10"/>
          </p:nvPr>
        </p:nvSpPr>
        <p:spPr>
          <a:xfrm>
            <a:off x="274638" y="1345324"/>
            <a:ext cx="11887200" cy="5423023"/>
          </a:xfrm>
        </p:spPr>
        <p:txBody>
          <a:bodyPr/>
          <a:lstStyle/>
          <a:p>
            <a:r>
              <a:rPr lang="en-GB" altLang="en-US" dirty="0" err="1"/>
              <a:t>Vsi</a:t>
            </a:r>
            <a:r>
              <a:rPr lang="en-GB" altLang="en-US" dirty="0"/>
              <a:t> </a:t>
            </a:r>
            <a:r>
              <a:rPr lang="en-GB" altLang="en-US" dirty="0" err="1"/>
              <a:t>lažemo</a:t>
            </a:r>
            <a:r>
              <a:rPr lang="en-GB" altLang="en-US" dirty="0"/>
              <a:t> (</a:t>
            </a:r>
            <a:r>
              <a:rPr lang="en-GB" altLang="en-US" dirty="0" err="1"/>
              <a:t>predvsem</a:t>
            </a:r>
            <a:r>
              <a:rPr lang="en-GB" altLang="en-US" dirty="0"/>
              <a:t> </a:t>
            </a:r>
            <a:r>
              <a:rPr lang="en-GB" altLang="en-US" i="1" dirty="0" err="1"/>
              <a:t>bele</a:t>
            </a:r>
            <a:r>
              <a:rPr lang="en-GB" altLang="en-US" i="1" dirty="0"/>
              <a:t> </a:t>
            </a:r>
            <a:r>
              <a:rPr lang="en-GB" altLang="en-US" i="1" dirty="0" err="1"/>
              <a:t>laži</a:t>
            </a:r>
            <a:r>
              <a:rPr lang="en-GB" altLang="en-US" dirty="0"/>
              <a:t>; Hancock, 2007).</a:t>
            </a:r>
          </a:p>
          <a:p>
            <a:pPr lvl="2"/>
            <a:endParaRPr lang="en-GB" altLang="en-US" b="1" dirty="0"/>
          </a:p>
          <a:p>
            <a:pPr marL="571500" lvl="2" indent="-342900">
              <a:buFont typeface="Arial" panose="020B0604020202020204" pitchFamily="34" charset="0"/>
              <a:buChar char="•"/>
            </a:pPr>
            <a:r>
              <a:rPr lang="en-GB" altLang="en-US" sz="2400" b="1" dirty="0"/>
              <a:t>14%</a:t>
            </a:r>
            <a:r>
              <a:rPr lang="en-GB" altLang="en-US" sz="2400" dirty="0"/>
              <a:t> </a:t>
            </a:r>
            <a:r>
              <a:rPr lang="en-GB" altLang="en-US" sz="2400" dirty="0" err="1"/>
              <a:t>Osebne</a:t>
            </a:r>
            <a:r>
              <a:rPr lang="en-GB" altLang="en-US" sz="2400" dirty="0"/>
              <a:t> </a:t>
            </a:r>
            <a:r>
              <a:rPr lang="en-GB" altLang="en-US" sz="2400" dirty="0" err="1"/>
              <a:t>elektronske</a:t>
            </a:r>
            <a:r>
              <a:rPr lang="en-GB" altLang="en-US" sz="2400" dirty="0"/>
              <a:t> </a:t>
            </a:r>
            <a:r>
              <a:rPr lang="en-GB" altLang="en-US" sz="2400" dirty="0" err="1"/>
              <a:t>pošte</a:t>
            </a:r>
            <a:r>
              <a:rPr lang="en-GB" altLang="en-US" sz="2400" dirty="0"/>
              <a:t> (“</a:t>
            </a:r>
            <a:r>
              <a:rPr lang="en-GB" altLang="en-US" sz="2400" dirty="0" err="1"/>
              <a:t>Poročilo</a:t>
            </a:r>
            <a:r>
              <a:rPr lang="en-GB" altLang="en-US" sz="2400" dirty="0"/>
              <a:t> je </a:t>
            </a:r>
            <a:r>
              <a:rPr lang="en-GB" altLang="en-US" sz="2400" dirty="0" err="1"/>
              <a:t>že</a:t>
            </a:r>
            <a:r>
              <a:rPr lang="en-GB" altLang="en-US" sz="2400" dirty="0"/>
              <a:t> </a:t>
            </a:r>
            <a:r>
              <a:rPr lang="en-GB" altLang="en-US" sz="2400" dirty="0" err="1"/>
              <a:t>napisano</a:t>
            </a:r>
            <a:r>
              <a:rPr lang="en-GB" altLang="en-US" sz="2400" dirty="0"/>
              <a:t>, </a:t>
            </a:r>
            <a:r>
              <a:rPr lang="en-GB" altLang="en-US" sz="2400" dirty="0" err="1"/>
              <a:t>samo</a:t>
            </a:r>
            <a:r>
              <a:rPr lang="en-GB" altLang="en-US" sz="2400" dirty="0"/>
              <a:t> </a:t>
            </a:r>
            <a:r>
              <a:rPr lang="en-GB" altLang="en-US" sz="2400" dirty="0" err="1"/>
              <a:t>pošljem</a:t>
            </a:r>
            <a:r>
              <a:rPr lang="en-GB" altLang="en-US" sz="2400" dirty="0"/>
              <a:t> </a:t>
            </a:r>
            <a:r>
              <a:rPr lang="en-GB" altLang="en-US" sz="2400" dirty="0" err="1"/>
              <a:t>ga</a:t>
            </a:r>
            <a:r>
              <a:rPr lang="en-GB" altLang="en-US" sz="2400" dirty="0"/>
              <a:t> </a:t>
            </a:r>
            <a:r>
              <a:rPr lang="en-GB" altLang="en-US" sz="2400" dirty="0" err="1"/>
              <a:t>še</a:t>
            </a:r>
            <a:r>
              <a:rPr lang="en-GB" altLang="en-US" sz="2400" dirty="0"/>
              <a:t>”, “</a:t>
            </a:r>
            <a:r>
              <a:rPr lang="en-GB" altLang="en-US" sz="2400" dirty="0" err="1"/>
              <a:t>Vašo</a:t>
            </a:r>
            <a:r>
              <a:rPr lang="en-GB" altLang="en-US" sz="2400" dirty="0"/>
              <a:t> </a:t>
            </a:r>
            <a:r>
              <a:rPr lang="en-GB" altLang="en-US" sz="2400" dirty="0" err="1"/>
              <a:t>poizvedbo</a:t>
            </a:r>
            <a:r>
              <a:rPr lang="en-GB" altLang="en-US" sz="2400" dirty="0"/>
              <a:t> </a:t>
            </a:r>
            <a:r>
              <a:rPr lang="en-GB" altLang="en-US" sz="2400" dirty="0" err="1"/>
              <a:t>bom</a:t>
            </a:r>
            <a:r>
              <a:rPr lang="en-GB" altLang="en-US" sz="2400" dirty="0"/>
              <a:t> </a:t>
            </a:r>
            <a:r>
              <a:rPr lang="en-GB" altLang="en-US" sz="2400" dirty="0" err="1"/>
              <a:t>poslal</a:t>
            </a:r>
            <a:r>
              <a:rPr lang="en-GB" altLang="en-US" sz="2400" dirty="0"/>
              <a:t> </a:t>
            </a:r>
            <a:r>
              <a:rPr lang="en-GB" altLang="en-US" sz="2400" dirty="0" err="1"/>
              <a:t>prijateljem</a:t>
            </a:r>
            <a:r>
              <a:rPr lang="en-GB" altLang="en-US" sz="2400" dirty="0"/>
              <a:t>”…).</a:t>
            </a:r>
          </a:p>
          <a:p>
            <a:pPr marL="571500" lvl="2" indent="-342900">
              <a:buFont typeface="Arial" panose="020B0604020202020204" pitchFamily="34" charset="0"/>
              <a:buChar char="•"/>
            </a:pPr>
            <a:r>
              <a:rPr lang="en-GB" altLang="en-US" sz="2400" b="1" dirty="0"/>
              <a:t>37%</a:t>
            </a:r>
            <a:r>
              <a:rPr lang="en-GB" altLang="en-US" sz="2400" dirty="0"/>
              <a:t> </a:t>
            </a:r>
            <a:r>
              <a:rPr lang="en-GB" altLang="en-US" sz="2400" dirty="0" err="1"/>
              <a:t>telefonske</a:t>
            </a:r>
            <a:r>
              <a:rPr lang="en-GB" altLang="en-US" sz="2400" dirty="0"/>
              <a:t> </a:t>
            </a:r>
            <a:r>
              <a:rPr lang="en-GB" altLang="en-US" sz="2400" dirty="0" err="1"/>
              <a:t>komunikacije</a:t>
            </a:r>
            <a:r>
              <a:rPr lang="en-GB" altLang="en-US" sz="2400" dirty="0"/>
              <a:t> (“</a:t>
            </a:r>
            <a:r>
              <a:rPr lang="en-GB" altLang="en-US" sz="2400" dirty="0" err="1"/>
              <a:t>Sem</a:t>
            </a:r>
            <a:r>
              <a:rPr lang="en-GB" altLang="en-US" sz="2400" dirty="0"/>
              <a:t> </a:t>
            </a:r>
            <a:r>
              <a:rPr lang="en-GB" altLang="en-US" sz="2400" dirty="0" err="1"/>
              <a:t>že</a:t>
            </a:r>
            <a:r>
              <a:rPr lang="en-GB" altLang="en-US" sz="2400" dirty="0"/>
              <a:t> </a:t>
            </a:r>
            <a:r>
              <a:rPr lang="en-GB" altLang="en-US" sz="2400" dirty="0" err="1"/>
              <a:t>na</a:t>
            </a:r>
            <a:r>
              <a:rPr lang="en-GB" altLang="en-US" sz="2400" dirty="0"/>
              <a:t> </a:t>
            </a:r>
            <a:r>
              <a:rPr lang="en-GB" altLang="en-US" sz="2400" dirty="0" err="1"/>
              <a:t>poti</a:t>
            </a:r>
            <a:r>
              <a:rPr lang="en-GB" altLang="en-US" sz="2400" dirty="0"/>
              <a:t>”, “</a:t>
            </a:r>
            <a:r>
              <a:rPr lang="en-GB" altLang="en-US" sz="2400" dirty="0" err="1"/>
              <a:t>Seveda</a:t>
            </a:r>
            <a:r>
              <a:rPr lang="en-GB" altLang="en-US" sz="2400" dirty="0"/>
              <a:t> </a:t>
            </a:r>
            <a:r>
              <a:rPr lang="en-GB" altLang="en-US" sz="2400" dirty="0" err="1"/>
              <a:t>nisem</a:t>
            </a:r>
            <a:r>
              <a:rPr lang="en-GB" altLang="en-US" sz="2400" dirty="0"/>
              <a:t> </a:t>
            </a:r>
            <a:r>
              <a:rPr lang="en-GB" altLang="en-US" sz="2400" dirty="0" err="1"/>
              <a:t>pozabil</a:t>
            </a:r>
            <a:r>
              <a:rPr lang="en-GB" altLang="en-US" sz="2400" dirty="0"/>
              <a:t> </a:t>
            </a:r>
            <a:r>
              <a:rPr lang="en-GB" altLang="en-US" sz="2400" dirty="0" err="1"/>
              <a:t>na</a:t>
            </a:r>
            <a:r>
              <a:rPr lang="en-GB" altLang="en-US" sz="2400" dirty="0"/>
              <a:t> </a:t>
            </a:r>
            <a:r>
              <a:rPr lang="en-GB" altLang="en-US" sz="2400" dirty="0" err="1"/>
              <a:t>obletnico</a:t>
            </a:r>
            <a:r>
              <a:rPr lang="en-GB" altLang="en-US" sz="2400" dirty="0"/>
              <a:t>!”…).</a:t>
            </a:r>
          </a:p>
          <a:p>
            <a:pPr marL="571500" lvl="2" indent="-342900">
              <a:buFont typeface="Arial" panose="020B0604020202020204" pitchFamily="34" charset="0"/>
              <a:buChar char="•"/>
            </a:pPr>
            <a:r>
              <a:rPr lang="en-GB" altLang="en-US" sz="2400" b="1" dirty="0"/>
              <a:t>27%</a:t>
            </a:r>
            <a:r>
              <a:rPr lang="en-GB" altLang="en-US" sz="2400" dirty="0"/>
              <a:t> </a:t>
            </a:r>
            <a:r>
              <a:rPr lang="en-GB" altLang="en-US" sz="2400" dirty="0" err="1"/>
              <a:t>direktnih</a:t>
            </a:r>
            <a:r>
              <a:rPr lang="en-GB" altLang="en-US" sz="2400" dirty="0"/>
              <a:t> </a:t>
            </a:r>
            <a:r>
              <a:rPr lang="en-GB" altLang="en-US" sz="2400" dirty="0" err="1"/>
              <a:t>pogovorov</a:t>
            </a:r>
            <a:r>
              <a:rPr lang="en-GB" altLang="en-US" sz="2400" dirty="0"/>
              <a:t> (“Ne, nisi se </a:t>
            </a:r>
            <a:r>
              <a:rPr lang="en-GB" altLang="en-US" sz="2400" dirty="0" err="1"/>
              <a:t>zredila</a:t>
            </a:r>
            <a:r>
              <a:rPr lang="en-GB" altLang="en-US" sz="2400" dirty="0"/>
              <a:t>”, “</a:t>
            </a:r>
            <a:r>
              <a:rPr lang="en-GB" altLang="en-US" sz="2400" dirty="0" err="1"/>
              <a:t>Verjemi</a:t>
            </a:r>
            <a:r>
              <a:rPr lang="en-GB" altLang="en-US" sz="2400" dirty="0"/>
              <a:t>, </a:t>
            </a:r>
            <a:r>
              <a:rPr lang="en-GB" altLang="en-US" sz="2400" dirty="0" err="1"/>
              <a:t>tole</a:t>
            </a:r>
            <a:r>
              <a:rPr lang="en-GB" altLang="en-US" sz="2400" dirty="0"/>
              <a:t> je dobro </a:t>
            </a:r>
            <a:r>
              <a:rPr lang="en-GB" altLang="en-US" sz="2400" dirty="0" err="1"/>
              <a:t>zate</a:t>
            </a:r>
            <a:r>
              <a:rPr lang="en-GB" altLang="en-US" sz="2400" dirty="0"/>
              <a:t>…”.</a:t>
            </a:r>
          </a:p>
          <a:p>
            <a:pPr marL="571500" lvl="2" indent="-342900">
              <a:buFont typeface="Arial" panose="020B0604020202020204" pitchFamily="34" charset="0"/>
              <a:buChar char="•"/>
            </a:pPr>
            <a:endParaRPr lang="en-GB" altLang="en-US" sz="2400" dirty="0"/>
          </a:p>
          <a:p>
            <a:r>
              <a:rPr lang="en-GB" altLang="en-US" sz="3600" dirty="0" err="1"/>
              <a:t>Raziskave</a:t>
            </a:r>
            <a:r>
              <a:rPr lang="en-GB" altLang="en-US" sz="3600" dirty="0"/>
              <a:t> </a:t>
            </a:r>
            <a:r>
              <a:rPr lang="en-GB" altLang="en-US" sz="3600" dirty="0" err="1"/>
              <a:t>kažejo</a:t>
            </a:r>
            <a:r>
              <a:rPr lang="en-GB" altLang="en-US" sz="3600" dirty="0"/>
              <a:t>, da se </a:t>
            </a:r>
            <a:r>
              <a:rPr lang="en-GB" altLang="en-US" sz="3600" dirty="0" err="1"/>
              <a:t>zlažemo</a:t>
            </a:r>
            <a:r>
              <a:rPr lang="en-GB" altLang="en-US" sz="3600" dirty="0"/>
              <a:t> </a:t>
            </a:r>
            <a:r>
              <a:rPr lang="en-GB" altLang="en-US" sz="3600" dirty="0" err="1"/>
              <a:t>prib</a:t>
            </a:r>
            <a:r>
              <a:rPr lang="en-GB" altLang="en-US" sz="3600" dirty="0"/>
              <a:t>. </a:t>
            </a:r>
            <a:r>
              <a:rPr lang="en-GB" altLang="en-US" sz="3600" b="1" dirty="0"/>
              <a:t>2x</a:t>
            </a:r>
            <a:r>
              <a:rPr lang="en-GB" altLang="en-US" sz="3600" dirty="0"/>
              <a:t> </a:t>
            </a:r>
            <a:r>
              <a:rPr lang="en-GB" altLang="en-US" sz="3600" dirty="0" err="1"/>
              <a:t>na</a:t>
            </a:r>
            <a:r>
              <a:rPr lang="en-GB" altLang="en-US" sz="3600" dirty="0"/>
              <a:t> </a:t>
            </a:r>
            <a:r>
              <a:rPr lang="en-GB" altLang="en-US" sz="3600" dirty="0" err="1"/>
              <a:t>dan</a:t>
            </a:r>
            <a:r>
              <a:rPr lang="en-GB" altLang="en-US" sz="3600" dirty="0"/>
              <a:t> (</a:t>
            </a:r>
            <a:r>
              <a:rPr lang="en-GB" altLang="en-US" sz="3600" dirty="0" err="1"/>
              <a:t>DePaulo</a:t>
            </a:r>
            <a:r>
              <a:rPr lang="en-GB" altLang="en-US" sz="3600" dirty="0"/>
              <a:t>, 1994).</a:t>
            </a:r>
          </a:p>
          <a:p>
            <a:pPr lvl="0"/>
            <a:endParaRPr lang="en-GB" sz="2800" b="1" dirty="0">
              <a:solidFill>
                <a:srgbClr val="FF0000"/>
              </a:solidFill>
            </a:endParaRP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2262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Kontekst</a:t>
            </a:r>
            <a:r>
              <a:rPr lang="en-GB" b="1" dirty="0"/>
              <a:t> – </a:t>
            </a:r>
            <a:r>
              <a:rPr lang="en-GB" b="1" dirty="0" err="1"/>
              <a:t>vsepovsod</a:t>
            </a:r>
            <a:r>
              <a:rPr lang="en-GB" b="1" dirty="0"/>
              <a:t> </a:t>
            </a:r>
            <a:r>
              <a:rPr lang="en-GB" b="1" dirty="0" err="1"/>
              <a:t>lažemo</a:t>
            </a:r>
            <a:endParaRPr lang="en-US" b="1" dirty="0"/>
          </a:p>
        </p:txBody>
      </p:sp>
      <p:sp>
        <p:nvSpPr>
          <p:cNvPr id="6" name="Text Placeholder 5"/>
          <p:cNvSpPr>
            <a:spLocks noGrp="1"/>
          </p:cNvSpPr>
          <p:nvPr>
            <p:ph type="body" sz="quarter" idx="10"/>
          </p:nvPr>
        </p:nvSpPr>
        <p:spPr>
          <a:xfrm>
            <a:off x="274638" y="1544402"/>
            <a:ext cx="11887200" cy="3607141"/>
          </a:xfrm>
        </p:spPr>
        <p:txBody>
          <a:bodyPr/>
          <a:lstStyle/>
          <a:p>
            <a:r>
              <a:rPr lang="en-GB" altLang="en-US" sz="3200" i="1" dirty="0" err="1"/>
              <a:t>Spletni</a:t>
            </a:r>
            <a:r>
              <a:rPr lang="en-GB" altLang="en-US" sz="3200" i="1" dirty="0"/>
              <a:t> </a:t>
            </a:r>
            <a:r>
              <a:rPr lang="en-GB" altLang="en-US" sz="3200" i="1" dirty="0" err="1"/>
              <a:t>zmenki</a:t>
            </a:r>
            <a:r>
              <a:rPr lang="en-GB" altLang="en-US" sz="3200" dirty="0"/>
              <a:t> (Levitt &amp; Dubner, 2005) – </a:t>
            </a:r>
            <a:r>
              <a:rPr lang="en-GB" altLang="en-US" sz="3200" dirty="0" err="1"/>
              <a:t>Spletni</a:t>
            </a:r>
            <a:r>
              <a:rPr lang="en-GB" altLang="en-US" sz="3200" dirty="0"/>
              <a:t> </a:t>
            </a:r>
            <a:r>
              <a:rPr lang="en-GB" altLang="en-US" sz="3200" dirty="0" err="1"/>
              <a:t>profili</a:t>
            </a:r>
            <a:r>
              <a:rPr lang="en-GB" altLang="en-US" sz="3200" dirty="0"/>
              <a:t> v ZDA. </a:t>
            </a:r>
          </a:p>
          <a:p>
            <a:pPr marL="342900" lvl="1" indent="-342900">
              <a:buFont typeface="Arial" panose="020B0604020202020204" pitchFamily="34" charset="0"/>
              <a:buChar char="•"/>
            </a:pPr>
            <a:endParaRPr lang="en-GB" altLang="en-US" dirty="0"/>
          </a:p>
          <a:p>
            <a:pPr marL="342900" lvl="1" indent="-342900">
              <a:buFont typeface="Arial" panose="020B0604020202020204" pitchFamily="34" charset="0"/>
              <a:buChar char="•"/>
            </a:pPr>
            <a:r>
              <a:rPr lang="en-GB" altLang="en-US" dirty="0"/>
              <a:t>4% </a:t>
            </a:r>
            <a:r>
              <a:rPr lang="en-GB" altLang="en-US" dirty="0" err="1"/>
              <a:t>Moških</a:t>
            </a:r>
            <a:r>
              <a:rPr lang="en-GB" altLang="en-US" dirty="0"/>
              <a:t> </a:t>
            </a:r>
            <a:r>
              <a:rPr lang="en-GB" altLang="en-US" dirty="0" err="1"/>
              <a:t>pravi</a:t>
            </a:r>
            <a:r>
              <a:rPr lang="en-GB" altLang="en-US" dirty="0"/>
              <a:t>, da </a:t>
            </a:r>
            <a:r>
              <a:rPr lang="en-GB" altLang="en-US" dirty="0" err="1"/>
              <a:t>zaslužijo</a:t>
            </a:r>
            <a:r>
              <a:rPr lang="en-GB" altLang="en-US" dirty="0"/>
              <a:t> &gt; $200K; 1% v </a:t>
            </a:r>
            <a:r>
              <a:rPr lang="en-GB" altLang="en-US" dirty="0" err="1"/>
              <a:t>resnici</a:t>
            </a:r>
            <a:r>
              <a:rPr lang="en-GB" altLang="en-US" dirty="0"/>
              <a:t>.</a:t>
            </a:r>
          </a:p>
          <a:p>
            <a:pPr marL="342900" lvl="1" indent="-342900">
              <a:buFont typeface="Arial" panose="020B0604020202020204" pitchFamily="34" charset="0"/>
              <a:buChar char="•"/>
            </a:pPr>
            <a:r>
              <a:rPr lang="en-GB" altLang="en-US" dirty="0" err="1"/>
              <a:t>Moški</a:t>
            </a:r>
            <a:r>
              <a:rPr lang="en-GB" altLang="en-US" dirty="0"/>
              <a:t> in </a:t>
            </a:r>
            <a:r>
              <a:rPr lang="en-GB" altLang="en-US" dirty="0" err="1"/>
              <a:t>ženske</a:t>
            </a:r>
            <a:r>
              <a:rPr lang="en-GB" altLang="en-US" dirty="0"/>
              <a:t> </a:t>
            </a:r>
            <a:r>
              <a:rPr lang="en-GB" altLang="en-US" dirty="0" err="1"/>
              <a:t>pravijo</a:t>
            </a:r>
            <a:r>
              <a:rPr lang="en-GB" altLang="en-US" dirty="0"/>
              <a:t>, da so v </a:t>
            </a:r>
            <a:r>
              <a:rPr lang="en-GB" altLang="en-US" dirty="0" err="1"/>
              <a:t>povprečju</a:t>
            </a:r>
            <a:r>
              <a:rPr lang="en-GB" altLang="en-US" dirty="0"/>
              <a:t> </a:t>
            </a:r>
            <a:r>
              <a:rPr lang="en-GB" altLang="en-US" dirty="0" err="1"/>
              <a:t>prib</a:t>
            </a:r>
            <a:r>
              <a:rPr lang="en-GB" altLang="en-US" dirty="0"/>
              <a:t>. 3cm </a:t>
            </a:r>
            <a:r>
              <a:rPr lang="en-GB" altLang="en-US" dirty="0" err="1"/>
              <a:t>višji</a:t>
            </a:r>
            <a:r>
              <a:rPr lang="en-GB" altLang="en-US" dirty="0"/>
              <a:t> od </a:t>
            </a:r>
            <a:r>
              <a:rPr lang="en-GB" altLang="en-US" dirty="0" err="1"/>
              <a:t>nacionalnega</a:t>
            </a:r>
            <a:r>
              <a:rPr lang="en-GB" altLang="en-US" dirty="0"/>
              <a:t> </a:t>
            </a:r>
            <a:r>
              <a:rPr lang="en-GB" altLang="en-US" dirty="0" err="1"/>
              <a:t>povprečja</a:t>
            </a:r>
            <a:r>
              <a:rPr lang="en-GB" altLang="en-US" dirty="0"/>
              <a:t>.</a:t>
            </a:r>
          </a:p>
          <a:p>
            <a:pPr marL="342900" lvl="1" indent="-342900">
              <a:buFont typeface="Arial" panose="020B0604020202020204" pitchFamily="34" charset="0"/>
              <a:buChar char="•"/>
            </a:pPr>
            <a:r>
              <a:rPr lang="en-GB" altLang="en-US" dirty="0" err="1"/>
              <a:t>Ženske</a:t>
            </a:r>
            <a:r>
              <a:rPr lang="en-GB" altLang="en-US" dirty="0"/>
              <a:t> </a:t>
            </a:r>
            <a:r>
              <a:rPr lang="en-GB" altLang="en-US" dirty="0" err="1"/>
              <a:t>poročajo</a:t>
            </a:r>
            <a:r>
              <a:rPr lang="en-GB" altLang="en-US" dirty="0"/>
              <a:t> da so 9 kg </a:t>
            </a:r>
            <a:r>
              <a:rPr lang="en-GB" altLang="en-US" dirty="0" err="1"/>
              <a:t>lažje</a:t>
            </a:r>
            <a:r>
              <a:rPr lang="en-GB" altLang="en-US" dirty="0"/>
              <a:t> od </a:t>
            </a:r>
            <a:r>
              <a:rPr lang="en-GB" altLang="en-US" dirty="0" err="1"/>
              <a:t>nacionalnega</a:t>
            </a:r>
            <a:r>
              <a:rPr lang="en-GB" altLang="en-US" dirty="0"/>
              <a:t> </a:t>
            </a:r>
            <a:r>
              <a:rPr lang="en-GB" altLang="en-US" dirty="0" err="1"/>
              <a:t>povprečja</a:t>
            </a:r>
            <a:r>
              <a:rPr lang="en-GB" altLang="en-US" dirty="0"/>
              <a:t>.</a:t>
            </a:r>
          </a:p>
          <a:p>
            <a:pPr marL="342900" lvl="1" indent="-342900">
              <a:buFont typeface="Arial" panose="020B0604020202020204" pitchFamily="34" charset="0"/>
              <a:buChar char="•"/>
            </a:pPr>
            <a:r>
              <a:rPr lang="en-GB" altLang="en-US" dirty="0"/>
              <a:t>70% </a:t>
            </a:r>
            <a:r>
              <a:rPr lang="en-GB" altLang="en-US" dirty="0" err="1"/>
              <a:t>Žensk</a:t>
            </a:r>
            <a:r>
              <a:rPr lang="en-GB" altLang="en-US" dirty="0"/>
              <a:t> </a:t>
            </a:r>
            <a:r>
              <a:rPr lang="en-GB" altLang="en-US" dirty="0" err="1"/>
              <a:t>pravi</a:t>
            </a:r>
            <a:r>
              <a:rPr lang="en-GB" altLang="en-US" dirty="0"/>
              <a:t> do so </a:t>
            </a:r>
            <a:r>
              <a:rPr lang="en-GB" altLang="en-US" dirty="0" err="1"/>
              <a:t>nadpovprečno</a:t>
            </a:r>
            <a:r>
              <a:rPr lang="en-GB" altLang="en-US" dirty="0"/>
              <a:t> </a:t>
            </a:r>
            <a:r>
              <a:rPr lang="en-GB" altLang="en-US" dirty="0" err="1"/>
              <a:t>lepe</a:t>
            </a:r>
            <a:r>
              <a:rPr lang="en-GB" altLang="en-US" dirty="0"/>
              <a:t>. 67% </a:t>
            </a:r>
            <a:r>
              <a:rPr lang="en-GB" altLang="en-US" dirty="0" err="1"/>
              <a:t>moških</a:t>
            </a:r>
            <a:r>
              <a:rPr lang="en-GB" altLang="en-US" dirty="0"/>
              <a:t>.</a:t>
            </a:r>
          </a:p>
          <a:p>
            <a:pPr marL="342900" lvl="1" indent="-342900">
              <a:buFont typeface="Arial" panose="020B0604020202020204" pitchFamily="34" charset="0"/>
              <a:buChar char="•"/>
            </a:pPr>
            <a:r>
              <a:rPr lang="en-GB" altLang="en-US" dirty="0"/>
              <a:t>28% </a:t>
            </a:r>
            <a:r>
              <a:rPr lang="en-GB" altLang="en-US" dirty="0" err="1"/>
              <a:t>žensk</a:t>
            </a:r>
            <a:r>
              <a:rPr lang="en-GB" altLang="en-US" dirty="0"/>
              <a:t> je </a:t>
            </a:r>
            <a:r>
              <a:rPr lang="en-GB" altLang="en-US" dirty="0" err="1"/>
              <a:t>naravnih</a:t>
            </a:r>
            <a:r>
              <a:rPr lang="en-GB" altLang="en-US" dirty="0"/>
              <a:t> </a:t>
            </a:r>
            <a:r>
              <a:rPr lang="en-GB" altLang="en-US" dirty="0" err="1"/>
              <a:t>blondink</a:t>
            </a:r>
            <a:r>
              <a:rPr lang="en-GB" altLang="en-US" dirty="0"/>
              <a:t> (V </a:t>
            </a:r>
            <a:r>
              <a:rPr lang="en-GB" altLang="en-US" dirty="0" err="1"/>
              <a:t>resnici</a:t>
            </a:r>
            <a:r>
              <a:rPr lang="en-GB" altLang="en-US" dirty="0"/>
              <a:t> &lt; 10% v ZDA).</a:t>
            </a:r>
          </a:p>
          <a:p>
            <a:pPr lvl="0"/>
            <a:endParaRPr lang="en-GB" sz="2800" b="1" dirty="0">
              <a:solidFill>
                <a:srgbClr val="FF0000"/>
              </a:solidFill>
            </a:endParaRP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570" y="3666566"/>
            <a:ext cx="4731516" cy="2335428"/>
          </a:xfrm>
          <a:prstGeom prst="rect">
            <a:avLst/>
          </a:prstGeom>
        </p:spPr>
      </p:pic>
    </p:spTree>
    <p:extLst>
      <p:ext uri="{BB962C8B-B14F-4D97-AF65-F5344CB8AC3E}">
        <p14:creationId xmlns:p14="http://schemas.microsoft.com/office/powerpoint/2010/main" val="258796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a:t>Oris predavanja</a:t>
            </a:r>
            <a:br>
              <a:rPr lang="en-US" b="1" dirty="0"/>
            </a:br>
            <a:endParaRPr lang="en-US" b="1" dirty="0"/>
          </a:p>
        </p:txBody>
      </p:sp>
      <p:sp>
        <p:nvSpPr>
          <p:cNvPr id="6" name="Text Placeholder 5"/>
          <p:cNvSpPr>
            <a:spLocks noGrp="1"/>
          </p:cNvSpPr>
          <p:nvPr>
            <p:ph type="body" sz="quarter" idx="10"/>
          </p:nvPr>
        </p:nvSpPr>
        <p:spPr>
          <a:xfrm>
            <a:off x="274638" y="1212850"/>
            <a:ext cx="11887200" cy="5232202"/>
          </a:xfrm>
        </p:spPr>
        <p:txBody>
          <a:bodyPr/>
          <a:lstStyle/>
          <a:p>
            <a:pPr marL="742950" indent="-742950">
              <a:buAutoNum type="alphaLcParenBoth"/>
            </a:pPr>
            <a:r>
              <a:rPr lang="en-GB" sz="3600" b="1" dirty="0"/>
              <a:t>O </a:t>
            </a:r>
            <a:r>
              <a:rPr lang="en-GB" sz="3600" b="1" dirty="0" err="1"/>
              <a:t>meni</a:t>
            </a:r>
            <a:endParaRPr lang="en-US" sz="3600" b="1" dirty="0"/>
          </a:p>
          <a:p>
            <a:pPr marL="742950" indent="-742950">
              <a:buAutoNum type="alphaLcParenBoth"/>
            </a:pPr>
            <a:r>
              <a:rPr lang="en-US" sz="3600" b="1" dirty="0" err="1"/>
              <a:t>Zatečeno</a:t>
            </a:r>
            <a:r>
              <a:rPr lang="en-US" sz="3600" b="1" dirty="0"/>
              <a:t> </a:t>
            </a:r>
            <a:r>
              <a:rPr lang="en-US" sz="3600" b="1" dirty="0" err="1"/>
              <a:t>stanje</a:t>
            </a:r>
            <a:endParaRPr lang="en-US" sz="3600" b="1" dirty="0"/>
          </a:p>
          <a:p>
            <a:pPr marL="742950" indent="-742950">
              <a:buAutoNum type="alphaLcParenBoth"/>
            </a:pPr>
            <a:r>
              <a:rPr lang="en-GB" sz="3600" b="1" dirty="0" err="1"/>
              <a:t>Razlogi</a:t>
            </a:r>
            <a:endParaRPr lang="en-GB" sz="3600" b="1" dirty="0"/>
          </a:p>
          <a:p>
            <a:pPr marL="742950" indent="-742950">
              <a:buAutoNum type="alphaLcParenBoth"/>
            </a:pPr>
            <a:r>
              <a:rPr lang="en-GB" sz="3600" b="1" dirty="0" err="1"/>
              <a:t>Raziskave</a:t>
            </a:r>
            <a:r>
              <a:rPr lang="en-GB" sz="3600" b="1" dirty="0"/>
              <a:t> in </a:t>
            </a:r>
            <a:r>
              <a:rPr lang="en-GB" sz="3600" b="1" dirty="0" err="1"/>
              <a:t>rezultati</a:t>
            </a:r>
            <a:endParaRPr lang="en-GB" sz="3600" b="1" dirty="0"/>
          </a:p>
          <a:p>
            <a:pPr marL="742950" indent="-742950">
              <a:buAutoNum type="alphaLcParenBoth"/>
            </a:pPr>
            <a:r>
              <a:rPr lang="en-GB" sz="3600" b="1" dirty="0" err="1"/>
              <a:t>Praktična</a:t>
            </a:r>
            <a:r>
              <a:rPr lang="en-GB" sz="3600" b="1" dirty="0"/>
              <a:t> </a:t>
            </a:r>
            <a:r>
              <a:rPr lang="en-GB" sz="3600" b="1" dirty="0" err="1"/>
              <a:t>aplikacija</a:t>
            </a:r>
            <a:endParaRPr lang="en-GB" sz="3600" b="1" dirty="0"/>
          </a:p>
          <a:p>
            <a:endParaRPr lang="en-US" sz="2800" b="1" dirty="0">
              <a:solidFill>
                <a:schemeClr val="tx1"/>
              </a:solidFill>
            </a:endParaRPr>
          </a:p>
          <a:p>
            <a:r>
              <a:rPr lang="en-US" sz="2800" b="1" dirty="0" err="1">
                <a:solidFill>
                  <a:schemeClr val="tx1"/>
                </a:solidFill>
              </a:rPr>
              <a:t>Prosil</a:t>
            </a:r>
            <a:r>
              <a:rPr lang="en-US" sz="2800" b="1" dirty="0">
                <a:solidFill>
                  <a:schemeClr val="tx1"/>
                </a:solidFill>
              </a:rPr>
              <a:t> bi, da </a:t>
            </a:r>
            <a:r>
              <a:rPr lang="en-US" sz="2800" b="1" dirty="0" err="1">
                <a:solidFill>
                  <a:schemeClr val="tx1"/>
                </a:solidFill>
              </a:rPr>
              <a:t>rezultatov</a:t>
            </a:r>
            <a:r>
              <a:rPr lang="en-US" sz="2800" b="1" dirty="0">
                <a:solidFill>
                  <a:schemeClr val="tx1"/>
                </a:solidFill>
              </a:rPr>
              <a:t> </a:t>
            </a:r>
            <a:r>
              <a:rPr lang="en-US" sz="2800" b="1" dirty="0" err="1">
                <a:solidFill>
                  <a:schemeClr val="tx1"/>
                </a:solidFill>
              </a:rPr>
              <a:t>raziskav</a:t>
            </a:r>
            <a:r>
              <a:rPr lang="en-US" sz="2800" b="1" dirty="0">
                <a:solidFill>
                  <a:schemeClr val="tx1"/>
                </a:solidFill>
              </a:rPr>
              <a:t> ne </a:t>
            </a:r>
            <a:r>
              <a:rPr lang="en-US" sz="2800" b="1" dirty="0" err="1">
                <a:solidFill>
                  <a:schemeClr val="tx1"/>
                </a:solidFill>
              </a:rPr>
              <a:t>blogate</a:t>
            </a:r>
            <a:r>
              <a:rPr lang="en-US" sz="2800" b="1" dirty="0">
                <a:solidFill>
                  <a:schemeClr val="tx1"/>
                </a:solidFill>
              </a:rPr>
              <a:t>, </a:t>
            </a:r>
            <a:r>
              <a:rPr lang="en-US" sz="2800" b="1" dirty="0" err="1">
                <a:solidFill>
                  <a:schemeClr val="tx1"/>
                </a:solidFill>
              </a:rPr>
              <a:t>tiskate</a:t>
            </a:r>
            <a:r>
              <a:rPr lang="en-US" sz="2800" b="1" dirty="0">
                <a:solidFill>
                  <a:schemeClr val="tx1"/>
                </a:solidFill>
              </a:rPr>
              <a:t>, </a:t>
            </a:r>
            <a:r>
              <a:rPr lang="en-US" sz="2800" b="1" dirty="0" err="1">
                <a:solidFill>
                  <a:schemeClr val="tx1"/>
                </a:solidFill>
              </a:rPr>
              <a:t>objavljate</a:t>
            </a:r>
            <a:r>
              <a:rPr lang="en-US" sz="2800" b="1" dirty="0">
                <a:solidFill>
                  <a:schemeClr val="tx1"/>
                </a:solidFill>
              </a:rPr>
              <a:t>, </a:t>
            </a:r>
            <a:r>
              <a:rPr lang="en-US" sz="2800" b="1" dirty="0" err="1">
                <a:solidFill>
                  <a:schemeClr val="tx1"/>
                </a:solidFill>
              </a:rPr>
              <a:t>čivkate</a:t>
            </a:r>
            <a:r>
              <a:rPr lang="en-US" sz="2800" b="1" dirty="0">
                <a:solidFill>
                  <a:schemeClr val="tx1"/>
                </a:solidFill>
              </a:rPr>
              <a:t>, </a:t>
            </a:r>
            <a:r>
              <a:rPr lang="en-US" sz="2800" b="1" dirty="0" err="1">
                <a:solidFill>
                  <a:schemeClr val="tx1"/>
                </a:solidFill>
              </a:rPr>
              <a:t>ali</a:t>
            </a:r>
            <a:r>
              <a:rPr lang="en-US" sz="2800" b="1" dirty="0">
                <a:solidFill>
                  <a:schemeClr val="tx1"/>
                </a:solidFill>
              </a:rPr>
              <a:t> </a:t>
            </a:r>
            <a:r>
              <a:rPr lang="en-US" sz="2800" b="1" dirty="0" err="1">
                <a:solidFill>
                  <a:schemeClr val="tx1"/>
                </a:solidFill>
              </a:rPr>
              <a:t>delite</a:t>
            </a:r>
            <a:r>
              <a:rPr lang="en-US" sz="2800" b="1" dirty="0">
                <a:solidFill>
                  <a:schemeClr val="tx1"/>
                </a:solidFill>
              </a:rPr>
              <a:t> </a:t>
            </a:r>
            <a:r>
              <a:rPr lang="en-US" sz="2800" b="1" dirty="0" err="1">
                <a:solidFill>
                  <a:schemeClr val="tx1"/>
                </a:solidFill>
              </a:rPr>
              <a:t>preko</a:t>
            </a:r>
            <a:r>
              <a:rPr lang="en-US" sz="2800" b="1" dirty="0">
                <a:solidFill>
                  <a:schemeClr val="tx1"/>
                </a:solidFill>
              </a:rPr>
              <a:t> </a:t>
            </a:r>
            <a:r>
              <a:rPr lang="en-US" sz="2800" b="1" dirty="0" err="1">
                <a:solidFill>
                  <a:schemeClr val="tx1"/>
                </a:solidFill>
              </a:rPr>
              <a:t>družbenih</a:t>
            </a:r>
            <a:r>
              <a:rPr lang="en-US" sz="2800" b="1" dirty="0">
                <a:solidFill>
                  <a:schemeClr val="tx1"/>
                </a:solidFill>
              </a:rPr>
              <a:t> </a:t>
            </a:r>
            <a:r>
              <a:rPr lang="en-US" sz="2800" b="1" dirty="0" err="1">
                <a:solidFill>
                  <a:schemeClr val="tx1"/>
                </a:solidFill>
              </a:rPr>
              <a:t>omrežij</a:t>
            </a:r>
            <a:r>
              <a:rPr lang="en-US" sz="2800" b="1" dirty="0">
                <a:solidFill>
                  <a:schemeClr val="tx1"/>
                </a:solidFill>
              </a:rPr>
              <a:t>.</a:t>
            </a:r>
            <a:br>
              <a:rPr lang="en-US" sz="2800" b="1" dirty="0"/>
            </a:br>
            <a:r>
              <a:rPr lang="en-GB" sz="2800" b="1" dirty="0"/>
              <a:t> </a:t>
            </a:r>
            <a:br>
              <a:rPr lang="en-US" sz="2800" b="1" dirty="0"/>
            </a:br>
            <a:r>
              <a:rPr lang="en-US" sz="2800" b="1" dirty="0"/>
              <a:t>                                                                             </a:t>
            </a:r>
            <a:r>
              <a:rPr lang="en-GB" sz="2800" b="1" i="1" dirty="0" err="1"/>
              <a:t>Trajanje</a:t>
            </a:r>
            <a:r>
              <a:rPr lang="en-GB" sz="2800" b="1" i="1" dirty="0"/>
              <a:t>: </a:t>
            </a:r>
            <a:r>
              <a:rPr lang="en-GB" sz="2800" b="1" i="1" dirty="0" err="1"/>
              <a:t>približno</a:t>
            </a:r>
            <a:r>
              <a:rPr lang="en-GB" sz="2800" b="1" i="1" dirty="0"/>
              <a:t> 60 </a:t>
            </a:r>
            <a:r>
              <a:rPr lang="en-GB" sz="2800" b="1" i="1" dirty="0" err="1"/>
              <a:t>minut</a:t>
            </a:r>
            <a:endParaRPr lang="en-US" sz="2800" dirty="0"/>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97269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Kontekst</a:t>
            </a:r>
            <a:r>
              <a:rPr lang="en-GB" b="1" dirty="0"/>
              <a:t> – </a:t>
            </a:r>
            <a:r>
              <a:rPr lang="en-GB" b="1" dirty="0" err="1"/>
              <a:t>finančne</a:t>
            </a:r>
            <a:r>
              <a:rPr lang="en-GB" b="1" dirty="0"/>
              <a:t> </a:t>
            </a:r>
            <a:r>
              <a:rPr lang="en-GB" b="1" dirty="0" err="1"/>
              <a:t>odločitve</a:t>
            </a:r>
            <a:endParaRPr lang="en-US" b="1" dirty="0"/>
          </a:p>
        </p:txBody>
      </p:sp>
      <p:sp>
        <p:nvSpPr>
          <p:cNvPr id="6" name="Text Placeholder 5"/>
          <p:cNvSpPr>
            <a:spLocks noGrp="1"/>
          </p:cNvSpPr>
          <p:nvPr>
            <p:ph type="body" sz="quarter" idx="10"/>
          </p:nvPr>
        </p:nvSpPr>
        <p:spPr>
          <a:xfrm>
            <a:off x="274638" y="1216122"/>
            <a:ext cx="11887200" cy="2969003"/>
          </a:xfrm>
        </p:spPr>
        <p:txBody>
          <a:bodyPr/>
          <a:lstStyle/>
          <a:p>
            <a:r>
              <a:rPr lang="en-GB" altLang="en-US" sz="3600" dirty="0"/>
              <a:t>Dan Ariely (2012) se </a:t>
            </a:r>
            <a:r>
              <a:rPr lang="en-GB" altLang="en-US" sz="3600" dirty="0" err="1"/>
              <a:t>odloči</a:t>
            </a:r>
            <a:r>
              <a:rPr lang="en-GB" altLang="en-US" sz="3600" dirty="0"/>
              <a:t>, da </a:t>
            </a:r>
            <a:r>
              <a:rPr lang="en-GB" altLang="en-US" sz="3600" dirty="0" err="1"/>
              <a:t>bo</a:t>
            </a:r>
            <a:r>
              <a:rPr lang="en-GB" altLang="en-US" sz="3600" dirty="0"/>
              <a:t> </a:t>
            </a:r>
            <a:r>
              <a:rPr lang="en-GB" altLang="en-US" sz="3600" dirty="0" err="1"/>
              <a:t>raziskal</a:t>
            </a:r>
            <a:r>
              <a:rPr lang="en-GB" altLang="en-US" sz="3600" dirty="0"/>
              <a:t> </a:t>
            </a:r>
            <a:r>
              <a:rPr lang="en-GB" altLang="en-US" sz="3600" dirty="0" err="1"/>
              <a:t>goljufanje</a:t>
            </a:r>
            <a:r>
              <a:rPr lang="en-GB" altLang="en-US" dirty="0"/>
              <a:t>.</a:t>
            </a:r>
          </a:p>
          <a:p>
            <a:pPr marL="342900" lvl="1" indent="-342900">
              <a:buFont typeface="Arial" panose="020B0604020202020204" pitchFamily="34" charset="0"/>
              <a:buChar char="•"/>
            </a:pPr>
            <a:r>
              <a:rPr lang="en-GB" altLang="en-US" dirty="0" err="1"/>
              <a:t>Eksperiment</a:t>
            </a:r>
            <a:r>
              <a:rPr lang="en-GB" altLang="en-US" dirty="0"/>
              <a:t> z </a:t>
            </a:r>
            <a:r>
              <a:rPr lang="en-GB" altLang="en-US" dirty="0" err="1"/>
              <a:t>matematičnimi</a:t>
            </a:r>
            <a:r>
              <a:rPr lang="en-GB" altLang="en-US" dirty="0"/>
              <a:t> </a:t>
            </a:r>
            <a:r>
              <a:rPr lang="en-GB" altLang="en-US" dirty="0" err="1"/>
              <a:t>problemi</a:t>
            </a:r>
            <a:r>
              <a:rPr lang="en-GB" altLang="en-US" dirty="0"/>
              <a:t>. In </a:t>
            </a:r>
            <a:r>
              <a:rPr lang="en-GB" altLang="en-US" dirty="0" err="1"/>
              <a:t>uničevalcem</a:t>
            </a:r>
            <a:r>
              <a:rPr lang="en-GB" altLang="en-US" dirty="0"/>
              <a:t> </a:t>
            </a:r>
            <a:r>
              <a:rPr lang="en-GB" altLang="en-US" dirty="0" err="1"/>
              <a:t>papirja</a:t>
            </a:r>
            <a:r>
              <a:rPr lang="en-GB" altLang="en-US" dirty="0"/>
              <a:t> (4 </a:t>
            </a:r>
            <a:r>
              <a:rPr lang="en-GB" altLang="en-US" dirty="0" err="1"/>
              <a:t>matrike</a:t>
            </a:r>
            <a:r>
              <a:rPr lang="en-GB" altLang="en-US" dirty="0"/>
              <a:t> v 5 </a:t>
            </a:r>
            <a:r>
              <a:rPr lang="en-GB" altLang="en-US" dirty="0" err="1"/>
              <a:t>minutah</a:t>
            </a:r>
            <a:r>
              <a:rPr lang="en-GB" altLang="en-US" dirty="0"/>
              <a:t>. </a:t>
            </a:r>
            <a:r>
              <a:rPr lang="en-GB" altLang="en-US" dirty="0" err="1"/>
              <a:t>Ko</a:t>
            </a:r>
            <a:r>
              <a:rPr lang="en-GB" altLang="en-US" dirty="0"/>
              <a:t> “</a:t>
            </a:r>
            <a:r>
              <a:rPr lang="en-GB" altLang="en-US" dirty="0" err="1"/>
              <a:t>rezultati</a:t>
            </a:r>
            <a:r>
              <a:rPr lang="en-GB" altLang="en-US" dirty="0"/>
              <a:t> </a:t>
            </a:r>
            <a:r>
              <a:rPr lang="en-GB" altLang="en-US" dirty="0" err="1"/>
              <a:t>niso</a:t>
            </a:r>
            <a:r>
              <a:rPr lang="en-GB" altLang="en-US" dirty="0"/>
              <a:t> </a:t>
            </a:r>
            <a:r>
              <a:rPr lang="en-GB" altLang="en-US" dirty="0" err="1"/>
              <a:t>preverljivi</a:t>
            </a:r>
            <a:r>
              <a:rPr lang="en-GB" altLang="en-US" dirty="0"/>
              <a:t>”, </a:t>
            </a:r>
            <a:r>
              <a:rPr lang="en-GB" altLang="en-US" dirty="0" err="1"/>
              <a:t>vsi</a:t>
            </a:r>
            <a:r>
              <a:rPr lang="en-GB" altLang="en-US" dirty="0"/>
              <a:t> </a:t>
            </a:r>
            <a:r>
              <a:rPr lang="en-GB" altLang="en-US" dirty="0" err="1"/>
              <a:t>postanejo</a:t>
            </a:r>
            <a:r>
              <a:rPr lang="en-GB" altLang="en-US" dirty="0"/>
              <a:t> </a:t>
            </a:r>
            <a:r>
              <a:rPr lang="en-GB" altLang="en-US" dirty="0" err="1"/>
              <a:t>pametnejši</a:t>
            </a:r>
            <a:r>
              <a:rPr lang="en-GB" altLang="en-US" dirty="0"/>
              <a:t> (6 </a:t>
            </a:r>
            <a:r>
              <a:rPr lang="en-GB" altLang="en-US" dirty="0" err="1"/>
              <a:t>matrik</a:t>
            </a:r>
            <a:r>
              <a:rPr lang="en-GB" altLang="en-US" dirty="0"/>
              <a:t> v 5 </a:t>
            </a:r>
            <a:r>
              <a:rPr lang="en-GB" altLang="en-US" dirty="0" err="1"/>
              <a:t>minutah</a:t>
            </a:r>
            <a:r>
              <a:rPr lang="en-GB" altLang="en-US" dirty="0"/>
              <a:t>). </a:t>
            </a:r>
            <a:r>
              <a:rPr lang="en-GB" altLang="en-US" dirty="0" err="1"/>
              <a:t>Večina</a:t>
            </a:r>
            <a:r>
              <a:rPr lang="en-GB" altLang="en-US" dirty="0"/>
              <a:t> </a:t>
            </a:r>
            <a:r>
              <a:rPr lang="en-GB" altLang="en-US" dirty="0" err="1"/>
              <a:t>goljufa</a:t>
            </a:r>
            <a:r>
              <a:rPr lang="en-GB" altLang="en-US" dirty="0"/>
              <a:t> </a:t>
            </a:r>
            <a:r>
              <a:rPr lang="en-GB" altLang="en-US" dirty="0" err="1"/>
              <a:t>malo</a:t>
            </a:r>
            <a:r>
              <a:rPr lang="en-GB" altLang="en-US" dirty="0"/>
              <a:t>.</a:t>
            </a:r>
          </a:p>
          <a:p>
            <a:pPr marL="342900" lvl="1" indent="-342900">
              <a:buFont typeface="Arial" panose="020B0604020202020204" pitchFamily="34" charset="0"/>
              <a:buChar char="•"/>
            </a:pPr>
            <a:r>
              <a:rPr lang="en-GB" altLang="en-US" dirty="0" err="1"/>
              <a:t>Eksperiment</a:t>
            </a:r>
            <a:r>
              <a:rPr lang="en-GB" altLang="en-US" dirty="0"/>
              <a:t> s </a:t>
            </a:r>
            <a:r>
              <a:rPr lang="en-GB" altLang="en-US" dirty="0" err="1"/>
              <a:t>hranomatom</a:t>
            </a:r>
            <a:r>
              <a:rPr lang="en-GB" altLang="en-US" dirty="0"/>
              <a:t>. </a:t>
            </a:r>
          </a:p>
          <a:p>
            <a:pPr lvl="0"/>
            <a:endParaRPr lang="en-GB" sz="2800" b="1" dirty="0">
              <a:solidFill>
                <a:srgbClr val="FF0000"/>
              </a:solidFill>
            </a:endParaRP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6" b="36691"/>
          <a:stretch/>
        </p:blipFill>
        <p:spPr>
          <a:xfrm>
            <a:off x="179511" y="3225771"/>
            <a:ext cx="6102951" cy="31139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7506" y="2789047"/>
            <a:ext cx="3119427" cy="3550672"/>
          </a:xfrm>
          <a:prstGeom prst="rect">
            <a:avLst/>
          </a:prstGeom>
        </p:spPr>
      </p:pic>
    </p:spTree>
    <p:extLst>
      <p:ext uri="{BB962C8B-B14F-4D97-AF65-F5344CB8AC3E}">
        <p14:creationId xmlns:p14="http://schemas.microsoft.com/office/powerpoint/2010/main" val="41422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goljufanje</a:t>
            </a:r>
            <a:r>
              <a:rPr lang="en-GB" b="1" dirty="0"/>
              <a:t> </a:t>
            </a:r>
            <a:r>
              <a:rPr lang="en-GB" b="1" dirty="0" err="1"/>
              <a:t>na</a:t>
            </a:r>
            <a:r>
              <a:rPr lang="en-GB" b="1" dirty="0"/>
              <a:t> </a:t>
            </a:r>
            <a:r>
              <a:rPr lang="en-GB" b="1" dirty="0" err="1"/>
              <a:t>splošno</a:t>
            </a:r>
            <a:endParaRPr lang="en-US" b="1" dirty="0"/>
          </a:p>
        </p:txBody>
      </p:sp>
      <p:sp>
        <p:nvSpPr>
          <p:cNvPr id="6" name="Text Placeholder 5"/>
          <p:cNvSpPr>
            <a:spLocks noGrp="1"/>
          </p:cNvSpPr>
          <p:nvPr>
            <p:ph type="body" sz="quarter" idx="10"/>
          </p:nvPr>
        </p:nvSpPr>
        <p:spPr>
          <a:xfrm>
            <a:off x="274638" y="1216122"/>
            <a:ext cx="11887200" cy="5139869"/>
          </a:xfrm>
        </p:spPr>
        <p:txBody>
          <a:bodyPr/>
          <a:lstStyle/>
          <a:p>
            <a:pPr lvl="1"/>
            <a:endParaRPr lang="en-GB" altLang="en-US" sz="2800" dirty="0"/>
          </a:p>
          <a:p>
            <a:pPr lvl="1"/>
            <a:r>
              <a:rPr lang="en-GB" altLang="en-US" sz="2800" dirty="0" err="1">
                <a:solidFill>
                  <a:srgbClr val="FF0000"/>
                </a:solidFill>
              </a:rPr>
              <a:t>Zelo</a:t>
            </a:r>
            <a:r>
              <a:rPr lang="en-GB" altLang="en-US" sz="2800" dirty="0">
                <a:solidFill>
                  <a:srgbClr val="FF0000"/>
                </a:solidFill>
              </a:rPr>
              <a:t> </a:t>
            </a:r>
            <a:r>
              <a:rPr lang="en-GB" altLang="en-US" sz="2800" dirty="0" err="1">
                <a:solidFill>
                  <a:srgbClr val="FF0000"/>
                </a:solidFill>
              </a:rPr>
              <a:t>malo</a:t>
            </a:r>
            <a:r>
              <a:rPr lang="en-GB" altLang="en-US" sz="2800" dirty="0">
                <a:solidFill>
                  <a:srgbClr val="FF0000"/>
                </a:solidFill>
              </a:rPr>
              <a:t> </a:t>
            </a:r>
            <a:r>
              <a:rPr lang="en-GB" altLang="en-US" sz="2800" dirty="0" err="1">
                <a:solidFill>
                  <a:srgbClr val="FF0000"/>
                </a:solidFill>
              </a:rPr>
              <a:t>ljudi</a:t>
            </a:r>
            <a:r>
              <a:rPr lang="en-GB" altLang="en-US" sz="2800" dirty="0">
                <a:solidFill>
                  <a:srgbClr val="FF0000"/>
                </a:solidFill>
              </a:rPr>
              <a:t> </a:t>
            </a:r>
            <a:r>
              <a:rPr lang="en-GB" altLang="en-US" sz="2800" dirty="0" err="1">
                <a:solidFill>
                  <a:srgbClr val="FF0000"/>
                </a:solidFill>
              </a:rPr>
              <a:t>goljufa</a:t>
            </a:r>
            <a:r>
              <a:rPr lang="en-GB" altLang="en-US" sz="2800" dirty="0">
                <a:solidFill>
                  <a:srgbClr val="FF0000"/>
                </a:solidFill>
              </a:rPr>
              <a:t> / </a:t>
            </a:r>
            <a:r>
              <a:rPr lang="en-GB" altLang="en-US" sz="2800" dirty="0" err="1">
                <a:solidFill>
                  <a:srgbClr val="FF0000"/>
                </a:solidFill>
              </a:rPr>
              <a:t>laže</a:t>
            </a:r>
            <a:r>
              <a:rPr lang="en-GB" altLang="en-US" sz="2800" dirty="0">
                <a:solidFill>
                  <a:srgbClr val="FF0000"/>
                </a:solidFill>
              </a:rPr>
              <a:t> </a:t>
            </a:r>
            <a:r>
              <a:rPr lang="en-GB" altLang="en-US" sz="2800" dirty="0" err="1">
                <a:solidFill>
                  <a:srgbClr val="FF0000"/>
                </a:solidFill>
              </a:rPr>
              <a:t>na</a:t>
            </a:r>
            <a:r>
              <a:rPr lang="en-GB" altLang="en-US" sz="2800" dirty="0">
                <a:solidFill>
                  <a:srgbClr val="FF0000"/>
                </a:solidFill>
              </a:rPr>
              <a:t> </a:t>
            </a:r>
            <a:r>
              <a:rPr lang="en-GB" altLang="en-US" sz="2800" dirty="0" err="1">
                <a:solidFill>
                  <a:srgbClr val="FF0000"/>
                </a:solidFill>
              </a:rPr>
              <a:t>veliko</a:t>
            </a:r>
            <a:r>
              <a:rPr lang="en-GB" altLang="en-US" sz="2800" dirty="0">
                <a:solidFill>
                  <a:srgbClr val="FF0000"/>
                </a:solidFill>
              </a:rPr>
              <a:t>.</a:t>
            </a:r>
          </a:p>
          <a:p>
            <a:pPr lvl="1"/>
            <a:endParaRPr lang="en-GB" altLang="en-US" sz="2800" dirty="0"/>
          </a:p>
          <a:p>
            <a:pPr marL="685800" lvl="2" indent="-457200">
              <a:buFont typeface="Arial" panose="020B0604020202020204" pitchFamily="34" charset="0"/>
              <a:buChar char="•"/>
            </a:pPr>
            <a:r>
              <a:rPr lang="en-GB" altLang="en-US" sz="2800" dirty="0" err="1"/>
              <a:t>Ogromna</a:t>
            </a:r>
            <a:r>
              <a:rPr lang="en-GB" altLang="en-US" sz="2800" dirty="0"/>
              <a:t> </a:t>
            </a:r>
            <a:r>
              <a:rPr lang="en-GB" altLang="en-US" sz="2800" dirty="0" err="1"/>
              <a:t>večina</a:t>
            </a:r>
            <a:r>
              <a:rPr lang="en-GB" altLang="en-US" sz="2800" dirty="0"/>
              <a:t> </a:t>
            </a:r>
            <a:r>
              <a:rPr lang="en-GB" altLang="en-US" sz="2800" dirty="0" err="1"/>
              <a:t>goljufa</a:t>
            </a:r>
            <a:r>
              <a:rPr lang="en-GB" altLang="en-US" sz="2800" dirty="0"/>
              <a:t> </a:t>
            </a:r>
            <a:r>
              <a:rPr lang="en-GB" altLang="en-US" sz="2800" i="1" dirty="0" err="1"/>
              <a:t>mejčkn</a:t>
            </a:r>
            <a:r>
              <a:rPr lang="en-GB" altLang="en-US" sz="2800" dirty="0"/>
              <a:t> (</a:t>
            </a:r>
            <a:r>
              <a:rPr lang="en-GB" altLang="en-US" sz="2800" dirty="0" err="1"/>
              <a:t>t.i</a:t>
            </a:r>
            <a:r>
              <a:rPr lang="en-GB" altLang="en-US" sz="2800" dirty="0"/>
              <a:t>. </a:t>
            </a:r>
            <a:r>
              <a:rPr lang="en-GB" altLang="en-US" sz="2800" i="1" dirty="0"/>
              <a:t>fibbing</a:t>
            </a:r>
            <a:r>
              <a:rPr lang="en-GB" altLang="en-US" sz="2800" dirty="0"/>
              <a:t>).</a:t>
            </a:r>
          </a:p>
          <a:p>
            <a:pPr marL="685800" lvl="2" indent="-457200">
              <a:buFont typeface="Arial" panose="020B0604020202020204" pitchFamily="34" charset="0"/>
              <a:buChar char="•"/>
            </a:pPr>
            <a:r>
              <a:rPr lang="en-GB" altLang="en-US" sz="2800" dirty="0" err="1"/>
              <a:t>Skoraj</a:t>
            </a:r>
            <a:r>
              <a:rPr lang="en-GB" altLang="en-US" sz="2800" dirty="0"/>
              <a:t> </a:t>
            </a:r>
            <a:r>
              <a:rPr lang="en-GB" altLang="en-US" sz="2800" dirty="0" err="1"/>
              <a:t>nič</a:t>
            </a:r>
            <a:r>
              <a:rPr lang="en-GB" altLang="en-US" sz="2800" dirty="0"/>
              <a:t> ne </a:t>
            </a:r>
            <a:r>
              <a:rPr lang="en-GB" altLang="en-US" sz="2800" dirty="0" err="1"/>
              <a:t>vpliva</a:t>
            </a:r>
            <a:r>
              <a:rPr lang="en-GB" altLang="en-US" sz="2800" dirty="0"/>
              <a:t> </a:t>
            </a:r>
            <a:r>
              <a:rPr lang="en-GB" altLang="en-US" sz="2800" dirty="0" err="1"/>
              <a:t>na</a:t>
            </a:r>
            <a:r>
              <a:rPr lang="en-GB" altLang="en-US" sz="2800" dirty="0"/>
              <a:t> </a:t>
            </a:r>
            <a:r>
              <a:rPr lang="en-GB" altLang="en-US" sz="2800" dirty="0" err="1"/>
              <a:t>nivo</a:t>
            </a:r>
            <a:r>
              <a:rPr lang="en-GB" altLang="en-US" sz="2800" dirty="0"/>
              <a:t> </a:t>
            </a:r>
            <a:r>
              <a:rPr lang="en-GB" altLang="en-US" sz="2800" dirty="0" err="1"/>
              <a:t>goljufanja</a:t>
            </a:r>
            <a:r>
              <a:rPr lang="en-GB" altLang="en-US" sz="2800" dirty="0"/>
              <a:t> (</a:t>
            </a:r>
            <a:r>
              <a:rPr lang="en-GB" altLang="en-US" sz="2800" dirty="0" err="1"/>
              <a:t>Sveto</a:t>
            </a:r>
            <a:r>
              <a:rPr lang="en-GB" altLang="en-US" sz="2800" dirty="0"/>
              <a:t> </a:t>
            </a:r>
            <a:r>
              <a:rPr lang="en-GB" altLang="en-US" sz="2800" dirty="0" err="1"/>
              <a:t>pismo</a:t>
            </a:r>
            <a:r>
              <a:rPr lang="en-GB" altLang="en-US" sz="2800" dirty="0"/>
              <a:t>, </a:t>
            </a:r>
            <a:r>
              <a:rPr lang="en-GB" altLang="en-US" sz="2800" dirty="0" err="1"/>
              <a:t>etika</a:t>
            </a:r>
            <a:r>
              <a:rPr lang="is-IS" altLang="en-US" sz="2800" dirty="0"/>
              <a:t>…)</a:t>
            </a:r>
            <a:r>
              <a:rPr lang="en-GB" altLang="en-US" sz="2800" dirty="0"/>
              <a:t>.</a:t>
            </a:r>
          </a:p>
          <a:p>
            <a:pPr marL="685800" lvl="2" indent="-457200">
              <a:buFont typeface="Arial" panose="020B0604020202020204" pitchFamily="34" charset="0"/>
              <a:buChar char="•"/>
            </a:pPr>
            <a:r>
              <a:rPr lang="en-GB" altLang="en-US" sz="2800" dirty="0" err="1"/>
              <a:t>Goljufanje</a:t>
            </a:r>
            <a:r>
              <a:rPr lang="en-GB" altLang="en-US" sz="2800" dirty="0"/>
              <a:t> se </a:t>
            </a:r>
            <a:r>
              <a:rPr lang="en-GB" altLang="en-US" sz="2800" dirty="0" err="1"/>
              <a:t>nam</a:t>
            </a:r>
            <a:r>
              <a:rPr lang="en-GB" altLang="en-US" sz="2800" dirty="0"/>
              <a:t> </a:t>
            </a:r>
            <a:r>
              <a:rPr lang="en-GB" altLang="en-US" sz="2800" dirty="0" err="1"/>
              <a:t>zdi</a:t>
            </a:r>
            <a:r>
              <a:rPr lang="en-GB" altLang="en-US" sz="2800" dirty="0"/>
              <a:t> OK, </a:t>
            </a:r>
            <a:r>
              <a:rPr lang="en-GB" altLang="en-US" sz="2800" dirty="0" err="1"/>
              <a:t>če</a:t>
            </a:r>
            <a:r>
              <a:rPr lang="en-GB" altLang="en-US" sz="2800" dirty="0"/>
              <a:t> je </a:t>
            </a:r>
            <a:r>
              <a:rPr lang="en-GB" altLang="en-US" sz="2800" dirty="0" err="1"/>
              <a:t>prosocialno</a:t>
            </a:r>
            <a:r>
              <a:rPr lang="en-GB" altLang="en-US" sz="2800" dirty="0"/>
              <a:t> (</a:t>
            </a:r>
            <a:r>
              <a:rPr lang="en-GB" altLang="en-US" sz="2800" dirty="0" err="1"/>
              <a:t>hranomat</a:t>
            </a:r>
            <a:r>
              <a:rPr lang="en-GB" altLang="en-US" sz="2800" dirty="0"/>
              <a:t>).</a:t>
            </a:r>
          </a:p>
          <a:p>
            <a:pPr marL="685800" lvl="2" indent="-457200">
              <a:buFont typeface="Arial" panose="020B0604020202020204" pitchFamily="34" charset="0"/>
              <a:buChar char="•"/>
            </a:pPr>
            <a:r>
              <a:rPr lang="en-GB" altLang="en-US" sz="2800" dirty="0"/>
              <a:t>Ok je </a:t>
            </a:r>
            <a:r>
              <a:rPr lang="en-GB" altLang="en-US" sz="2800" dirty="0" err="1"/>
              <a:t>tudi</a:t>
            </a:r>
            <a:r>
              <a:rPr lang="en-GB" altLang="en-US" sz="2800" dirty="0"/>
              <a:t>, </a:t>
            </a:r>
            <a:r>
              <a:rPr lang="en-GB" altLang="en-US" sz="2800" dirty="0" err="1"/>
              <a:t>če</a:t>
            </a:r>
            <a:r>
              <a:rPr lang="en-GB" altLang="en-US" sz="2800" dirty="0"/>
              <a:t> </a:t>
            </a:r>
            <a:r>
              <a:rPr lang="en-GB" altLang="en-US" sz="2800" dirty="0" err="1"/>
              <a:t>naša</a:t>
            </a:r>
            <a:r>
              <a:rPr lang="en-GB" altLang="en-US" sz="2800" dirty="0"/>
              <a:t> </a:t>
            </a:r>
            <a:r>
              <a:rPr lang="en-GB" altLang="en-US" sz="2800" dirty="0" err="1"/>
              <a:t>skupina</a:t>
            </a:r>
            <a:r>
              <a:rPr lang="en-GB" altLang="en-US" sz="2800" dirty="0"/>
              <a:t> </a:t>
            </a:r>
            <a:r>
              <a:rPr lang="en-GB" altLang="en-US" sz="2800" dirty="0" err="1"/>
              <a:t>ogoljufa</a:t>
            </a:r>
            <a:r>
              <a:rPr lang="en-GB" altLang="en-US" sz="2800" dirty="0"/>
              <a:t> </a:t>
            </a:r>
            <a:r>
              <a:rPr lang="en-GB" altLang="en-US" sz="2800" dirty="0" err="1"/>
              <a:t>druge</a:t>
            </a:r>
            <a:r>
              <a:rPr lang="en-GB" altLang="en-US" sz="2800" dirty="0"/>
              <a:t> (</a:t>
            </a:r>
            <a:r>
              <a:rPr lang="en-GB" altLang="en-US" sz="2800" dirty="0" err="1"/>
              <a:t>npr</a:t>
            </a:r>
            <a:r>
              <a:rPr lang="en-GB" altLang="en-US" sz="2800" dirty="0"/>
              <a:t>. </a:t>
            </a:r>
            <a:r>
              <a:rPr lang="en-GB" altLang="en-US" sz="2800" dirty="0" err="1"/>
              <a:t>politika</a:t>
            </a:r>
            <a:r>
              <a:rPr lang="en-GB" altLang="en-US" sz="2800" dirty="0"/>
              <a:t>; </a:t>
            </a:r>
            <a:r>
              <a:rPr lang="en-GB" altLang="en-US" sz="2800" dirty="0" err="1"/>
              <a:t>Mazar</a:t>
            </a:r>
            <a:r>
              <a:rPr lang="en-GB" altLang="en-US" sz="2800" dirty="0"/>
              <a:t> &amp; Ariely, 2006).</a:t>
            </a:r>
          </a:p>
          <a:p>
            <a:pPr marL="685800" lvl="2" indent="-457200">
              <a:buFont typeface="Arial" panose="020B0604020202020204" pitchFamily="34" charset="0"/>
              <a:buChar char="•"/>
            </a:pPr>
            <a:endParaRPr lang="en-GB" sz="2800" dirty="0">
              <a:solidFill>
                <a:schemeClr val="tx1"/>
              </a:solidFill>
            </a:endParaRPr>
          </a:p>
          <a:p>
            <a:pPr lvl="2"/>
            <a:r>
              <a:rPr lang="en-GB" sz="2800" dirty="0" err="1">
                <a:solidFill>
                  <a:srgbClr val="FF0000"/>
                </a:solidFill>
              </a:rPr>
              <a:t>Nobenega</a:t>
            </a:r>
            <a:r>
              <a:rPr lang="en-GB" sz="2800" dirty="0">
                <a:solidFill>
                  <a:srgbClr val="FF0000"/>
                </a:solidFill>
              </a:rPr>
              <a:t> </a:t>
            </a:r>
            <a:r>
              <a:rPr lang="en-GB" sz="2800" dirty="0" err="1">
                <a:solidFill>
                  <a:srgbClr val="FF0000"/>
                </a:solidFill>
              </a:rPr>
              <a:t>razloga</a:t>
            </a:r>
            <a:r>
              <a:rPr lang="en-GB" sz="2800" dirty="0">
                <a:solidFill>
                  <a:srgbClr val="FF0000"/>
                </a:solidFill>
              </a:rPr>
              <a:t> </a:t>
            </a:r>
            <a:r>
              <a:rPr lang="en-GB" sz="2800" dirty="0" err="1">
                <a:solidFill>
                  <a:srgbClr val="FF0000"/>
                </a:solidFill>
              </a:rPr>
              <a:t>ni</a:t>
            </a:r>
            <a:r>
              <a:rPr lang="en-GB" sz="2800" dirty="0">
                <a:solidFill>
                  <a:srgbClr val="FF0000"/>
                </a:solidFill>
              </a:rPr>
              <a:t>, da v </a:t>
            </a:r>
            <a:r>
              <a:rPr lang="en-GB" sz="2800" dirty="0" err="1">
                <a:solidFill>
                  <a:srgbClr val="FF0000"/>
                </a:solidFill>
              </a:rPr>
              <a:t>zavarovalništvu</a:t>
            </a:r>
            <a:r>
              <a:rPr lang="en-GB" sz="2800" dirty="0">
                <a:solidFill>
                  <a:srgbClr val="FF0000"/>
                </a:solidFill>
              </a:rPr>
              <a:t> </a:t>
            </a:r>
            <a:r>
              <a:rPr lang="en-GB" sz="2800" dirty="0" err="1">
                <a:solidFill>
                  <a:srgbClr val="FF0000"/>
                </a:solidFill>
              </a:rPr>
              <a:t>stranke</a:t>
            </a:r>
            <a:r>
              <a:rPr lang="en-GB" sz="2800" dirty="0">
                <a:solidFill>
                  <a:srgbClr val="FF0000"/>
                </a:solidFill>
              </a:rPr>
              <a:t> ne bi </a:t>
            </a:r>
            <a:r>
              <a:rPr lang="en-GB" sz="2800" dirty="0" err="1">
                <a:solidFill>
                  <a:srgbClr val="FF0000"/>
                </a:solidFill>
              </a:rPr>
              <a:t>skušale</a:t>
            </a:r>
            <a:r>
              <a:rPr lang="en-GB" sz="2800" dirty="0">
                <a:solidFill>
                  <a:srgbClr val="FF0000"/>
                </a:solidFill>
              </a:rPr>
              <a:t> </a:t>
            </a:r>
            <a:r>
              <a:rPr lang="en-GB" sz="2800" dirty="0" err="1">
                <a:solidFill>
                  <a:srgbClr val="FF0000"/>
                </a:solidFill>
              </a:rPr>
              <a:t>goljufati</a:t>
            </a:r>
            <a:r>
              <a:rPr lang="en-GB" sz="2800" dirty="0">
                <a:solidFill>
                  <a:srgbClr val="FF0000"/>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77663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Spoprijemanje</a:t>
            </a:r>
            <a:r>
              <a:rPr lang="en-GB" b="1" dirty="0"/>
              <a:t> z </a:t>
            </a:r>
            <a:r>
              <a:rPr lang="en-GB" b="1" dirty="0" err="1"/>
              <a:t>goljufijami</a:t>
            </a:r>
            <a:endParaRPr lang="en-US" b="1" dirty="0"/>
          </a:p>
        </p:txBody>
      </p:sp>
      <p:sp>
        <p:nvSpPr>
          <p:cNvPr id="6" name="Text Placeholder 5"/>
          <p:cNvSpPr>
            <a:spLocks noGrp="1"/>
          </p:cNvSpPr>
          <p:nvPr>
            <p:ph type="body" sz="quarter" idx="10"/>
          </p:nvPr>
        </p:nvSpPr>
        <p:spPr>
          <a:xfrm>
            <a:off x="274638" y="1216122"/>
            <a:ext cx="11887200" cy="4567404"/>
          </a:xfrm>
        </p:spPr>
        <p:txBody>
          <a:bodyPr/>
          <a:lstStyle/>
          <a:p>
            <a:r>
              <a:rPr lang="en-GB" altLang="en-US" sz="3200" dirty="0" err="1">
                <a:solidFill>
                  <a:srgbClr val="FF0000"/>
                </a:solidFill>
              </a:rPr>
              <a:t>Letna</a:t>
            </a:r>
            <a:r>
              <a:rPr lang="en-GB" altLang="en-US" sz="3200" dirty="0">
                <a:solidFill>
                  <a:srgbClr val="FF0000"/>
                </a:solidFill>
              </a:rPr>
              <a:t> </a:t>
            </a:r>
            <a:r>
              <a:rPr lang="en-GB" altLang="en-US" sz="3200" dirty="0" err="1">
                <a:solidFill>
                  <a:srgbClr val="FF0000"/>
                </a:solidFill>
              </a:rPr>
              <a:t>zavarovalniška</a:t>
            </a:r>
            <a:r>
              <a:rPr lang="en-GB" altLang="en-US" sz="3200" dirty="0">
                <a:solidFill>
                  <a:srgbClr val="FF0000"/>
                </a:solidFill>
              </a:rPr>
              <a:t> </a:t>
            </a:r>
            <a:r>
              <a:rPr lang="en-GB" altLang="en-US" sz="3200" dirty="0" err="1">
                <a:solidFill>
                  <a:srgbClr val="FF0000"/>
                </a:solidFill>
              </a:rPr>
              <a:t>poročila</a:t>
            </a:r>
            <a:r>
              <a:rPr lang="en-GB" altLang="en-US" sz="3200" dirty="0">
                <a:solidFill>
                  <a:srgbClr val="FF0000"/>
                </a:solidFill>
              </a:rPr>
              <a:t> </a:t>
            </a:r>
            <a:r>
              <a:rPr lang="en-GB" altLang="en-US" sz="3200" dirty="0" err="1">
                <a:solidFill>
                  <a:srgbClr val="FF0000"/>
                </a:solidFill>
              </a:rPr>
              <a:t>kažejo</a:t>
            </a:r>
            <a:r>
              <a:rPr lang="en-GB" altLang="en-US" sz="3200" dirty="0">
                <a:solidFill>
                  <a:srgbClr val="FF0000"/>
                </a:solidFill>
              </a:rPr>
              <a:t>, da </a:t>
            </a:r>
            <a:r>
              <a:rPr lang="en-GB" altLang="en-US" sz="3200" dirty="0" err="1">
                <a:solidFill>
                  <a:srgbClr val="FF0000"/>
                </a:solidFill>
              </a:rPr>
              <a:t>ljudje</a:t>
            </a:r>
            <a:r>
              <a:rPr lang="en-GB" altLang="en-US" sz="3200" dirty="0">
                <a:solidFill>
                  <a:srgbClr val="FF0000"/>
                </a:solidFill>
              </a:rPr>
              <a:t> </a:t>
            </a:r>
            <a:r>
              <a:rPr lang="en-GB" altLang="en-US" sz="3200" dirty="0" err="1">
                <a:solidFill>
                  <a:srgbClr val="FF0000"/>
                </a:solidFill>
              </a:rPr>
              <a:t>goljufajo</a:t>
            </a:r>
            <a:r>
              <a:rPr lang="en-GB" altLang="en-US" sz="3200" dirty="0">
                <a:solidFill>
                  <a:srgbClr val="FF0000"/>
                </a:solidFill>
              </a:rPr>
              <a:t> in </a:t>
            </a:r>
            <a:r>
              <a:rPr lang="en-GB" altLang="en-US" sz="3200" dirty="0" err="1">
                <a:solidFill>
                  <a:srgbClr val="FF0000"/>
                </a:solidFill>
              </a:rPr>
              <a:t>raziskave</a:t>
            </a:r>
            <a:r>
              <a:rPr lang="en-GB" altLang="en-US" sz="3200" dirty="0">
                <a:solidFill>
                  <a:srgbClr val="FF0000"/>
                </a:solidFill>
              </a:rPr>
              <a:t> </a:t>
            </a:r>
            <a:r>
              <a:rPr lang="en-GB" altLang="en-US" sz="3200" dirty="0" err="1">
                <a:solidFill>
                  <a:srgbClr val="FF0000"/>
                </a:solidFill>
              </a:rPr>
              <a:t>na</a:t>
            </a:r>
            <a:r>
              <a:rPr lang="en-GB" altLang="en-US" sz="3200" dirty="0">
                <a:solidFill>
                  <a:srgbClr val="FF0000"/>
                </a:solidFill>
              </a:rPr>
              <a:t> </a:t>
            </a:r>
            <a:r>
              <a:rPr lang="en-GB" altLang="en-US" sz="3200" dirty="0" err="1">
                <a:solidFill>
                  <a:srgbClr val="FF0000"/>
                </a:solidFill>
              </a:rPr>
              <a:t>drugih</a:t>
            </a:r>
            <a:r>
              <a:rPr lang="en-GB" altLang="en-US" sz="3200" dirty="0">
                <a:solidFill>
                  <a:srgbClr val="FF0000"/>
                </a:solidFill>
              </a:rPr>
              <a:t> </a:t>
            </a:r>
            <a:r>
              <a:rPr lang="en-GB" altLang="en-US" sz="3200" dirty="0" err="1">
                <a:solidFill>
                  <a:srgbClr val="FF0000"/>
                </a:solidFill>
              </a:rPr>
              <a:t>področjih</a:t>
            </a:r>
            <a:r>
              <a:rPr lang="en-GB" altLang="en-US" sz="3200" dirty="0">
                <a:solidFill>
                  <a:srgbClr val="FF0000"/>
                </a:solidFill>
              </a:rPr>
              <a:t> </a:t>
            </a:r>
            <a:r>
              <a:rPr lang="en-GB" altLang="en-US" sz="3200" dirty="0" err="1">
                <a:solidFill>
                  <a:srgbClr val="FF0000"/>
                </a:solidFill>
              </a:rPr>
              <a:t>kažejo</a:t>
            </a:r>
            <a:r>
              <a:rPr lang="en-GB" altLang="en-US" sz="3200" dirty="0">
                <a:solidFill>
                  <a:srgbClr val="FF0000"/>
                </a:solidFill>
              </a:rPr>
              <a:t>, da </a:t>
            </a:r>
            <a:r>
              <a:rPr lang="en-GB" altLang="en-US" sz="3200" dirty="0" err="1">
                <a:solidFill>
                  <a:srgbClr val="FF0000"/>
                </a:solidFill>
              </a:rPr>
              <a:t>ljudje</a:t>
            </a:r>
            <a:r>
              <a:rPr lang="en-GB" altLang="en-US" sz="3200" dirty="0">
                <a:solidFill>
                  <a:srgbClr val="FF0000"/>
                </a:solidFill>
              </a:rPr>
              <a:t> </a:t>
            </a:r>
            <a:r>
              <a:rPr lang="en-GB" altLang="en-US" sz="3200" dirty="0" err="1">
                <a:solidFill>
                  <a:srgbClr val="FF0000"/>
                </a:solidFill>
              </a:rPr>
              <a:t>goljufajo</a:t>
            </a:r>
            <a:r>
              <a:rPr lang="en-GB" altLang="en-US" sz="3200" dirty="0">
                <a:solidFill>
                  <a:srgbClr val="FF0000"/>
                </a:solidFill>
              </a:rPr>
              <a:t> </a:t>
            </a:r>
            <a:r>
              <a:rPr lang="en-GB" altLang="en-US" sz="3200" dirty="0" err="1">
                <a:solidFill>
                  <a:srgbClr val="FF0000"/>
                </a:solidFill>
              </a:rPr>
              <a:t>mejčkn</a:t>
            </a:r>
            <a:r>
              <a:rPr lang="en-GB" altLang="en-US" sz="3200" dirty="0">
                <a:solidFill>
                  <a:srgbClr val="FF0000"/>
                </a:solidFill>
              </a:rPr>
              <a:t> </a:t>
            </a:r>
            <a:r>
              <a:rPr lang="en-GB" altLang="en-US" sz="3200" dirty="0" err="1">
                <a:solidFill>
                  <a:srgbClr val="FF0000"/>
                </a:solidFill>
              </a:rPr>
              <a:t>ampak</a:t>
            </a:r>
            <a:r>
              <a:rPr lang="en-GB" altLang="en-US" sz="3200" dirty="0">
                <a:solidFill>
                  <a:srgbClr val="FF0000"/>
                </a:solidFill>
              </a:rPr>
              <a:t> </a:t>
            </a:r>
            <a:r>
              <a:rPr lang="en-GB" altLang="en-US" sz="3200" dirty="0" err="1">
                <a:solidFill>
                  <a:srgbClr val="FF0000"/>
                </a:solidFill>
              </a:rPr>
              <a:t>pogosto</a:t>
            </a:r>
            <a:r>
              <a:rPr lang="en-GB" altLang="en-US" sz="3200" dirty="0">
                <a:solidFill>
                  <a:srgbClr val="FF0000"/>
                </a:solidFill>
              </a:rPr>
              <a:t>.</a:t>
            </a:r>
          </a:p>
          <a:p>
            <a:endParaRPr lang="en-GB" altLang="en-US" sz="3200" dirty="0">
              <a:solidFill>
                <a:schemeClr val="tx1"/>
              </a:solidFill>
            </a:endParaRPr>
          </a:p>
          <a:p>
            <a:r>
              <a:rPr lang="en-GB" altLang="en-US" sz="3200" dirty="0" err="1">
                <a:solidFill>
                  <a:schemeClr val="tx1"/>
                </a:solidFill>
              </a:rPr>
              <a:t>Zavarovalnice</a:t>
            </a:r>
            <a:r>
              <a:rPr lang="en-GB" altLang="en-US" sz="3200" dirty="0">
                <a:solidFill>
                  <a:schemeClr val="tx1"/>
                </a:solidFill>
              </a:rPr>
              <a:t> (v VB in ZDA) </a:t>
            </a:r>
            <a:r>
              <a:rPr lang="en-GB" altLang="en-US" sz="3200" dirty="0" err="1">
                <a:solidFill>
                  <a:schemeClr val="tx1"/>
                </a:solidFill>
              </a:rPr>
              <a:t>uporabljajo</a:t>
            </a:r>
            <a:r>
              <a:rPr lang="en-GB" altLang="en-US" sz="3200" dirty="0">
                <a:solidFill>
                  <a:schemeClr val="tx1"/>
                </a:solidFill>
              </a:rPr>
              <a:t> </a:t>
            </a:r>
            <a:r>
              <a:rPr lang="en-GB" altLang="en-US" sz="3200" dirty="0" err="1">
                <a:solidFill>
                  <a:schemeClr val="tx1"/>
                </a:solidFill>
              </a:rPr>
              <a:t>dva</a:t>
            </a:r>
            <a:r>
              <a:rPr lang="en-GB" altLang="en-US" sz="3200" dirty="0">
                <a:solidFill>
                  <a:schemeClr val="tx1"/>
                </a:solidFill>
              </a:rPr>
              <a:t> </a:t>
            </a:r>
            <a:r>
              <a:rPr lang="en-GB" altLang="en-US" sz="3200" dirty="0" err="1">
                <a:solidFill>
                  <a:schemeClr val="tx1"/>
                </a:solidFill>
              </a:rPr>
              <a:t>pristopa</a:t>
            </a:r>
            <a:r>
              <a:rPr lang="en-GB" altLang="en-US" sz="3200" dirty="0">
                <a:solidFill>
                  <a:schemeClr val="tx1"/>
                </a:solidFill>
              </a:rPr>
              <a:t>:</a:t>
            </a:r>
          </a:p>
          <a:p>
            <a:pPr lvl="2"/>
            <a:r>
              <a:rPr lang="en-GB" altLang="en-US" sz="3200" b="1" dirty="0">
                <a:solidFill>
                  <a:schemeClr val="tx1"/>
                </a:solidFill>
              </a:rPr>
              <a:t>(a)</a:t>
            </a:r>
            <a:r>
              <a:rPr lang="en-GB" altLang="en-US" sz="3200" dirty="0">
                <a:solidFill>
                  <a:schemeClr val="tx1"/>
                </a:solidFill>
              </a:rPr>
              <a:t> </a:t>
            </a:r>
            <a:r>
              <a:rPr lang="en-GB" altLang="en-US" sz="3200" dirty="0" err="1">
                <a:solidFill>
                  <a:schemeClr val="tx1"/>
                </a:solidFill>
              </a:rPr>
              <a:t>Prepoznavanje</a:t>
            </a:r>
            <a:r>
              <a:rPr lang="en-GB" altLang="en-US" sz="3200" dirty="0">
                <a:solidFill>
                  <a:schemeClr val="tx1"/>
                </a:solidFill>
              </a:rPr>
              <a:t> </a:t>
            </a:r>
            <a:r>
              <a:rPr lang="en-GB" altLang="en-US" sz="3200" dirty="0" err="1">
                <a:solidFill>
                  <a:schemeClr val="tx1"/>
                </a:solidFill>
              </a:rPr>
              <a:t>goljufivih</a:t>
            </a:r>
            <a:r>
              <a:rPr lang="en-GB" altLang="en-US" sz="3200" dirty="0">
                <a:solidFill>
                  <a:schemeClr val="tx1"/>
                </a:solidFill>
              </a:rPr>
              <a:t> </a:t>
            </a:r>
            <a:r>
              <a:rPr lang="en-GB" altLang="en-US" sz="3200" dirty="0" err="1">
                <a:solidFill>
                  <a:schemeClr val="tx1"/>
                </a:solidFill>
              </a:rPr>
              <a:t>zahtevkov</a:t>
            </a:r>
            <a:r>
              <a:rPr lang="en-GB" altLang="en-US" sz="3200" dirty="0">
                <a:solidFill>
                  <a:schemeClr val="tx1"/>
                </a:solidFill>
              </a:rPr>
              <a:t> (</a:t>
            </a:r>
            <a:r>
              <a:rPr lang="en-GB" altLang="en-US" sz="3200" dirty="0" err="1">
                <a:solidFill>
                  <a:schemeClr val="tx1"/>
                </a:solidFill>
              </a:rPr>
              <a:t>preko</a:t>
            </a:r>
            <a:r>
              <a:rPr lang="en-GB" altLang="en-US" sz="3200" dirty="0">
                <a:solidFill>
                  <a:schemeClr val="tx1"/>
                </a:solidFill>
              </a:rPr>
              <a:t> </a:t>
            </a:r>
            <a:r>
              <a:rPr lang="en-GB" altLang="en-US" sz="3200" dirty="0" err="1">
                <a:solidFill>
                  <a:schemeClr val="tx1"/>
                </a:solidFill>
              </a:rPr>
              <a:t>umetne</a:t>
            </a:r>
            <a:r>
              <a:rPr lang="en-GB" altLang="en-US" sz="3200" dirty="0">
                <a:solidFill>
                  <a:schemeClr val="tx1"/>
                </a:solidFill>
              </a:rPr>
              <a:t> </a:t>
            </a:r>
            <a:r>
              <a:rPr lang="en-GB" altLang="en-US" sz="3200" dirty="0" err="1">
                <a:solidFill>
                  <a:schemeClr val="tx1"/>
                </a:solidFill>
              </a:rPr>
              <a:t>inteligence</a:t>
            </a:r>
            <a:r>
              <a:rPr lang="en-GB" altLang="en-US" sz="3200" dirty="0">
                <a:solidFill>
                  <a:schemeClr val="tx1"/>
                </a:solidFill>
              </a:rPr>
              <a:t>, </a:t>
            </a:r>
            <a:r>
              <a:rPr lang="en-GB" altLang="en-US" sz="3200" dirty="0" err="1">
                <a:solidFill>
                  <a:schemeClr val="tx1"/>
                </a:solidFill>
              </a:rPr>
              <a:t>goljufivih</a:t>
            </a:r>
            <a:r>
              <a:rPr lang="en-GB" altLang="en-US" sz="3200" dirty="0">
                <a:solidFill>
                  <a:schemeClr val="tx1"/>
                </a:solidFill>
              </a:rPr>
              <a:t> </a:t>
            </a:r>
            <a:r>
              <a:rPr lang="en-GB" altLang="en-US" sz="3200" dirty="0" err="1">
                <a:solidFill>
                  <a:schemeClr val="tx1"/>
                </a:solidFill>
              </a:rPr>
              <a:t>znakov</a:t>
            </a:r>
            <a:r>
              <a:rPr lang="en-GB" altLang="en-US" sz="3200" dirty="0">
                <a:solidFill>
                  <a:schemeClr val="tx1"/>
                </a:solidFill>
              </a:rPr>
              <a:t> in </a:t>
            </a:r>
            <a:r>
              <a:rPr lang="en-GB" altLang="en-US" sz="3200" dirty="0" err="1">
                <a:solidFill>
                  <a:schemeClr val="tx1"/>
                </a:solidFill>
              </a:rPr>
              <a:t>uporabe</a:t>
            </a:r>
            <a:r>
              <a:rPr lang="en-GB" altLang="en-US" sz="3200" dirty="0">
                <a:solidFill>
                  <a:schemeClr val="tx1"/>
                </a:solidFill>
              </a:rPr>
              <a:t> </a:t>
            </a:r>
            <a:r>
              <a:rPr lang="en-GB" altLang="en-US" sz="3200" dirty="0" err="1">
                <a:solidFill>
                  <a:schemeClr val="tx1"/>
                </a:solidFill>
              </a:rPr>
              <a:t>socialnih</a:t>
            </a:r>
            <a:r>
              <a:rPr lang="en-GB" altLang="en-US" sz="3200" dirty="0">
                <a:solidFill>
                  <a:schemeClr val="tx1"/>
                </a:solidFill>
              </a:rPr>
              <a:t> </a:t>
            </a:r>
            <a:r>
              <a:rPr lang="en-GB" altLang="en-US" sz="3200" dirty="0" err="1">
                <a:solidFill>
                  <a:schemeClr val="tx1"/>
                </a:solidFill>
              </a:rPr>
              <a:t>omrežij</a:t>
            </a:r>
            <a:r>
              <a:rPr lang="en-GB" altLang="en-US" sz="3200" dirty="0">
                <a:solidFill>
                  <a:schemeClr val="tx1"/>
                </a:solidFill>
              </a:rPr>
              <a:t>).</a:t>
            </a:r>
          </a:p>
          <a:p>
            <a:pPr lvl="2"/>
            <a:r>
              <a:rPr lang="en-GB" altLang="en-US" sz="3200" b="1" dirty="0">
                <a:solidFill>
                  <a:schemeClr val="tx1"/>
                </a:solidFill>
              </a:rPr>
              <a:t>(b)</a:t>
            </a:r>
            <a:r>
              <a:rPr lang="en-GB" altLang="en-US" sz="3200" dirty="0">
                <a:solidFill>
                  <a:schemeClr val="tx1"/>
                </a:solidFill>
              </a:rPr>
              <a:t> </a:t>
            </a:r>
            <a:r>
              <a:rPr lang="en-GB" altLang="en-US" sz="3200" dirty="0" err="1">
                <a:solidFill>
                  <a:schemeClr val="tx1"/>
                </a:solidFill>
              </a:rPr>
              <a:t>Zmanjšanje</a:t>
            </a:r>
            <a:r>
              <a:rPr lang="en-GB" altLang="en-US" sz="3200" dirty="0">
                <a:solidFill>
                  <a:schemeClr val="tx1"/>
                </a:solidFill>
              </a:rPr>
              <a:t> </a:t>
            </a:r>
            <a:r>
              <a:rPr lang="en-GB" altLang="en-US" sz="3200" dirty="0" err="1">
                <a:solidFill>
                  <a:schemeClr val="tx1"/>
                </a:solidFill>
              </a:rPr>
              <a:t>tveganja</a:t>
            </a:r>
            <a:r>
              <a:rPr lang="en-GB" altLang="en-US" sz="3200" dirty="0">
                <a:solidFill>
                  <a:schemeClr val="tx1"/>
                </a:solidFill>
              </a:rPr>
              <a:t> </a:t>
            </a:r>
            <a:r>
              <a:rPr lang="en-GB" altLang="en-US" sz="3200" dirty="0" err="1">
                <a:solidFill>
                  <a:schemeClr val="tx1"/>
                </a:solidFill>
              </a:rPr>
              <a:t>za</a:t>
            </a:r>
            <a:r>
              <a:rPr lang="en-GB" altLang="en-US" sz="3200" dirty="0">
                <a:solidFill>
                  <a:schemeClr val="tx1"/>
                </a:solidFill>
              </a:rPr>
              <a:t> </a:t>
            </a:r>
            <a:r>
              <a:rPr lang="en-GB" altLang="en-US" sz="3200" dirty="0" err="1">
                <a:solidFill>
                  <a:schemeClr val="tx1"/>
                </a:solidFill>
              </a:rPr>
              <a:t>zavarovalnice</a:t>
            </a:r>
            <a:r>
              <a:rPr lang="en-GB" altLang="en-US" sz="3200" dirty="0">
                <a:solidFill>
                  <a:schemeClr val="tx1"/>
                </a:solidFill>
              </a:rPr>
              <a:t> (</a:t>
            </a:r>
            <a:r>
              <a:rPr lang="en-GB" altLang="en-US" sz="3200" dirty="0" err="1">
                <a:solidFill>
                  <a:schemeClr val="tx1"/>
                </a:solidFill>
              </a:rPr>
              <a:t>nižja</a:t>
            </a:r>
            <a:r>
              <a:rPr lang="en-GB" altLang="en-US" sz="3200" dirty="0">
                <a:solidFill>
                  <a:schemeClr val="tx1"/>
                </a:solidFill>
              </a:rPr>
              <a:t> </a:t>
            </a:r>
            <a:r>
              <a:rPr lang="en-GB" altLang="en-US" sz="3200" dirty="0" err="1">
                <a:solidFill>
                  <a:schemeClr val="tx1"/>
                </a:solidFill>
              </a:rPr>
              <a:t>izplačila</a:t>
            </a:r>
            <a:r>
              <a:rPr lang="en-GB" altLang="en-US" sz="3200" dirty="0">
                <a:solidFill>
                  <a:schemeClr val="tx1"/>
                </a:solidFill>
              </a:rPr>
              <a:t>, </a:t>
            </a:r>
            <a:r>
              <a:rPr lang="en-GB" altLang="en-US" sz="3200" dirty="0" err="1">
                <a:solidFill>
                  <a:schemeClr val="tx1"/>
                </a:solidFill>
              </a:rPr>
              <a:t>manj</a:t>
            </a:r>
            <a:r>
              <a:rPr lang="en-GB" altLang="en-US" sz="3200" dirty="0">
                <a:solidFill>
                  <a:schemeClr val="tx1"/>
                </a:solidFill>
              </a:rPr>
              <a:t> </a:t>
            </a:r>
            <a:r>
              <a:rPr lang="en-GB" altLang="en-US" sz="3200" dirty="0" err="1">
                <a:solidFill>
                  <a:schemeClr val="tx1"/>
                </a:solidFill>
              </a:rPr>
              <a:t>možnosti</a:t>
            </a:r>
            <a:r>
              <a:rPr lang="en-GB" altLang="en-US" sz="3200" dirty="0">
                <a:solidFill>
                  <a:schemeClr val="tx1"/>
                </a:solidFill>
              </a:rPr>
              <a:t> </a:t>
            </a:r>
            <a:r>
              <a:rPr lang="en-GB" altLang="en-US" sz="3200" dirty="0" err="1">
                <a:solidFill>
                  <a:schemeClr val="tx1"/>
                </a:solidFill>
              </a:rPr>
              <a:t>za</a:t>
            </a:r>
            <a:r>
              <a:rPr lang="en-GB" altLang="en-US" sz="3200" dirty="0">
                <a:solidFill>
                  <a:schemeClr val="tx1"/>
                </a:solidFill>
              </a:rPr>
              <a:t> </a:t>
            </a:r>
            <a:r>
              <a:rPr lang="en-GB" altLang="en-US" sz="3200" dirty="0" err="1">
                <a:solidFill>
                  <a:schemeClr val="tx1"/>
                </a:solidFill>
              </a:rPr>
              <a:t>izplačilo</a:t>
            </a:r>
            <a:r>
              <a:rPr lang="en-GB" altLang="en-US" sz="3200" dirty="0">
                <a:solidFill>
                  <a:schemeClr val="tx1"/>
                </a:solidFill>
              </a:rPr>
              <a:t>, </a:t>
            </a:r>
            <a:r>
              <a:rPr lang="en-GB" altLang="en-US" sz="3200" dirty="0" err="1">
                <a:solidFill>
                  <a:schemeClr val="tx1"/>
                </a:solidFill>
              </a:rPr>
              <a:t>več</a:t>
            </a:r>
            <a:r>
              <a:rPr lang="en-GB" altLang="en-US" sz="3200" dirty="0">
                <a:solidFill>
                  <a:schemeClr val="tx1"/>
                </a:solidFill>
              </a:rPr>
              <a:t> </a:t>
            </a:r>
            <a:r>
              <a:rPr lang="en-GB" altLang="en-US" sz="3200" dirty="0" err="1">
                <a:solidFill>
                  <a:schemeClr val="tx1"/>
                </a:solidFill>
              </a:rPr>
              <a:t>izjem</a:t>
            </a:r>
            <a:r>
              <a:rPr lang="en-GB" altLang="en-US" sz="3200" dirty="0">
                <a:solidFill>
                  <a:schemeClr val="tx1"/>
                </a:solidFill>
              </a:rPr>
              <a:t> v </a:t>
            </a:r>
            <a:r>
              <a:rPr lang="en-GB" altLang="en-US" sz="3200" dirty="0" err="1">
                <a:solidFill>
                  <a:schemeClr val="tx1"/>
                </a:solidFill>
              </a:rPr>
              <a:t>malem</a:t>
            </a:r>
            <a:r>
              <a:rPr lang="en-GB" altLang="en-US" sz="3200" dirty="0">
                <a:solidFill>
                  <a:schemeClr val="tx1"/>
                </a:solidFill>
              </a:rPr>
              <a:t> </a:t>
            </a:r>
            <a:r>
              <a:rPr lang="en-GB" altLang="en-US" sz="3200" dirty="0" err="1">
                <a:solidFill>
                  <a:schemeClr val="tx1"/>
                </a:solidFill>
              </a:rPr>
              <a:t>tisku</a:t>
            </a:r>
            <a:r>
              <a:rPr lang="en-GB" altLang="en-US" sz="3200" dirty="0">
                <a:solidFill>
                  <a:schemeClr val="tx1"/>
                </a:solidFill>
              </a:rPr>
              <a:t>...). </a:t>
            </a:r>
            <a:endParaRPr lang="en-GB" altLang="en-US" sz="3200" b="1"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31490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Spoprijemanje</a:t>
            </a:r>
            <a:r>
              <a:rPr lang="en-GB" b="1" dirty="0"/>
              <a:t> z </a:t>
            </a:r>
            <a:r>
              <a:rPr lang="en-GB" b="1" dirty="0" err="1"/>
              <a:t>goljufijami</a:t>
            </a:r>
            <a:endParaRPr lang="en-US" b="1" dirty="0"/>
          </a:p>
        </p:txBody>
      </p:sp>
      <p:sp>
        <p:nvSpPr>
          <p:cNvPr id="6" name="Text Placeholder 5"/>
          <p:cNvSpPr>
            <a:spLocks noGrp="1"/>
          </p:cNvSpPr>
          <p:nvPr>
            <p:ph type="body" sz="quarter" idx="10"/>
          </p:nvPr>
        </p:nvSpPr>
        <p:spPr>
          <a:xfrm>
            <a:off x="274638" y="1216122"/>
            <a:ext cx="11887200" cy="5032147"/>
          </a:xfrm>
        </p:spPr>
        <p:txBody>
          <a:bodyPr/>
          <a:lstStyle/>
          <a:p>
            <a:pPr marL="457200" indent="-457200">
              <a:buAutoNum type="alphaLcParenBoth"/>
            </a:pPr>
            <a:r>
              <a:rPr lang="en-GB" altLang="en-US" sz="2500" dirty="0">
                <a:solidFill>
                  <a:schemeClr val="tx1"/>
                </a:solidFill>
              </a:rPr>
              <a:t>je </a:t>
            </a:r>
            <a:r>
              <a:rPr lang="en-GB" altLang="en-US" sz="2500" dirty="0" err="1">
                <a:solidFill>
                  <a:schemeClr val="tx1"/>
                </a:solidFill>
              </a:rPr>
              <a:t>problematičen</a:t>
            </a:r>
            <a:r>
              <a:rPr lang="en-GB" altLang="en-US" sz="2500" dirty="0">
                <a:solidFill>
                  <a:schemeClr val="tx1"/>
                </a:solidFill>
              </a:rPr>
              <a:t>, </a:t>
            </a:r>
            <a:r>
              <a:rPr lang="en-GB" altLang="en-US" sz="2500" dirty="0" err="1">
                <a:solidFill>
                  <a:schemeClr val="tx1"/>
                </a:solidFill>
              </a:rPr>
              <a:t>ker</a:t>
            </a:r>
            <a:r>
              <a:rPr lang="en-GB" altLang="en-US" sz="2500" dirty="0">
                <a:solidFill>
                  <a:schemeClr val="tx1"/>
                </a:solidFill>
              </a:rPr>
              <a:t> se je </a:t>
            </a:r>
            <a:r>
              <a:rPr lang="en-GB" altLang="en-US" sz="2500" dirty="0" err="1">
                <a:solidFill>
                  <a:schemeClr val="tx1"/>
                </a:solidFill>
              </a:rPr>
              <a:t>goljufija</a:t>
            </a:r>
            <a:r>
              <a:rPr lang="en-GB" altLang="en-US" sz="2500" dirty="0">
                <a:solidFill>
                  <a:schemeClr val="tx1"/>
                </a:solidFill>
              </a:rPr>
              <a:t> </a:t>
            </a:r>
            <a:r>
              <a:rPr lang="en-GB" altLang="en-US" sz="2500" dirty="0" err="1">
                <a:solidFill>
                  <a:schemeClr val="tx1"/>
                </a:solidFill>
              </a:rPr>
              <a:t>že</a:t>
            </a:r>
            <a:r>
              <a:rPr lang="en-GB" altLang="en-US" sz="2500" dirty="0">
                <a:solidFill>
                  <a:schemeClr val="tx1"/>
                </a:solidFill>
              </a:rPr>
              <a:t> </a:t>
            </a:r>
            <a:r>
              <a:rPr lang="en-GB" altLang="en-US" sz="2500" dirty="0" err="1">
                <a:solidFill>
                  <a:schemeClr val="tx1"/>
                </a:solidFill>
              </a:rPr>
              <a:t>zgodila</a:t>
            </a:r>
            <a:r>
              <a:rPr lang="en-GB" altLang="en-US" sz="2500" dirty="0">
                <a:solidFill>
                  <a:schemeClr val="tx1"/>
                </a:solidFill>
              </a:rPr>
              <a:t> in je v ta </a:t>
            </a:r>
            <a:r>
              <a:rPr lang="en-GB" altLang="en-US" sz="2500" dirty="0" err="1">
                <a:solidFill>
                  <a:schemeClr val="tx1"/>
                </a:solidFill>
              </a:rPr>
              <a:t>namen</a:t>
            </a:r>
            <a:r>
              <a:rPr lang="en-GB" altLang="en-US" sz="2500" dirty="0">
                <a:solidFill>
                  <a:schemeClr val="tx1"/>
                </a:solidFill>
              </a:rPr>
              <a:t> </a:t>
            </a:r>
            <a:r>
              <a:rPr lang="en-GB" altLang="en-US" sz="2500" dirty="0" err="1">
                <a:solidFill>
                  <a:schemeClr val="tx1"/>
                </a:solidFill>
              </a:rPr>
              <a:t>treba</a:t>
            </a:r>
            <a:r>
              <a:rPr lang="en-GB" altLang="en-US" sz="2500" dirty="0">
                <a:solidFill>
                  <a:schemeClr val="tx1"/>
                </a:solidFill>
              </a:rPr>
              <a:t> </a:t>
            </a:r>
            <a:r>
              <a:rPr lang="en-GB" altLang="en-US" sz="2500" dirty="0" err="1">
                <a:solidFill>
                  <a:schemeClr val="tx1"/>
                </a:solidFill>
              </a:rPr>
              <a:t>preverjati</a:t>
            </a:r>
            <a:r>
              <a:rPr lang="en-GB" altLang="en-US" sz="2500" dirty="0">
                <a:solidFill>
                  <a:schemeClr val="tx1"/>
                </a:solidFill>
              </a:rPr>
              <a:t> </a:t>
            </a:r>
            <a:r>
              <a:rPr lang="en-GB" altLang="en-US" sz="2500" dirty="0" err="1">
                <a:solidFill>
                  <a:schemeClr val="tx1"/>
                </a:solidFill>
              </a:rPr>
              <a:t>vse</a:t>
            </a:r>
            <a:r>
              <a:rPr lang="en-GB" altLang="en-US" sz="2500" dirty="0">
                <a:solidFill>
                  <a:schemeClr val="tx1"/>
                </a:solidFill>
              </a:rPr>
              <a:t> </a:t>
            </a:r>
            <a:r>
              <a:rPr lang="en-GB" altLang="en-US" sz="2500" dirty="0" err="1">
                <a:solidFill>
                  <a:schemeClr val="tx1"/>
                </a:solidFill>
              </a:rPr>
              <a:t>vloge</a:t>
            </a:r>
            <a:r>
              <a:rPr lang="en-GB" altLang="en-US" sz="2500" dirty="0">
                <a:solidFill>
                  <a:schemeClr val="tx1"/>
                </a:solidFill>
              </a:rPr>
              <a:t> (</a:t>
            </a:r>
            <a:r>
              <a:rPr lang="en-GB" altLang="en-US" sz="2500" dirty="0" err="1">
                <a:solidFill>
                  <a:schemeClr val="tx1"/>
                </a:solidFill>
              </a:rPr>
              <a:t>veliko</a:t>
            </a:r>
            <a:r>
              <a:rPr lang="en-GB" altLang="en-US" sz="2500" dirty="0">
                <a:solidFill>
                  <a:schemeClr val="tx1"/>
                </a:solidFill>
              </a:rPr>
              <a:t> </a:t>
            </a:r>
            <a:r>
              <a:rPr lang="en-GB" altLang="en-US" sz="2500" dirty="0" err="1">
                <a:solidFill>
                  <a:schemeClr val="tx1"/>
                </a:solidFill>
              </a:rPr>
              <a:t>dela</a:t>
            </a:r>
            <a:r>
              <a:rPr lang="en-GB" altLang="en-US" sz="2500" dirty="0">
                <a:solidFill>
                  <a:schemeClr val="tx1"/>
                </a:solidFill>
              </a:rPr>
              <a:t> </a:t>
            </a:r>
            <a:r>
              <a:rPr lang="en-GB" altLang="en-US" sz="2500" dirty="0" err="1">
                <a:solidFill>
                  <a:schemeClr val="tx1"/>
                </a:solidFill>
              </a:rPr>
              <a:t>za</a:t>
            </a:r>
            <a:r>
              <a:rPr lang="en-GB" altLang="en-US" sz="2500" dirty="0">
                <a:solidFill>
                  <a:schemeClr val="tx1"/>
                </a:solidFill>
              </a:rPr>
              <a:t> </a:t>
            </a:r>
            <a:r>
              <a:rPr lang="en-GB" altLang="en-US" sz="2500" dirty="0" err="1">
                <a:solidFill>
                  <a:schemeClr val="tx1"/>
                </a:solidFill>
              </a:rPr>
              <a:t>zavarovalnice</a:t>
            </a:r>
            <a:r>
              <a:rPr lang="en-GB" altLang="en-US" sz="2500" dirty="0">
                <a:solidFill>
                  <a:schemeClr val="tx1"/>
                </a:solidFill>
              </a:rPr>
              <a:t>).</a:t>
            </a:r>
          </a:p>
          <a:p>
            <a:pPr marL="457200" indent="-457200">
              <a:buAutoNum type="alphaLcParenBoth"/>
            </a:pPr>
            <a:endParaRPr lang="en-GB" altLang="en-US" sz="2500" dirty="0">
              <a:solidFill>
                <a:schemeClr val="tx1"/>
              </a:solidFill>
            </a:endParaRPr>
          </a:p>
          <a:p>
            <a:pPr marL="457200" indent="-457200">
              <a:buAutoNum type="alphaLcParenBoth"/>
            </a:pPr>
            <a:r>
              <a:rPr lang="en-GB" altLang="en-US" sz="2500" dirty="0">
                <a:solidFill>
                  <a:schemeClr val="tx1"/>
                </a:solidFill>
              </a:rPr>
              <a:t>je </a:t>
            </a:r>
            <a:r>
              <a:rPr lang="en-GB" altLang="en-US" sz="2500" dirty="0" err="1">
                <a:solidFill>
                  <a:schemeClr val="tx1"/>
                </a:solidFill>
              </a:rPr>
              <a:t>problematičen</a:t>
            </a:r>
            <a:r>
              <a:rPr lang="en-GB" altLang="en-US" sz="2500" dirty="0">
                <a:solidFill>
                  <a:schemeClr val="tx1"/>
                </a:solidFill>
              </a:rPr>
              <a:t>, </a:t>
            </a:r>
            <a:r>
              <a:rPr lang="en-GB" altLang="en-US" sz="2500" dirty="0" err="1">
                <a:solidFill>
                  <a:schemeClr val="tx1"/>
                </a:solidFill>
              </a:rPr>
              <a:t>ker</a:t>
            </a:r>
            <a:r>
              <a:rPr lang="en-GB" altLang="en-US" sz="2500" dirty="0">
                <a:solidFill>
                  <a:schemeClr val="tx1"/>
                </a:solidFill>
              </a:rPr>
              <a:t> </a:t>
            </a:r>
            <a:r>
              <a:rPr lang="en-GB" altLang="en-US" sz="2500" dirty="0" err="1">
                <a:solidFill>
                  <a:schemeClr val="tx1"/>
                </a:solidFill>
              </a:rPr>
              <a:t>zavarovalnice</a:t>
            </a:r>
            <a:r>
              <a:rPr lang="en-GB" altLang="en-US" sz="2500" dirty="0">
                <a:solidFill>
                  <a:schemeClr val="tx1"/>
                </a:solidFill>
              </a:rPr>
              <a:t> </a:t>
            </a:r>
            <a:r>
              <a:rPr lang="en-GB" altLang="en-US" sz="2500" dirty="0" err="1">
                <a:solidFill>
                  <a:schemeClr val="tx1"/>
                </a:solidFill>
              </a:rPr>
              <a:t>ščitijo</a:t>
            </a:r>
            <a:r>
              <a:rPr lang="en-GB" altLang="en-US" sz="2500" dirty="0">
                <a:solidFill>
                  <a:schemeClr val="tx1"/>
                </a:solidFill>
              </a:rPr>
              <a:t> </a:t>
            </a:r>
            <a:r>
              <a:rPr lang="en-GB" altLang="en-US" sz="2500" dirty="0" err="1">
                <a:solidFill>
                  <a:schemeClr val="tx1"/>
                </a:solidFill>
              </a:rPr>
              <a:t>sebe</a:t>
            </a:r>
            <a:r>
              <a:rPr lang="en-GB" altLang="en-US" sz="2500" dirty="0">
                <a:solidFill>
                  <a:schemeClr val="tx1"/>
                </a:solidFill>
              </a:rPr>
              <a:t>, ne pa </a:t>
            </a:r>
            <a:r>
              <a:rPr lang="en-GB" altLang="en-US" sz="2500" dirty="0" err="1">
                <a:solidFill>
                  <a:schemeClr val="tx1"/>
                </a:solidFill>
              </a:rPr>
              <a:t>komitentov</a:t>
            </a:r>
            <a:r>
              <a:rPr lang="en-GB" altLang="en-US" sz="2500" dirty="0">
                <a:solidFill>
                  <a:schemeClr val="tx1"/>
                </a:solidFill>
              </a:rPr>
              <a:t>.</a:t>
            </a:r>
          </a:p>
          <a:p>
            <a:endParaRPr lang="en-GB" altLang="en-US" sz="2500" dirty="0">
              <a:solidFill>
                <a:schemeClr val="tx1"/>
              </a:solidFill>
            </a:endParaRPr>
          </a:p>
          <a:p>
            <a:r>
              <a:rPr lang="en-GB" altLang="en-US" sz="2500" dirty="0" err="1">
                <a:solidFill>
                  <a:schemeClr val="tx1"/>
                </a:solidFill>
              </a:rPr>
              <a:t>Rešitev</a:t>
            </a:r>
            <a:r>
              <a:rPr lang="en-GB" altLang="en-US" sz="2500" dirty="0">
                <a:solidFill>
                  <a:schemeClr val="tx1"/>
                </a:solidFill>
              </a:rPr>
              <a:t>, po </a:t>
            </a:r>
            <a:r>
              <a:rPr lang="en-GB" altLang="en-US" sz="2500" dirty="0" err="1">
                <a:solidFill>
                  <a:schemeClr val="tx1"/>
                </a:solidFill>
              </a:rPr>
              <a:t>našem</a:t>
            </a:r>
            <a:r>
              <a:rPr lang="en-GB" altLang="en-US" sz="2500" dirty="0">
                <a:solidFill>
                  <a:schemeClr val="tx1"/>
                </a:solidFill>
              </a:rPr>
              <a:t> </a:t>
            </a:r>
            <a:r>
              <a:rPr lang="en-GB" altLang="en-US" sz="2500" dirty="0" err="1">
                <a:solidFill>
                  <a:schemeClr val="tx1"/>
                </a:solidFill>
              </a:rPr>
              <a:t>mnenju</a:t>
            </a:r>
            <a:r>
              <a:rPr lang="en-GB" altLang="en-US" sz="2500" dirty="0">
                <a:solidFill>
                  <a:schemeClr val="tx1"/>
                </a:solidFill>
              </a:rPr>
              <a:t>, je da </a:t>
            </a:r>
            <a:r>
              <a:rPr lang="en-GB" altLang="en-US" sz="2500" dirty="0" err="1">
                <a:solidFill>
                  <a:schemeClr val="tx1"/>
                </a:solidFill>
              </a:rPr>
              <a:t>zmanjšamo</a:t>
            </a:r>
            <a:r>
              <a:rPr lang="en-GB" altLang="en-US" sz="2500" dirty="0">
                <a:solidFill>
                  <a:schemeClr val="tx1"/>
                </a:solidFill>
              </a:rPr>
              <a:t> </a:t>
            </a:r>
            <a:r>
              <a:rPr lang="en-GB" altLang="en-US" sz="2500" dirty="0" err="1">
                <a:solidFill>
                  <a:schemeClr val="tx1"/>
                </a:solidFill>
              </a:rPr>
              <a:t>število</a:t>
            </a:r>
            <a:r>
              <a:rPr lang="en-GB" altLang="en-US" sz="2500" dirty="0">
                <a:solidFill>
                  <a:schemeClr val="tx1"/>
                </a:solidFill>
              </a:rPr>
              <a:t> </a:t>
            </a:r>
            <a:r>
              <a:rPr lang="en-GB" altLang="en-US" sz="2500" dirty="0" err="1">
                <a:solidFill>
                  <a:schemeClr val="tx1"/>
                </a:solidFill>
              </a:rPr>
              <a:t>goljufivih</a:t>
            </a:r>
            <a:r>
              <a:rPr lang="en-GB" altLang="en-US" sz="2500" dirty="0">
                <a:solidFill>
                  <a:schemeClr val="tx1"/>
                </a:solidFill>
              </a:rPr>
              <a:t> vlog. </a:t>
            </a:r>
            <a:r>
              <a:rPr lang="en-GB" altLang="en-US" sz="2500" dirty="0" err="1">
                <a:solidFill>
                  <a:schemeClr val="tx1"/>
                </a:solidFill>
              </a:rPr>
              <a:t>Tako</a:t>
            </a:r>
            <a:r>
              <a:rPr lang="en-GB" altLang="en-US" sz="2500" dirty="0">
                <a:solidFill>
                  <a:schemeClr val="tx1"/>
                </a:solidFill>
              </a:rPr>
              <a:t> </a:t>
            </a:r>
            <a:r>
              <a:rPr lang="en-GB" altLang="en-US" sz="2500" dirty="0" err="1">
                <a:solidFill>
                  <a:schemeClr val="tx1"/>
                </a:solidFill>
              </a:rPr>
              <a:t>zmanjšamo</a:t>
            </a:r>
            <a:r>
              <a:rPr lang="en-GB" altLang="en-US" sz="2500" dirty="0">
                <a:solidFill>
                  <a:schemeClr val="tx1"/>
                </a:solidFill>
              </a:rPr>
              <a:t> </a:t>
            </a:r>
            <a:r>
              <a:rPr lang="en-GB" altLang="en-US" sz="2500" dirty="0" err="1">
                <a:solidFill>
                  <a:schemeClr val="tx1"/>
                </a:solidFill>
              </a:rPr>
              <a:t>količino</a:t>
            </a:r>
            <a:r>
              <a:rPr lang="en-GB" altLang="en-US" sz="2500" dirty="0">
                <a:solidFill>
                  <a:schemeClr val="tx1"/>
                </a:solidFill>
              </a:rPr>
              <a:t> </a:t>
            </a:r>
            <a:r>
              <a:rPr lang="en-GB" altLang="en-US" sz="2500" dirty="0" err="1">
                <a:solidFill>
                  <a:schemeClr val="tx1"/>
                </a:solidFill>
              </a:rPr>
              <a:t>dela</a:t>
            </a:r>
            <a:r>
              <a:rPr lang="en-GB" altLang="en-US" sz="2500" dirty="0">
                <a:solidFill>
                  <a:schemeClr val="tx1"/>
                </a:solidFill>
              </a:rPr>
              <a:t> </a:t>
            </a:r>
            <a:r>
              <a:rPr lang="en-GB" altLang="en-US" sz="2500" dirty="0" err="1">
                <a:solidFill>
                  <a:schemeClr val="tx1"/>
                </a:solidFill>
              </a:rPr>
              <a:t>zavarovalnicam</a:t>
            </a:r>
            <a:r>
              <a:rPr lang="en-GB" altLang="en-US" sz="2500" dirty="0">
                <a:solidFill>
                  <a:schemeClr val="tx1"/>
                </a:solidFill>
              </a:rPr>
              <a:t> in </a:t>
            </a:r>
            <a:r>
              <a:rPr lang="en-GB" altLang="en-US" sz="2500" dirty="0" err="1">
                <a:solidFill>
                  <a:schemeClr val="tx1"/>
                </a:solidFill>
              </a:rPr>
              <a:t>dolgoročno</a:t>
            </a:r>
            <a:r>
              <a:rPr lang="en-GB" altLang="en-US" sz="2500" dirty="0">
                <a:solidFill>
                  <a:schemeClr val="tx1"/>
                </a:solidFill>
              </a:rPr>
              <a:t> </a:t>
            </a:r>
            <a:r>
              <a:rPr lang="en-GB" altLang="en-US" sz="2500" dirty="0" err="1">
                <a:solidFill>
                  <a:schemeClr val="tx1"/>
                </a:solidFill>
              </a:rPr>
              <a:t>omogočamo</a:t>
            </a:r>
            <a:r>
              <a:rPr lang="en-GB" altLang="en-US" sz="2500" dirty="0">
                <a:solidFill>
                  <a:schemeClr val="tx1"/>
                </a:solidFill>
              </a:rPr>
              <a:t> </a:t>
            </a:r>
            <a:r>
              <a:rPr lang="en-GB" altLang="en-US" sz="2500" dirty="0" err="1">
                <a:solidFill>
                  <a:schemeClr val="tx1"/>
                </a:solidFill>
              </a:rPr>
              <a:t>boljšo</a:t>
            </a:r>
            <a:r>
              <a:rPr lang="en-GB" altLang="en-US" sz="2500" dirty="0">
                <a:solidFill>
                  <a:schemeClr val="tx1"/>
                </a:solidFill>
              </a:rPr>
              <a:t> </a:t>
            </a:r>
            <a:r>
              <a:rPr lang="en-GB" altLang="en-US" sz="2500" dirty="0" err="1">
                <a:solidFill>
                  <a:schemeClr val="tx1"/>
                </a:solidFill>
              </a:rPr>
              <a:t>storitev</a:t>
            </a:r>
            <a:r>
              <a:rPr lang="en-GB" altLang="en-US" sz="2500" dirty="0">
                <a:solidFill>
                  <a:schemeClr val="tx1"/>
                </a:solidFill>
              </a:rPr>
              <a:t> </a:t>
            </a:r>
            <a:r>
              <a:rPr lang="en-GB" altLang="en-US" sz="2500" dirty="0" err="1">
                <a:solidFill>
                  <a:schemeClr val="tx1"/>
                </a:solidFill>
              </a:rPr>
              <a:t>za</a:t>
            </a:r>
            <a:r>
              <a:rPr lang="en-GB" altLang="en-US" sz="2500" dirty="0">
                <a:solidFill>
                  <a:schemeClr val="tx1"/>
                </a:solidFill>
              </a:rPr>
              <a:t> </a:t>
            </a:r>
            <a:r>
              <a:rPr lang="en-GB" altLang="en-US" sz="2500" dirty="0" err="1">
                <a:solidFill>
                  <a:schemeClr val="tx1"/>
                </a:solidFill>
              </a:rPr>
              <a:t>stranke</a:t>
            </a:r>
            <a:r>
              <a:rPr lang="en-GB" altLang="en-US" sz="2500" dirty="0">
                <a:solidFill>
                  <a:schemeClr val="tx1"/>
                </a:solidFill>
              </a:rPr>
              <a:t>.</a:t>
            </a:r>
          </a:p>
          <a:p>
            <a:r>
              <a:rPr lang="en-GB" altLang="en-US" sz="2500" dirty="0" err="1">
                <a:solidFill>
                  <a:schemeClr val="tx1"/>
                </a:solidFill>
              </a:rPr>
              <a:t>Odkriti</a:t>
            </a:r>
            <a:r>
              <a:rPr lang="en-GB" altLang="en-US" sz="2500" dirty="0">
                <a:solidFill>
                  <a:schemeClr val="tx1"/>
                </a:solidFill>
              </a:rPr>
              <a:t> </a:t>
            </a:r>
            <a:r>
              <a:rPr lang="en-GB" altLang="en-US" sz="2500" dirty="0" err="1">
                <a:solidFill>
                  <a:schemeClr val="tx1"/>
                </a:solidFill>
              </a:rPr>
              <a:t>moramo</a:t>
            </a:r>
            <a:r>
              <a:rPr lang="en-GB" altLang="en-US" sz="2500" dirty="0">
                <a:solidFill>
                  <a:schemeClr val="tx1"/>
                </a:solidFill>
              </a:rPr>
              <a:t>:</a:t>
            </a:r>
          </a:p>
          <a:p>
            <a:pPr marL="728663" lvl="1" indent="-457200">
              <a:buFont typeface="+mj-lt"/>
              <a:buAutoNum type="arabicPeriod"/>
            </a:pPr>
            <a:r>
              <a:rPr lang="en-GB" altLang="en-US" sz="2500" dirty="0">
                <a:solidFill>
                  <a:schemeClr val="tx1"/>
                </a:solidFill>
              </a:rPr>
              <a:t>Ali je </a:t>
            </a:r>
            <a:r>
              <a:rPr lang="en-GB" altLang="en-US" sz="2500" dirty="0" err="1">
                <a:solidFill>
                  <a:schemeClr val="tx1"/>
                </a:solidFill>
              </a:rPr>
              <a:t>nivo</a:t>
            </a:r>
            <a:r>
              <a:rPr lang="en-GB" altLang="en-US" sz="2500" dirty="0">
                <a:solidFill>
                  <a:schemeClr val="tx1"/>
                </a:solidFill>
              </a:rPr>
              <a:t> in </a:t>
            </a:r>
            <a:r>
              <a:rPr lang="en-GB" altLang="en-US" sz="2500" dirty="0" err="1">
                <a:solidFill>
                  <a:schemeClr val="tx1"/>
                </a:solidFill>
              </a:rPr>
              <a:t>način</a:t>
            </a:r>
            <a:r>
              <a:rPr lang="en-GB" altLang="en-US" sz="2500" dirty="0">
                <a:solidFill>
                  <a:schemeClr val="tx1"/>
                </a:solidFill>
              </a:rPr>
              <a:t> </a:t>
            </a:r>
            <a:r>
              <a:rPr lang="en-GB" altLang="en-US" sz="2500" dirty="0" err="1">
                <a:solidFill>
                  <a:schemeClr val="tx1"/>
                </a:solidFill>
              </a:rPr>
              <a:t>goljufanja</a:t>
            </a:r>
            <a:r>
              <a:rPr lang="en-GB" altLang="en-US" sz="2500" dirty="0">
                <a:solidFill>
                  <a:schemeClr val="tx1"/>
                </a:solidFill>
              </a:rPr>
              <a:t> </a:t>
            </a:r>
            <a:r>
              <a:rPr lang="en-GB" altLang="en-US" sz="2500" dirty="0" err="1">
                <a:solidFill>
                  <a:schemeClr val="tx1"/>
                </a:solidFill>
              </a:rPr>
              <a:t>primerljiv</a:t>
            </a:r>
            <a:r>
              <a:rPr lang="en-GB" altLang="en-US" sz="2500" dirty="0">
                <a:solidFill>
                  <a:schemeClr val="tx1"/>
                </a:solidFill>
              </a:rPr>
              <a:t> z </a:t>
            </a:r>
            <a:r>
              <a:rPr lang="en-GB" altLang="en-US" sz="2500" dirty="0" err="1">
                <a:solidFill>
                  <a:schemeClr val="tx1"/>
                </a:solidFill>
              </a:rPr>
              <a:t>drugimi</a:t>
            </a:r>
            <a:r>
              <a:rPr lang="en-GB" altLang="en-US" sz="2500" dirty="0">
                <a:solidFill>
                  <a:schemeClr val="tx1"/>
                </a:solidFill>
              </a:rPr>
              <a:t>, </a:t>
            </a:r>
            <a:r>
              <a:rPr lang="en-GB" altLang="en-US" sz="2500" dirty="0" err="1">
                <a:solidFill>
                  <a:schemeClr val="tx1"/>
                </a:solidFill>
              </a:rPr>
              <a:t>že</a:t>
            </a:r>
            <a:r>
              <a:rPr lang="en-GB" altLang="en-US" sz="2500" dirty="0">
                <a:solidFill>
                  <a:schemeClr val="tx1"/>
                </a:solidFill>
              </a:rPr>
              <a:t> </a:t>
            </a:r>
            <a:r>
              <a:rPr lang="en-GB" altLang="en-US" sz="2500" dirty="0" err="1">
                <a:solidFill>
                  <a:schemeClr val="tx1"/>
                </a:solidFill>
              </a:rPr>
              <a:t>raziskanimi</a:t>
            </a:r>
            <a:r>
              <a:rPr lang="en-GB" altLang="en-US" sz="2500" dirty="0">
                <a:solidFill>
                  <a:schemeClr val="tx1"/>
                </a:solidFill>
              </a:rPr>
              <a:t>, </a:t>
            </a:r>
            <a:r>
              <a:rPr lang="en-GB" altLang="en-US" sz="2500" dirty="0" err="1">
                <a:solidFill>
                  <a:schemeClr val="tx1"/>
                </a:solidFill>
              </a:rPr>
              <a:t>konteksti</a:t>
            </a:r>
            <a:r>
              <a:rPr lang="en-GB" altLang="en-US" sz="2500" dirty="0">
                <a:solidFill>
                  <a:schemeClr val="tx1"/>
                </a:solidFill>
              </a:rPr>
              <a:t>.</a:t>
            </a:r>
          </a:p>
          <a:p>
            <a:pPr marL="728663" lvl="1" indent="-457200">
              <a:buFont typeface="+mj-lt"/>
              <a:buAutoNum type="arabicPeriod"/>
            </a:pPr>
            <a:r>
              <a:rPr lang="en-GB" altLang="en-US" sz="2500" dirty="0" err="1">
                <a:solidFill>
                  <a:schemeClr val="tx1"/>
                </a:solidFill>
              </a:rPr>
              <a:t>Kateri</a:t>
            </a:r>
            <a:r>
              <a:rPr lang="en-GB" altLang="en-US" sz="2500" dirty="0">
                <a:solidFill>
                  <a:schemeClr val="tx1"/>
                </a:solidFill>
              </a:rPr>
              <a:t> </a:t>
            </a:r>
            <a:r>
              <a:rPr lang="en-GB" altLang="en-US" sz="2500" dirty="0" err="1">
                <a:solidFill>
                  <a:schemeClr val="tx1"/>
                </a:solidFill>
              </a:rPr>
              <a:t>mehanizmi</a:t>
            </a:r>
            <a:r>
              <a:rPr lang="en-GB" altLang="en-US" sz="2500" dirty="0">
                <a:solidFill>
                  <a:schemeClr val="tx1"/>
                </a:solidFill>
              </a:rPr>
              <a:t> </a:t>
            </a:r>
            <a:r>
              <a:rPr lang="en-GB" altLang="en-US" sz="2500" dirty="0" err="1">
                <a:solidFill>
                  <a:schemeClr val="tx1"/>
                </a:solidFill>
              </a:rPr>
              <a:t>preprečujejo</a:t>
            </a:r>
            <a:r>
              <a:rPr lang="en-GB" altLang="en-US" sz="2500" dirty="0">
                <a:solidFill>
                  <a:schemeClr val="tx1"/>
                </a:solidFill>
              </a:rPr>
              <a:t> </a:t>
            </a:r>
            <a:r>
              <a:rPr lang="en-GB" altLang="en-US" sz="2500" dirty="0" err="1">
                <a:solidFill>
                  <a:schemeClr val="tx1"/>
                </a:solidFill>
              </a:rPr>
              <a:t>vlaganje</a:t>
            </a:r>
            <a:r>
              <a:rPr lang="en-GB" altLang="en-US" sz="2500" dirty="0">
                <a:solidFill>
                  <a:schemeClr val="tx1"/>
                </a:solidFill>
              </a:rPr>
              <a:t> </a:t>
            </a:r>
            <a:r>
              <a:rPr lang="en-GB" altLang="en-US" sz="2500" dirty="0" err="1">
                <a:solidFill>
                  <a:schemeClr val="tx1"/>
                </a:solidFill>
              </a:rPr>
              <a:t>goljufivih</a:t>
            </a:r>
            <a:r>
              <a:rPr lang="en-GB" altLang="en-US" sz="2500" dirty="0">
                <a:solidFill>
                  <a:schemeClr val="tx1"/>
                </a:solidFill>
              </a:rPr>
              <a:t> vlog. </a:t>
            </a:r>
          </a:p>
          <a:p>
            <a:pPr marL="728663" lvl="1" indent="-457200">
              <a:buFont typeface="+mj-lt"/>
              <a:buAutoNum type="arabicPeriod"/>
            </a:pPr>
            <a:endParaRPr lang="en-GB" altLang="en-US" sz="2500" dirty="0">
              <a:solidFill>
                <a:schemeClr val="tx1"/>
              </a:solidFill>
            </a:endParaRPr>
          </a:p>
          <a:p>
            <a:pPr marL="271463" lvl="1" algn="ctr"/>
            <a:r>
              <a:rPr lang="en-GB" altLang="en-US" sz="2500" dirty="0">
                <a:solidFill>
                  <a:srgbClr val="FF0000"/>
                </a:solidFill>
              </a:rPr>
              <a:t>V </a:t>
            </a:r>
            <a:r>
              <a:rPr lang="en-GB" altLang="en-US" sz="2500" dirty="0" err="1">
                <a:solidFill>
                  <a:srgbClr val="FF0000"/>
                </a:solidFill>
              </a:rPr>
              <a:t>osnovi</a:t>
            </a:r>
            <a:r>
              <a:rPr lang="en-GB" altLang="en-US" sz="2500" dirty="0">
                <a:solidFill>
                  <a:srgbClr val="FF0000"/>
                </a:solidFill>
              </a:rPr>
              <a:t> </a:t>
            </a:r>
            <a:r>
              <a:rPr lang="en-GB" altLang="en-US" sz="2500" dirty="0" err="1">
                <a:solidFill>
                  <a:srgbClr val="FF0000"/>
                </a:solidFill>
              </a:rPr>
              <a:t>gre</a:t>
            </a:r>
            <a:r>
              <a:rPr lang="en-GB" altLang="en-US" sz="2500" dirty="0">
                <a:solidFill>
                  <a:srgbClr val="FF0000"/>
                </a:solidFill>
              </a:rPr>
              <a:t> </a:t>
            </a:r>
            <a:r>
              <a:rPr lang="en-GB" altLang="en-US" sz="2500" dirty="0" err="1">
                <a:solidFill>
                  <a:srgbClr val="FF0000"/>
                </a:solidFill>
              </a:rPr>
              <a:t>torej</a:t>
            </a:r>
            <a:r>
              <a:rPr lang="en-GB" altLang="en-US" sz="2500" dirty="0">
                <a:solidFill>
                  <a:srgbClr val="FF0000"/>
                </a:solidFill>
              </a:rPr>
              <a:t> </a:t>
            </a:r>
            <a:r>
              <a:rPr lang="en-GB" altLang="en-US" sz="2500" dirty="0" err="1">
                <a:solidFill>
                  <a:srgbClr val="FF0000"/>
                </a:solidFill>
              </a:rPr>
              <a:t>za</a:t>
            </a:r>
            <a:r>
              <a:rPr lang="en-GB" altLang="en-US" sz="2500" dirty="0">
                <a:solidFill>
                  <a:srgbClr val="FF0000"/>
                </a:solidFill>
              </a:rPr>
              <a:t> </a:t>
            </a:r>
            <a:r>
              <a:rPr lang="en-GB" altLang="en-US" sz="2500" dirty="0" err="1">
                <a:solidFill>
                  <a:srgbClr val="FF0000"/>
                </a:solidFill>
              </a:rPr>
              <a:t>spremembo</a:t>
            </a:r>
            <a:r>
              <a:rPr lang="en-GB" altLang="en-US" sz="2500" dirty="0">
                <a:solidFill>
                  <a:srgbClr val="FF0000"/>
                </a:solidFill>
              </a:rPr>
              <a:t> </a:t>
            </a:r>
            <a:r>
              <a:rPr lang="en-GB" altLang="en-US" sz="2500" dirty="0" err="1">
                <a:solidFill>
                  <a:srgbClr val="FF0000"/>
                </a:solidFill>
              </a:rPr>
              <a:t>vedenja</a:t>
            </a:r>
            <a:r>
              <a:rPr lang="en-GB" altLang="en-US" sz="2500" dirty="0">
                <a:solidFill>
                  <a:srgbClr val="FF0000"/>
                </a:solidFill>
              </a:rPr>
              <a:t>! </a:t>
            </a:r>
            <a:r>
              <a:rPr lang="en-GB" altLang="en-US" sz="2500" dirty="0" err="1">
                <a:solidFill>
                  <a:srgbClr val="FF0000"/>
                </a:solidFill>
              </a:rPr>
              <a:t>Uporabno</a:t>
            </a:r>
            <a:r>
              <a:rPr lang="en-GB" altLang="en-US" sz="2500" dirty="0">
                <a:solidFill>
                  <a:srgbClr val="FF0000"/>
                </a:solidFill>
              </a:rPr>
              <a:t> </a:t>
            </a:r>
            <a:r>
              <a:rPr lang="en-GB" altLang="en-US" sz="2500" dirty="0" err="1">
                <a:solidFill>
                  <a:srgbClr val="FF0000"/>
                </a:solidFill>
              </a:rPr>
              <a:t>tudi</a:t>
            </a:r>
            <a:r>
              <a:rPr lang="en-GB" altLang="en-US" sz="2500" dirty="0">
                <a:solidFill>
                  <a:srgbClr val="FF0000"/>
                </a:solidFill>
              </a:rPr>
              <a:t> </a:t>
            </a:r>
            <a:r>
              <a:rPr lang="en-GB" altLang="en-US" sz="2500" dirty="0" err="1">
                <a:solidFill>
                  <a:srgbClr val="FF0000"/>
                </a:solidFill>
              </a:rPr>
              <a:t>pri</a:t>
            </a:r>
            <a:r>
              <a:rPr lang="en-GB" altLang="en-US" sz="2500" dirty="0">
                <a:solidFill>
                  <a:srgbClr val="FF0000"/>
                </a:solidFill>
              </a:rPr>
              <a:t> </a:t>
            </a:r>
            <a:r>
              <a:rPr lang="en-GB" altLang="en-US" sz="2500" dirty="0" err="1">
                <a:solidFill>
                  <a:srgbClr val="FF0000"/>
                </a:solidFill>
              </a:rPr>
              <a:t>varnosti</a:t>
            </a:r>
            <a:r>
              <a:rPr lang="en-GB" altLang="en-US" sz="2500" dirty="0">
                <a:solidFill>
                  <a:srgbClr val="FF0000"/>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71084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Kaj</a:t>
            </a:r>
            <a:r>
              <a:rPr lang="en-GB" b="1" dirty="0"/>
              <a:t> </a:t>
            </a:r>
            <a:r>
              <a:rPr lang="en-GB" b="1" dirty="0" err="1"/>
              <a:t>smo</a:t>
            </a:r>
            <a:r>
              <a:rPr lang="en-GB" b="1" dirty="0"/>
              <a:t> </a:t>
            </a:r>
            <a:r>
              <a:rPr lang="en-GB" b="1" dirty="0" err="1"/>
              <a:t>naredili</a:t>
            </a:r>
            <a:r>
              <a:rPr lang="en-GB" b="1" dirty="0"/>
              <a:t>?</a:t>
            </a:r>
            <a:endParaRPr lang="en-US" b="1" dirty="0"/>
          </a:p>
        </p:txBody>
      </p:sp>
      <p:sp>
        <p:nvSpPr>
          <p:cNvPr id="6" name="Text Placeholder 5"/>
          <p:cNvSpPr>
            <a:spLocks noGrp="1"/>
          </p:cNvSpPr>
          <p:nvPr>
            <p:ph type="body" sz="quarter" idx="10"/>
          </p:nvPr>
        </p:nvSpPr>
        <p:spPr>
          <a:xfrm>
            <a:off x="274638" y="1216122"/>
            <a:ext cx="11887200" cy="2683812"/>
          </a:xfrm>
        </p:spPr>
        <p:txBody>
          <a:bodyPr/>
          <a:lstStyle/>
          <a:p>
            <a:r>
              <a:rPr lang="en-GB" altLang="en-US" sz="2800" dirty="0" err="1">
                <a:solidFill>
                  <a:schemeClr val="tx1"/>
                </a:solidFill>
              </a:rPr>
              <a:t>Serija</a:t>
            </a:r>
            <a:r>
              <a:rPr lang="en-GB" altLang="en-US" sz="2800" dirty="0">
                <a:solidFill>
                  <a:schemeClr val="tx1"/>
                </a:solidFill>
              </a:rPr>
              <a:t> </a:t>
            </a:r>
            <a:r>
              <a:rPr lang="en-GB" altLang="en-US" sz="2800" dirty="0" err="1">
                <a:solidFill>
                  <a:schemeClr val="tx1"/>
                </a:solidFill>
              </a:rPr>
              <a:t>eksperimentov</a:t>
            </a:r>
            <a:r>
              <a:rPr lang="en-GB" altLang="en-US" sz="2800" dirty="0">
                <a:solidFill>
                  <a:schemeClr val="tx1"/>
                </a:solidFill>
              </a:rPr>
              <a:t>, </a:t>
            </a:r>
            <a:r>
              <a:rPr lang="en-GB" altLang="en-US" sz="2800" dirty="0" err="1">
                <a:solidFill>
                  <a:schemeClr val="tx1"/>
                </a:solidFill>
              </a:rPr>
              <a:t>kjer</a:t>
            </a:r>
            <a:r>
              <a:rPr lang="en-GB" altLang="en-US" sz="2800" dirty="0">
                <a:solidFill>
                  <a:schemeClr val="tx1"/>
                </a:solidFill>
              </a:rPr>
              <a:t> </a:t>
            </a:r>
            <a:r>
              <a:rPr lang="en-GB" altLang="en-US" sz="2800" dirty="0" err="1">
                <a:solidFill>
                  <a:schemeClr val="tx1"/>
                </a:solidFill>
              </a:rPr>
              <a:t>ljudem</a:t>
            </a:r>
            <a:r>
              <a:rPr lang="en-GB" altLang="en-US" sz="2800" dirty="0">
                <a:solidFill>
                  <a:schemeClr val="tx1"/>
                </a:solidFill>
              </a:rPr>
              <a:t> </a:t>
            </a:r>
            <a:r>
              <a:rPr lang="en-GB" altLang="en-US" sz="2800" dirty="0" err="1">
                <a:solidFill>
                  <a:schemeClr val="tx1"/>
                </a:solidFill>
              </a:rPr>
              <a:t>povemo</a:t>
            </a:r>
            <a:r>
              <a:rPr lang="en-GB" altLang="en-US" sz="2800" dirty="0">
                <a:solidFill>
                  <a:schemeClr val="tx1"/>
                </a:solidFill>
              </a:rPr>
              <a:t>, da so </a:t>
            </a:r>
            <a:r>
              <a:rPr lang="en-GB" altLang="en-US" sz="2800" dirty="0" err="1">
                <a:solidFill>
                  <a:schemeClr val="tx1"/>
                </a:solidFill>
              </a:rPr>
              <a:t>uničili</a:t>
            </a:r>
            <a:r>
              <a:rPr lang="en-GB" altLang="en-US" sz="2800" dirty="0">
                <a:solidFill>
                  <a:schemeClr val="tx1"/>
                </a:solidFill>
              </a:rPr>
              <a:t> </a:t>
            </a:r>
            <a:r>
              <a:rPr lang="en-GB" altLang="en-US" sz="2800" dirty="0" err="1">
                <a:solidFill>
                  <a:schemeClr val="tx1"/>
                </a:solidFill>
              </a:rPr>
              <a:t>nek</a:t>
            </a:r>
            <a:r>
              <a:rPr lang="en-GB" altLang="en-US" sz="2800" dirty="0">
                <a:solidFill>
                  <a:schemeClr val="tx1"/>
                </a:solidFill>
              </a:rPr>
              <a:t> </a:t>
            </a:r>
            <a:r>
              <a:rPr lang="en-GB" altLang="en-US" sz="2800" dirty="0" err="1">
                <a:solidFill>
                  <a:schemeClr val="tx1"/>
                </a:solidFill>
              </a:rPr>
              <a:t>zavarovan</a:t>
            </a:r>
            <a:r>
              <a:rPr lang="en-GB" altLang="en-US" sz="2800" dirty="0">
                <a:solidFill>
                  <a:schemeClr val="tx1"/>
                </a:solidFill>
              </a:rPr>
              <a:t> </a:t>
            </a:r>
            <a:r>
              <a:rPr lang="en-GB" altLang="en-US" sz="2800" dirty="0" err="1">
                <a:solidFill>
                  <a:schemeClr val="tx1"/>
                </a:solidFill>
              </a:rPr>
              <a:t>predmet</a:t>
            </a:r>
            <a:r>
              <a:rPr lang="en-GB" altLang="en-US" sz="2800" dirty="0">
                <a:solidFill>
                  <a:schemeClr val="tx1"/>
                </a:solidFill>
              </a:rPr>
              <a:t> in </a:t>
            </a:r>
            <a:r>
              <a:rPr lang="en-GB" altLang="en-US" sz="2800" dirty="0" err="1">
                <a:solidFill>
                  <a:schemeClr val="tx1"/>
                </a:solidFill>
              </a:rPr>
              <a:t>jim</a:t>
            </a:r>
            <a:r>
              <a:rPr lang="en-GB" altLang="en-US" sz="2800" dirty="0">
                <a:solidFill>
                  <a:schemeClr val="tx1"/>
                </a:solidFill>
              </a:rPr>
              <a:t> </a:t>
            </a:r>
            <a:r>
              <a:rPr lang="en-GB" altLang="en-US" sz="2800" dirty="0" err="1">
                <a:solidFill>
                  <a:schemeClr val="tx1"/>
                </a:solidFill>
              </a:rPr>
              <a:t>povemo</a:t>
            </a:r>
            <a:r>
              <a:rPr lang="en-GB" altLang="en-US" sz="2800" dirty="0">
                <a:solidFill>
                  <a:schemeClr val="tx1"/>
                </a:solidFill>
              </a:rPr>
              <a:t> </a:t>
            </a:r>
            <a:r>
              <a:rPr lang="en-GB" altLang="en-US" sz="2800" dirty="0" err="1">
                <a:solidFill>
                  <a:schemeClr val="tx1"/>
                </a:solidFill>
              </a:rPr>
              <a:t>kakšna</a:t>
            </a:r>
            <a:r>
              <a:rPr lang="en-GB" altLang="en-US" sz="2800" dirty="0">
                <a:solidFill>
                  <a:schemeClr val="tx1"/>
                </a:solidFill>
              </a:rPr>
              <a:t> je </a:t>
            </a:r>
            <a:r>
              <a:rPr lang="en-GB" altLang="en-US" sz="2800" dirty="0" err="1">
                <a:solidFill>
                  <a:schemeClr val="tx1"/>
                </a:solidFill>
              </a:rPr>
              <a:t>bil</a:t>
            </a:r>
            <a:r>
              <a:rPr lang="en-GB" altLang="en-US" sz="2800" dirty="0">
                <a:solidFill>
                  <a:schemeClr val="tx1"/>
                </a:solidFill>
              </a:rPr>
              <a:t> </a:t>
            </a:r>
            <a:r>
              <a:rPr lang="en-GB" altLang="en-US" sz="2800" dirty="0" err="1">
                <a:solidFill>
                  <a:schemeClr val="tx1"/>
                </a:solidFill>
              </a:rPr>
              <a:t>ocena</a:t>
            </a:r>
            <a:r>
              <a:rPr lang="en-GB" altLang="en-US" sz="2800" dirty="0">
                <a:solidFill>
                  <a:schemeClr val="tx1"/>
                </a:solidFill>
              </a:rPr>
              <a:t> </a:t>
            </a:r>
            <a:r>
              <a:rPr lang="en-GB" altLang="en-US" sz="2800" dirty="0" err="1">
                <a:solidFill>
                  <a:schemeClr val="tx1"/>
                </a:solidFill>
              </a:rPr>
              <a:t>vrednosti</a:t>
            </a:r>
            <a:r>
              <a:rPr lang="en-GB" altLang="en-US" sz="2800" dirty="0">
                <a:solidFill>
                  <a:schemeClr val="tx1"/>
                </a:solidFill>
              </a:rPr>
              <a:t>, </a:t>
            </a:r>
            <a:r>
              <a:rPr lang="en-GB" altLang="en-US" sz="2800" dirty="0" err="1">
                <a:solidFill>
                  <a:schemeClr val="tx1"/>
                </a:solidFill>
              </a:rPr>
              <a:t>potem</a:t>
            </a:r>
            <a:r>
              <a:rPr lang="en-GB" altLang="en-US" sz="2800" dirty="0">
                <a:solidFill>
                  <a:schemeClr val="tx1"/>
                </a:solidFill>
              </a:rPr>
              <a:t> pa </a:t>
            </a:r>
            <a:r>
              <a:rPr lang="en-GB" altLang="en-US" sz="2800" dirty="0" err="1">
                <a:solidFill>
                  <a:schemeClr val="tx1"/>
                </a:solidFill>
              </a:rPr>
              <a:t>jim</a:t>
            </a:r>
            <a:r>
              <a:rPr lang="en-GB" altLang="en-US" sz="2800" dirty="0">
                <a:solidFill>
                  <a:schemeClr val="tx1"/>
                </a:solidFill>
              </a:rPr>
              <a:t> </a:t>
            </a:r>
            <a:r>
              <a:rPr lang="en-GB" altLang="en-US" sz="2800" dirty="0" err="1">
                <a:solidFill>
                  <a:schemeClr val="tx1"/>
                </a:solidFill>
              </a:rPr>
              <a:t>pustimo</a:t>
            </a:r>
            <a:r>
              <a:rPr lang="en-GB" altLang="en-US" sz="2800" dirty="0">
                <a:solidFill>
                  <a:schemeClr val="tx1"/>
                </a:solidFill>
              </a:rPr>
              <a:t>, da </a:t>
            </a:r>
            <a:r>
              <a:rPr lang="en-GB" altLang="en-US" sz="2800" dirty="0" err="1">
                <a:solidFill>
                  <a:schemeClr val="tx1"/>
                </a:solidFill>
              </a:rPr>
              <a:t>zaprosijo</a:t>
            </a:r>
            <a:r>
              <a:rPr lang="en-GB" altLang="en-US" sz="2800" dirty="0">
                <a:solidFill>
                  <a:schemeClr val="tx1"/>
                </a:solidFill>
              </a:rPr>
              <a:t> </a:t>
            </a:r>
            <a:r>
              <a:rPr lang="en-GB" altLang="en-US" sz="2800" dirty="0" err="1">
                <a:solidFill>
                  <a:schemeClr val="tx1"/>
                </a:solidFill>
              </a:rPr>
              <a:t>za</a:t>
            </a:r>
            <a:r>
              <a:rPr lang="en-GB" altLang="en-US" sz="2800" dirty="0">
                <a:solidFill>
                  <a:schemeClr val="tx1"/>
                </a:solidFill>
              </a:rPr>
              <a:t> </a:t>
            </a:r>
            <a:r>
              <a:rPr lang="en-GB" altLang="en-US" sz="2800" dirty="0" err="1">
                <a:solidFill>
                  <a:schemeClr val="tx1"/>
                </a:solidFill>
              </a:rPr>
              <a:t>zavarovalnino</a:t>
            </a:r>
            <a:r>
              <a:rPr lang="en-GB" altLang="en-US" sz="2800" dirty="0">
                <a:solidFill>
                  <a:schemeClr val="tx1"/>
                </a:solidFill>
              </a:rPr>
              <a:t>.</a:t>
            </a:r>
          </a:p>
          <a:p>
            <a:endParaRPr lang="en-GB" altLang="en-US" sz="2800" dirty="0">
              <a:solidFill>
                <a:schemeClr val="tx1"/>
              </a:solidFill>
            </a:endParaRPr>
          </a:p>
          <a:p>
            <a:r>
              <a:rPr lang="en-GB" altLang="en-US" sz="2800" dirty="0" err="1">
                <a:solidFill>
                  <a:schemeClr val="tx1"/>
                </a:solidFill>
              </a:rPr>
              <a:t>Vpeljemo</a:t>
            </a:r>
            <a:r>
              <a:rPr lang="en-GB" altLang="en-US" sz="2800" dirty="0">
                <a:solidFill>
                  <a:schemeClr val="tx1"/>
                </a:solidFill>
              </a:rPr>
              <a:t> </a:t>
            </a:r>
            <a:r>
              <a:rPr lang="en-GB" altLang="en-US" sz="2800" dirty="0" err="1">
                <a:solidFill>
                  <a:schemeClr val="tx1"/>
                </a:solidFill>
              </a:rPr>
              <a:t>nekaj</a:t>
            </a:r>
            <a:r>
              <a:rPr lang="en-GB" altLang="en-US" sz="2800" dirty="0">
                <a:solidFill>
                  <a:schemeClr val="tx1"/>
                </a:solidFill>
              </a:rPr>
              <a:t> </a:t>
            </a:r>
            <a:r>
              <a:rPr lang="en-GB" altLang="en-US" sz="2800" dirty="0" err="1">
                <a:solidFill>
                  <a:schemeClr val="tx1"/>
                </a:solidFill>
              </a:rPr>
              <a:t>različnih</a:t>
            </a:r>
            <a:r>
              <a:rPr lang="en-GB" altLang="en-US" sz="2800" dirty="0">
                <a:solidFill>
                  <a:schemeClr val="tx1"/>
                </a:solidFill>
              </a:rPr>
              <a:t> </a:t>
            </a:r>
            <a:r>
              <a:rPr lang="en-GB" altLang="en-US" sz="2800" dirty="0" err="1">
                <a:solidFill>
                  <a:schemeClr val="tx1"/>
                </a:solidFill>
              </a:rPr>
              <a:t>mehanizmov</a:t>
            </a:r>
            <a:r>
              <a:rPr lang="en-GB" altLang="en-US" sz="2800" dirty="0">
                <a:solidFill>
                  <a:schemeClr val="tx1"/>
                </a:solidFill>
              </a:rPr>
              <a:t> in </a:t>
            </a:r>
            <a:r>
              <a:rPr lang="en-GB" altLang="en-US" sz="2800" dirty="0" err="1">
                <a:solidFill>
                  <a:schemeClr val="tx1"/>
                </a:solidFill>
              </a:rPr>
              <a:t>opazujemo</a:t>
            </a:r>
            <a:r>
              <a:rPr lang="en-GB" altLang="en-US" sz="2800" dirty="0">
                <a:solidFill>
                  <a:schemeClr val="tx1"/>
                </a:solidFill>
              </a:rPr>
              <a:t> </a:t>
            </a:r>
            <a:r>
              <a:rPr lang="en-GB" altLang="en-US" sz="2800" dirty="0" err="1">
                <a:solidFill>
                  <a:schemeClr val="tx1"/>
                </a:solidFill>
              </a:rPr>
              <a:t>če</a:t>
            </a:r>
            <a:r>
              <a:rPr lang="en-GB" altLang="en-US" sz="2800" dirty="0">
                <a:solidFill>
                  <a:schemeClr val="tx1"/>
                </a:solidFill>
              </a:rPr>
              <a:t> </a:t>
            </a:r>
            <a:r>
              <a:rPr lang="en-GB" altLang="en-US" sz="2800" dirty="0" err="1">
                <a:solidFill>
                  <a:schemeClr val="tx1"/>
                </a:solidFill>
              </a:rPr>
              <a:t>vplivajo</a:t>
            </a:r>
            <a:r>
              <a:rPr lang="en-GB" altLang="en-US" sz="2800" dirty="0">
                <a:solidFill>
                  <a:schemeClr val="tx1"/>
                </a:solidFill>
              </a:rPr>
              <a:t> </a:t>
            </a:r>
            <a:r>
              <a:rPr lang="en-GB" altLang="en-US" sz="2800" dirty="0" err="1">
                <a:solidFill>
                  <a:schemeClr val="tx1"/>
                </a:solidFill>
              </a:rPr>
              <a:t>na</a:t>
            </a:r>
            <a:r>
              <a:rPr lang="en-GB" altLang="en-US" sz="2800" dirty="0">
                <a:solidFill>
                  <a:schemeClr val="tx1"/>
                </a:solidFill>
              </a:rPr>
              <a:t> </a:t>
            </a:r>
            <a:r>
              <a:rPr lang="en-GB" altLang="en-US" sz="2800" dirty="0" err="1">
                <a:solidFill>
                  <a:schemeClr val="tx1"/>
                </a:solidFill>
              </a:rPr>
              <a:t>odločitev</a:t>
            </a:r>
            <a:r>
              <a:rPr lang="en-GB" altLang="en-US" sz="2800" dirty="0">
                <a:solidFill>
                  <a:schemeClr val="tx1"/>
                </a:solidFill>
              </a:rPr>
              <a:t> o </a:t>
            </a:r>
            <a:r>
              <a:rPr lang="en-GB" altLang="en-US" sz="2800" dirty="0" err="1">
                <a:solidFill>
                  <a:schemeClr val="tx1"/>
                </a:solidFill>
              </a:rPr>
              <a:t>vložitvi</a:t>
            </a:r>
            <a:r>
              <a:rPr lang="en-GB" altLang="en-US" sz="2800" dirty="0">
                <a:solidFill>
                  <a:schemeClr val="tx1"/>
                </a:solidFill>
              </a:rPr>
              <a:t> </a:t>
            </a:r>
            <a:r>
              <a:rPr lang="en-GB" altLang="en-US" sz="2800" dirty="0" err="1">
                <a:solidFill>
                  <a:schemeClr val="tx1"/>
                </a:solidFill>
              </a:rPr>
              <a:t>zahtevka</a:t>
            </a:r>
            <a:r>
              <a:rPr lang="en-GB" altLang="en-US" sz="2800" dirty="0">
                <a:solidFill>
                  <a:schemeClr val="tx1"/>
                </a:solidFill>
              </a:rPr>
              <a:t> in </a:t>
            </a:r>
            <a:r>
              <a:rPr lang="en-GB" altLang="en-US" sz="2800" dirty="0" err="1">
                <a:solidFill>
                  <a:schemeClr val="tx1"/>
                </a:solidFill>
              </a:rPr>
              <a:t>višini</a:t>
            </a:r>
            <a:r>
              <a:rPr lang="en-GB" altLang="en-US" sz="28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117" y="3764275"/>
            <a:ext cx="2794000" cy="2908300"/>
          </a:xfrm>
          <a:prstGeom prst="rect">
            <a:avLst/>
          </a:prstGeom>
        </p:spPr>
      </p:pic>
    </p:spTree>
    <p:extLst>
      <p:ext uri="{BB962C8B-B14F-4D97-AF65-F5344CB8AC3E}">
        <p14:creationId xmlns:p14="http://schemas.microsoft.com/office/powerpoint/2010/main" val="33412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Mehanski</a:t>
            </a:r>
            <a:r>
              <a:rPr lang="en-GB" b="1" dirty="0"/>
              <a:t> </a:t>
            </a:r>
            <a:r>
              <a:rPr lang="en-GB" b="1" dirty="0" err="1"/>
              <a:t>pristopi</a:t>
            </a:r>
            <a:endParaRPr lang="en-US" b="1" dirty="0"/>
          </a:p>
        </p:txBody>
      </p:sp>
      <p:sp>
        <p:nvSpPr>
          <p:cNvPr id="6" name="Text Placeholder 5"/>
          <p:cNvSpPr>
            <a:spLocks noGrp="1"/>
          </p:cNvSpPr>
          <p:nvPr>
            <p:ph type="body" sz="quarter" idx="10"/>
          </p:nvPr>
        </p:nvSpPr>
        <p:spPr>
          <a:xfrm>
            <a:off x="274638" y="1009935"/>
            <a:ext cx="11887200" cy="2788456"/>
          </a:xfrm>
        </p:spPr>
        <p:txBody>
          <a:bodyPr/>
          <a:lstStyle/>
          <a:p>
            <a:pPr marL="571500" indent="-571500">
              <a:buFont typeface="Arial" panose="020B0604020202020204" pitchFamily="34" charset="0"/>
              <a:buChar char="•"/>
            </a:pPr>
            <a:r>
              <a:rPr lang="en-GB" altLang="en-US" sz="3600" dirty="0" err="1">
                <a:solidFill>
                  <a:schemeClr val="tx1"/>
                </a:solidFill>
              </a:rPr>
              <a:t>Ljudje</a:t>
            </a:r>
            <a:r>
              <a:rPr lang="en-GB" altLang="en-US" sz="3600" dirty="0">
                <a:solidFill>
                  <a:schemeClr val="tx1"/>
                </a:solidFill>
              </a:rPr>
              <a:t> </a:t>
            </a:r>
            <a:r>
              <a:rPr lang="en-GB" altLang="en-US" sz="3600" dirty="0" err="1">
                <a:solidFill>
                  <a:schemeClr val="tx1"/>
                </a:solidFill>
              </a:rPr>
              <a:t>sledijo</a:t>
            </a:r>
            <a:r>
              <a:rPr lang="en-GB" altLang="en-US" sz="3600" dirty="0">
                <a:solidFill>
                  <a:schemeClr val="tx1"/>
                </a:solidFill>
              </a:rPr>
              <a:t> </a:t>
            </a:r>
            <a:r>
              <a:rPr lang="en-GB" altLang="en-US" sz="3600" dirty="0" err="1">
                <a:solidFill>
                  <a:schemeClr val="tx1"/>
                </a:solidFill>
              </a:rPr>
              <a:t>normam</a:t>
            </a:r>
            <a:r>
              <a:rPr lang="en-GB" altLang="en-US" sz="3600" dirty="0">
                <a:solidFill>
                  <a:schemeClr val="tx1"/>
                </a:solidFill>
              </a:rPr>
              <a:t>, </a:t>
            </a:r>
            <a:r>
              <a:rPr lang="en-GB" altLang="en-US" sz="3600" dirty="0" err="1">
                <a:solidFill>
                  <a:schemeClr val="tx1"/>
                </a:solidFill>
              </a:rPr>
              <a:t>če</a:t>
            </a:r>
            <a:r>
              <a:rPr lang="en-GB" altLang="en-US" sz="3600" dirty="0">
                <a:solidFill>
                  <a:schemeClr val="tx1"/>
                </a:solidFill>
              </a:rPr>
              <a:t> so </a:t>
            </a:r>
            <a:r>
              <a:rPr lang="en-GB" altLang="en-US" sz="3600" dirty="0" err="1">
                <a:solidFill>
                  <a:schemeClr val="tx1"/>
                </a:solidFill>
              </a:rPr>
              <a:t>opazovani</a:t>
            </a:r>
            <a:r>
              <a:rPr lang="en-GB" altLang="en-US" sz="3600" dirty="0">
                <a:solidFill>
                  <a:schemeClr val="tx1"/>
                </a:solidFill>
              </a:rPr>
              <a:t> – </a:t>
            </a:r>
            <a:r>
              <a:rPr lang="en-GB" altLang="en-US" sz="3600" dirty="0" err="1">
                <a:solidFill>
                  <a:schemeClr val="tx1"/>
                </a:solidFill>
              </a:rPr>
              <a:t>t.i</a:t>
            </a:r>
            <a:r>
              <a:rPr lang="en-GB" altLang="en-US" sz="3600" dirty="0">
                <a:solidFill>
                  <a:schemeClr val="tx1"/>
                </a:solidFill>
              </a:rPr>
              <a:t>. </a:t>
            </a:r>
            <a:r>
              <a:rPr lang="en-GB" altLang="en-US" sz="3600" i="1" dirty="0" err="1">
                <a:solidFill>
                  <a:schemeClr val="tx1"/>
                </a:solidFill>
              </a:rPr>
              <a:t>učinek</a:t>
            </a:r>
            <a:r>
              <a:rPr lang="en-GB" altLang="en-US" sz="3600" i="1" dirty="0">
                <a:solidFill>
                  <a:schemeClr val="tx1"/>
                </a:solidFill>
              </a:rPr>
              <a:t> </a:t>
            </a:r>
            <a:r>
              <a:rPr lang="en-GB" altLang="en-US" sz="3600" i="1" dirty="0" err="1">
                <a:solidFill>
                  <a:schemeClr val="tx1"/>
                </a:solidFill>
              </a:rPr>
              <a:t>opazovalca</a:t>
            </a:r>
            <a:r>
              <a:rPr lang="en-GB" altLang="en-US" sz="3600" i="1" dirty="0">
                <a:solidFill>
                  <a:schemeClr val="tx1"/>
                </a:solidFill>
              </a:rPr>
              <a:t> </a:t>
            </a:r>
            <a:r>
              <a:rPr lang="en-GB" altLang="en-US" sz="3600" dirty="0">
                <a:solidFill>
                  <a:schemeClr val="tx1"/>
                </a:solidFill>
              </a:rPr>
              <a:t>(</a:t>
            </a:r>
            <a:r>
              <a:rPr lang="en-GB" altLang="en-US" sz="3600" i="1" dirty="0">
                <a:solidFill>
                  <a:schemeClr val="tx1"/>
                </a:solidFill>
              </a:rPr>
              <a:t>observer effect</a:t>
            </a:r>
            <a:r>
              <a:rPr lang="en-GB" altLang="en-US" sz="3600" dirty="0">
                <a:solidFill>
                  <a:schemeClr val="tx1"/>
                </a:solidFill>
              </a:rPr>
              <a:t>; Bateson, Nettle, Roberts, 2006).</a:t>
            </a:r>
          </a:p>
          <a:p>
            <a:pPr marL="571500" indent="-571500">
              <a:buFont typeface="Arial" panose="020B0604020202020204" pitchFamily="34" charset="0"/>
              <a:buChar char="•"/>
            </a:pPr>
            <a:r>
              <a:rPr lang="en-GB" altLang="en-US" sz="3600" dirty="0" err="1">
                <a:solidFill>
                  <a:schemeClr val="tx1"/>
                </a:solidFill>
              </a:rPr>
              <a:t>Torej</a:t>
            </a:r>
            <a:r>
              <a:rPr lang="en-GB" altLang="en-US" sz="3600" dirty="0">
                <a:solidFill>
                  <a:schemeClr val="tx1"/>
                </a:solidFill>
              </a:rPr>
              <a:t>, </a:t>
            </a:r>
            <a:r>
              <a:rPr lang="en-GB" altLang="en-US" sz="3600" dirty="0" err="1">
                <a:solidFill>
                  <a:schemeClr val="tx1"/>
                </a:solidFill>
              </a:rPr>
              <a:t>naredili</a:t>
            </a:r>
            <a:r>
              <a:rPr lang="en-GB" altLang="en-US" sz="3600" dirty="0">
                <a:solidFill>
                  <a:schemeClr val="tx1"/>
                </a:solidFill>
              </a:rPr>
              <a:t> </a:t>
            </a:r>
            <a:r>
              <a:rPr lang="en-GB" altLang="en-US" sz="3600" dirty="0" err="1">
                <a:solidFill>
                  <a:schemeClr val="tx1"/>
                </a:solidFill>
              </a:rPr>
              <a:t>smo</a:t>
            </a:r>
            <a:r>
              <a:rPr lang="en-GB" altLang="en-US" sz="3600" dirty="0">
                <a:solidFill>
                  <a:schemeClr val="tx1"/>
                </a:solidFill>
              </a:rPr>
              <a:t> </a:t>
            </a:r>
            <a:r>
              <a:rPr lang="en-GB" altLang="en-US" sz="3600" dirty="0" err="1">
                <a:solidFill>
                  <a:schemeClr val="tx1"/>
                </a:solidFill>
              </a:rPr>
              <a:t>dve</a:t>
            </a:r>
            <a:r>
              <a:rPr lang="en-GB" altLang="en-US" sz="3600" dirty="0">
                <a:solidFill>
                  <a:schemeClr val="tx1"/>
                </a:solidFill>
              </a:rPr>
              <a:t> </a:t>
            </a:r>
            <a:r>
              <a:rPr lang="en-GB" altLang="en-US" sz="3600" dirty="0" err="1">
                <a:solidFill>
                  <a:schemeClr val="tx1"/>
                </a:solidFill>
              </a:rPr>
              <a:t>stvari</a:t>
            </a:r>
            <a:r>
              <a:rPr lang="en-GB" altLang="en-US" sz="3600" dirty="0">
                <a:solidFill>
                  <a:schemeClr val="tx1"/>
                </a:solidFill>
              </a:rPr>
              <a:t>: </a:t>
            </a:r>
            <a:r>
              <a:rPr lang="en-GB" altLang="en-US" sz="3600" dirty="0" err="1">
                <a:solidFill>
                  <a:schemeClr val="tx1"/>
                </a:solidFill>
              </a:rPr>
              <a:t>Slika</a:t>
            </a:r>
            <a:r>
              <a:rPr lang="en-GB" altLang="en-US" sz="3600" dirty="0">
                <a:solidFill>
                  <a:schemeClr val="tx1"/>
                </a:solidFill>
              </a:rPr>
              <a:t> </a:t>
            </a:r>
            <a:r>
              <a:rPr lang="en-GB" altLang="en-US" sz="3600" dirty="0" err="1">
                <a:solidFill>
                  <a:schemeClr val="tx1"/>
                </a:solidFill>
              </a:rPr>
              <a:t>oči</a:t>
            </a:r>
            <a:r>
              <a:rPr lang="en-GB" altLang="en-US" sz="3600" dirty="0">
                <a:solidFill>
                  <a:schemeClr val="tx1"/>
                </a:solidFill>
              </a:rPr>
              <a:t> v </a:t>
            </a:r>
            <a:r>
              <a:rPr lang="en-GB" altLang="en-US" sz="3600" dirty="0" err="1">
                <a:solidFill>
                  <a:schemeClr val="tx1"/>
                </a:solidFill>
              </a:rPr>
              <a:t>formularju</a:t>
            </a:r>
            <a:r>
              <a:rPr lang="en-GB" altLang="en-US" sz="3600" dirty="0">
                <a:solidFill>
                  <a:schemeClr val="tx1"/>
                </a:solidFill>
              </a:rPr>
              <a:t> in </a:t>
            </a:r>
            <a:r>
              <a:rPr lang="en-GB" altLang="en-US" sz="3600" dirty="0" err="1">
                <a:solidFill>
                  <a:schemeClr val="tx1"/>
                </a:solidFill>
              </a:rPr>
              <a:t>Sporočilo</a:t>
            </a:r>
            <a:r>
              <a:rPr lang="en-GB" altLang="en-US" sz="3600" dirty="0">
                <a:solidFill>
                  <a:schemeClr val="tx1"/>
                </a:solidFill>
              </a:rPr>
              <a:t>, da so </a:t>
            </a:r>
            <a:r>
              <a:rPr lang="en-GB" altLang="en-US" sz="3600" dirty="0" err="1">
                <a:solidFill>
                  <a:schemeClr val="tx1"/>
                </a:solidFill>
              </a:rPr>
              <a:t>ljudje</a:t>
            </a:r>
            <a:r>
              <a:rPr lang="en-GB" altLang="en-US" sz="3600" dirty="0">
                <a:solidFill>
                  <a:schemeClr val="tx1"/>
                </a:solidFill>
              </a:rPr>
              <a:t> </a:t>
            </a:r>
            <a:r>
              <a:rPr lang="en-GB" altLang="en-US" sz="3600" dirty="0" err="1">
                <a:solidFill>
                  <a:schemeClr val="tx1"/>
                </a:solidFill>
              </a:rPr>
              <a:t>sledeni</a:t>
            </a:r>
            <a:r>
              <a:rPr lang="en-GB" altLang="en-US" sz="36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876" y="3860758"/>
            <a:ext cx="6540500" cy="2311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86" y="3911516"/>
            <a:ext cx="6070600" cy="1574800"/>
          </a:xfrm>
          <a:prstGeom prst="rect">
            <a:avLst/>
          </a:prstGeom>
        </p:spPr>
      </p:pic>
    </p:spTree>
    <p:extLst>
      <p:ext uri="{BB962C8B-B14F-4D97-AF65-F5344CB8AC3E}">
        <p14:creationId xmlns:p14="http://schemas.microsoft.com/office/powerpoint/2010/main" val="29649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Psihološki</a:t>
            </a:r>
            <a:r>
              <a:rPr lang="en-GB" b="1" dirty="0"/>
              <a:t> </a:t>
            </a:r>
            <a:r>
              <a:rPr lang="en-GB" b="1" dirty="0" err="1"/>
              <a:t>pristopi</a:t>
            </a:r>
            <a:r>
              <a:rPr lang="en-GB" b="1" dirty="0"/>
              <a:t> I.</a:t>
            </a:r>
            <a:endParaRPr lang="en-US" b="1" dirty="0"/>
          </a:p>
        </p:txBody>
      </p:sp>
      <p:sp>
        <p:nvSpPr>
          <p:cNvPr id="6" name="Text Placeholder 5"/>
          <p:cNvSpPr>
            <a:spLocks noGrp="1"/>
          </p:cNvSpPr>
          <p:nvPr>
            <p:ph type="body" sz="quarter" idx="10"/>
          </p:nvPr>
        </p:nvSpPr>
        <p:spPr>
          <a:xfrm>
            <a:off x="274638" y="1009935"/>
            <a:ext cx="11887200" cy="1181862"/>
          </a:xfrm>
        </p:spPr>
        <p:txBody>
          <a:bodyPr/>
          <a:lstStyle/>
          <a:p>
            <a:pPr marL="571500" indent="-571500">
              <a:buFont typeface="Arial" panose="020B0604020202020204" pitchFamily="34" charset="0"/>
              <a:buChar char="•"/>
            </a:pPr>
            <a:r>
              <a:rPr lang="en-GB" altLang="en-US" sz="3600" dirty="0" err="1">
                <a:solidFill>
                  <a:schemeClr val="tx1"/>
                </a:solidFill>
              </a:rPr>
              <a:t>Vpeljemo</a:t>
            </a:r>
            <a:r>
              <a:rPr lang="en-GB" altLang="en-US" sz="3600" dirty="0">
                <a:solidFill>
                  <a:schemeClr val="tx1"/>
                </a:solidFill>
              </a:rPr>
              <a:t> </a:t>
            </a:r>
            <a:r>
              <a:rPr lang="en-GB" altLang="en-US" sz="3600" dirty="0" err="1">
                <a:solidFill>
                  <a:schemeClr val="tx1"/>
                </a:solidFill>
              </a:rPr>
              <a:t>zgodbe</a:t>
            </a:r>
            <a:r>
              <a:rPr lang="en-GB" altLang="en-US" sz="3600" dirty="0">
                <a:solidFill>
                  <a:schemeClr val="tx1"/>
                </a:solidFill>
              </a:rPr>
              <a:t>: </a:t>
            </a:r>
            <a:r>
              <a:rPr lang="en-GB" altLang="en-US" sz="3600" dirty="0" err="1">
                <a:solidFill>
                  <a:schemeClr val="tx1"/>
                </a:solidFill>
              </a:rPr>
              <a:t>Predmet</a:t>
            </a:r>
            <a:r>
              <a:rPr lang="en-GB" altLang="en-US" sz="3600" dirty="0">
                <a:solidFill>
                  <a:schemeClr val="tx1"/>
                </a:solidFill>
              </a:rPr>
              <a:t> je </a:t>
            </a:r>
            <a:r>
              <a:rPr lang="en-GB" altLang="en-US" sz="3600" dirty="0" err="1">
                <a:solidFill>
                  <a:schemeClr val="tx1"/>
                </a:solidFill>
              </a:rPr>
              <a:t>bil</a:t>
            </a:r>
            <a:r>
              <a:rPr lang="en-GB" altLang="en-US" sz="3600" dirty="0">
                <a:solidFill>
                  <a:schemeClr val="tx1"/>
                </a:solidFill>
              </a:rPr>
              <a:t> </a:t>
            </a:r>
            <a:r>
              <a:rPr lang="en-GB" altLang="en-US" sz="3600" dirty="0" err="1">
                <a:solidFill>
                  <a:schemeClr val="tx1"/>
                </a:solidFill>
              </a:rPr>
              <a:t>uničen</a:t>
            </a:r>
            <a:r>
              <a:rPr lang="en-GB" altLang="en-US" sz="3600" dirty="0">
                <a:solidFill>
                  <a:schemeClr val="tx1"/>
                </a:solidFill>
              </a:rPr>
              <a:t> </a:t>
            </a:r>
            <a:r>
              <a:rPr lang="en-GB" altLang="en-US" sz="3600" dirty="0"/>
              <a:t>(1) pod </a:t>
            </a:r>
            <a:r>
              <a:rPr lang="en-GB" altLang="en-US" sz="3600" dirty="0" err="1"/>
              <a:t>vplivom</a:t>
            </a:r>
            <a:r>
              <a:rPr lang="en-GB" altLang="en-US" sz="3600" dirty="0"/>
              <a:t> </a:t>
            </a:r>
            <a:r>
              <a:rPr lang="en-GB" altLang="en-US" sz="3600" dirty="0" err="1"/>
              <a:t>alkohola</a:t>
            </a:r>
            <a:r>
              <a:rPr lang="en-GB" altLang="en-US" sz="3600" dirty="0"/>
              <a:t> </a:t>
            </a:r>
            <a:r>
              <a:rPr lang="en-GB" altLang="en-US" sz="3600" dirty="0" err="1">
                <a:solidFill>
                  <a:schemeClr val="tx1"/>
                </a:solidFill>
              </a:rPr>
              <a:t>ali</a:t>
            </a:r>
            <a:r>
              <a:rPr lang="en-GB" altLang="en-US" sz="3600" dirty="0">
                <a:solidFill>
                  <a:schemeClr val="tx1"/>
                </a:solidFill>
              </a:rPr>
              <a:t> pa </a:t>
            </a:r>
            <a:r>
              <a:rPr lang="en-GB" altLang="en-US" sz="3600" dirty="0"/>
              <a:t>(2) v </a:t>
            </a:r>
            <a:r>
              <a:rPr lang="en-GB" altLang="en-US" sz="3600" dirty="0" err="1"/>
              <a:t>afektu</a:t>
            </a:r>
            <a:r>
              <a:rPr lang="en-GB" altLang="en-US" sz="3600" dirty="0"/>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186" y="2191797"/>
            <a:ext cx="5587422" cy="31481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78981"/>
            <a:ext cx="5879410" cy="2732597"/>
          </a:xfrm>
          <a:prstGeom prst="rect">
            <a:avLst/>
          </a:prstGeom>
        </p:spPr>
      </p:pic>
    </p:spTree>
    <p:extLst>
      <p:ext uri="{BB962C8B-B14F-4D97-AF65-F5344CB8AC3E}">
        <p14:creationId xmlns:p14="http://schemas.microsoft.com/office/powerpoint/2010/main" val="379141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Psihološki</a:t>
            </a:r>
            <a:r>
              <a:rPr lang="en-GB" b="1" dirty="0"/>
              <a:t> </a:t>
            </a:r>
            <a:r>
              <a:rPr lang="en-GB" b="1" dirty="0" err="1"/>
              <a:t>pristopi</a:t>
            </a:r>
            <a:r>
              <a:rPr lang="en-GB" b="1" dirty="0"/>
              <a:t> II.</a:t>
            </a:r>
            <a:endParaRPr lang="en-US" b="1" dirty="0"/>
          </a:p>
        </p:txBody>
      </p:sp>
      <p:sp>
        <p:nvSpPr>
          <p:cNvPr id="6" name="Text Placeholder 5"/>
          <p:cNvSpPr>
            <a:spLocks noGrp="1"/>
          </p:cNvSpPr>
          <p:nvPr>
            <p:ph type="body" sz="quarter" idx="10"/>
          </p:nvPr>
        </p:nvSpPr>
        <p:spPr>
          <a:xfrm>
            <a:off x="274638" y="1009935"/>
            <a:ext cx="11887200" cy="1181862"/>
          </a:xfrm>
        </p:spPr>
        <p:txBody>
          <a:bodyPr/>
          <a:lstStyle/>
          <a:p>
            <a:pPr marL="571500" indent="-571500">
              <a:buFont typeface="Arial" panose="020B0604020202020204" pitchFamily="34" charset="0"/>
              <a:buChar char="•"/>
            </a:pPr>
            <a:r>
              <a:rPr lang="en-GB" altLang="en-US" sz="3600" dirty="0" err="1">
                <a:solidFill>
                  <a:schemeClr val="tx1"/>
                </a:solidFill>
              </a:rPr>
              <a:t>Vpeljemo</a:t>
            </a:r>
            <a:r>
              <a:rPr lang="en-GB" altLang="en-US" sz="3600" dirty="0">
                <a:solidFill>
                  <a:schemeClr val="tx1"/>
                </a:solidFill>
              </a:rPr>
              <a:t> </a:t>
            </a:r>
            <a:r>
              <a:rPr lang="en-GB" altLang="en-US" sz="3600" dirty="0" err="1">
                <a:solidFill>
                  <a:schemeClr val="tx1"/>
                </a:solidFill>
              </a:rPr>
              <a:t>socialni</a:t>
            </a:r>
            <a:r>
              <a:rPr lang="en-GB" altLang="en-US" sz="3600" dirty="0">
                <a:solidFill>
                  <a:schemeClr val="tx1"/>
                </a:solidFill>
              </a:rPr>
              <a:t> </a:t>
            </a:r>
            <a:r>
              <a:rPr lang="en-GB" altLang="en-US" sz="3600" dirty="0" err="1">
                <a:solidFill>
                  <a:schemeClr val="tx1"/>
                </a:solidFill>
              </a:rPr>
              <a:t>vpliv</a:t>
            </a:r>
            <a:r>
              <a:rPr lang="en-GB" altLang="en-US" sz="3600" dirty="0">
                <a:solidFill>
                  <a:schemeClr val="tx1"/>
                </a:solidFill>
              </a:rPr>
              <a:t> – </a:t>
            </a:r>
            <a:r>
              <a:rPr lang="en-GB" altLang="en-US" sz="3600" dirty="0" err="1">
                <a:solidFill>
                  <a:schemeClr val="tx1"/>
                </a:solidFill>
              </a:rPr>
              <a:t>dva</a:t>
            </a:r>
            <a:r>
              <a:rPr lang="en-GB" altLang="en-US" sz="3600" dirty="0">
                <a:solidFill>
                  <a:schemeClr val="tx1"/>
                </a:solidFill>
              </a:rPr>
              <a:t> </a:t>
            </a:r>
            <a:r>
              <a:rPr lang="en-GB" altLang="en-US" sz="3600" dirty="0" err="1">
                <a:solidFill>
                  <a:schemeClr val="tx1"/>
                </a:solidFill>
              </a:rPr>
              <a:t>tipa</a:t>
            </a:r>
            <a:r>
              <a:rPr lang="en-GB" altLang="en-US" sz="3600" dirty="0">
                <a:solidFill>
                  <a:schemeClr val="tx1"/>
                </a:solidFill>
              </a:rPr>
              <a:t> </a:t>
            </a:r>
            <a:r>
              <a:rPr lang="en-GB" altLang="en-US" sz="3600" dirty="0" err="1">
                <a:solidFill>
                  <a:schemeClr val="tx1"/>
                </a:solidFill>
              </a:rPr>
              <a:t>zavarovalnic</a:t>
            </a:r>
            <a:r>
              <a:rPr lang="en-GB" altLang="en-US" sz="3600" dirty="0">
                <a:solidFill>
                  <a:schemeClr val="tx1"/>
                </a:solidFill>
              </a:rPr>
              <a:t> </a:t>
            </a:r>
            <a:r>
              <a:rPr lang="en-GB" altLang="en-US" sz="3600" dirty="0"/>
              <a:t>(1) </a:t>
            </a:r>
            <a:r>
              <a:rPr lang="en-GB" altLang="en-US" sz="3600" dirty="0" err="1"/>
              <a:t>družinski</a:t>
            </a:r>
            <a:r>
              <a:rPr lang="en-GB" altLang="en-US" sz="3600" dirty="0"/>
              <a:t> tip </a:t>
            </a:r>
            <a:r>
              <a:rPr lang="en-GB" altLang="en-US" sz="3600" dirty="0">
                <a:solidFill>
                  <a:schemeClr val="tx1"/>
                </a:solidFill>
              </a:rPr>
              <a:t>in</a:t>
            </a:r>
            <a:r>
              <a:rPr lang="en-GB" altLang="en-US" sz="3600" dirty="0"/>
              <a:t> (2) </a:t>
            </a:r>
            <a:r>
              <a:rPr lang="en-GB" altLang="en-US" sz="3600" dirty="0" err="1"/>
              <a:t>korporativni</a:t>
            </a:r>
            <a:r>
              <a:rPr lang="en-GB" altLang="en-US" sz="3600" dirty="0"/>
              <a:t> tip.</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51" y="2344746"/>
            <a:ext cx="3972584" cy="35283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801" y="1743349"/>
            <a:ext cx="4561839" cy="4282739"/>
          </a:xfrm>
          <a:prstGeom prst="rect">
            <a:avLst/>
          </a:prstGeom>
        </p:spPr>
      </p:pic>
    </p:spTree>
    <p:extLst>
      <p:ext uri="{BB962C8B-B14F-4D97-AF65-F5344CB8AC3E}">
        <p14:creationId xmlns:p14="http://schemas.microsoft.com/office/powerpoint/2010/main" val="40696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Izsledki</a:t>
            </a:r>
            <a:endParaRPr lang="en-US" b="1" dirty="0"/>
          </a:p>
        </p:txBody>
      </p:sp>
      <p:sp>
        <p:nvSpPr>
          <p:cNvPr id="6" name="Text Placeholder 5"/>
          <p:cNvSpPr>
            <a:spLocks noGrp="1"/>
          </p:cNvSpPr>
          <p:nvPr>
            <p:ph type="body" sz="quarter" idx="10"/>
          </p:nvPr>
        </p:nvSpPr>
        <p:spPr>
          <a:xfrm>
            <a:off x="274638" y="1216122"/>
            <a:ext cx="11887200" cy="4126843"/>
          </a:xfrm>
        </p:spPr>
        <p:txBody>
          <a:bodyPr/>
          <a:lstStyle/>
          <a:p>
            <a:pPr marL="457200" indent="-457200">
              <a:buFont typeface="Arial" panose="020B0604020202020204" pitchFamily="34" charset="0"/>
              <a:buChar char="•"/>
            </a:pPr>
            <a:r>
              <a:rPr lang="en-GB" altLang="en-US" sz="2800" dirty="0" err="1">
                <a:solidFill>
                  <a:schemeClr val="tx1"/>
                </a:solidFill>
              </a:rPr>
              <a:t>Skoraj</a:t>
            </a:r>
            <a:r>
              <a:rPr lang="en-GB" altLang="en-US" sz="2800" dirty="0">
                <a:solidFill>
                  <a:schemeClr val="tx1"/>
                </a:solidFill>
              </a:rPr>
              <a:t> </a:t>
            </a:r>
            <a:r>
              <a:rPr lang="en-GB" altLang="en-US" sz="2800" dirty="0" err="1">
                <a:solidFill>
                  <a:schemeClr val="tx1"/>
                </a:solidFill>
              </a:rPr>
              <a:t>nihče</a:t>
            </a:r>
            <a:r>
              <a:rPr lang="en-GB" altLang="en-US" sz="2800" dirty="0">
                <a:solidFill>
                  <a:schemeClr val="tx1"/>
                </a:solidFill>
              </a:rPr>
              <a:t> ne </a:t>
            </a:r>
            <a:r>
              <a:rPr lang="en-GB" altLang="en-US" sz="2800" dirty="0" err="1">
                <a:solidFill>
                  <a:schemeClr val="tx1"/>
                </a:solidFill>
              </a:rPr>
              <a:t>goljufa</a:t>
            </a:r>
            <a:r>
              <a:rPr lang="en-GB" altLang="en-US" sz="2800" dirty="0">
                <a:solidFill>
                  <a:schemeClr val="tx1"/>
                </a:solidFill>
              </a:rPr>
              <a:t> </a:t>
            </a:r>
            <a:r>
              <a:rPr lang="en-GB" altLang="en-US" sz="2800" dirty="0" err="1">
                <a:solidFill>
                  <a:schemeClr val="tx1"/>
                </a:solidFill>
              </a:rPr>
              <a:t>veliko</a:t>
            </a:r>
            <a:r>
              <a:rPr lang="en-GB" altLang="en-US" sz="2800" dirty="0">
                <a:solidFill>
                  <a:schemeClr val="tx1"/>
                </a:solidFill>
              </a:rPr>
              <a:t>, </a:t>
            </a:r>
            <a:r>
              <a:rPr lang="en-GB" altLang="en-US" sz="2800" dirty="0" err="1">
                <a:solidFill>
                  <a:schemeClr val="tx1"/>
                </a:solidFill>
              </a:rPr>
              <a:t>večina</a:t>
            </a:r>
            <a:r>
              <a:rPr lang="en-GB" altLang="en-US" sz="2800" dirty="0">
                <a:solidFill>
                  <a:schemeClr val="tx1"/>
                </a:solidFill>
              </a:rPr>
              <a:t> pa </a:t>
            </a:r>
            <a:r>
              <a:rPr lang="en-GB" altLang="en-US" sz="2800" dirty="0" err="1">
                <a:solidFill>
                  <a:schemeClr val="tx1"/>
                </a:solidFill>
              </a:rPr>
              <a:t>malo</a:t>
            </a:r>
            <a:r>
              <a:rPr lang="en-GB" altLang="en-US" sz="2800" dirty="0">
                <a:solidFill>
                  <a:schemeClr val="tx1"/>
                </a:solidFill>
              </a:rPr>
              <a:t> </a:t>
            </a:r>
            <a:r>
              <a:rPr lang="en-GB" altLang="en-US" sz="2800" dirty="0" err="1">
                <a:solidFill>
                  <a:schemeClr val="tx1"/>
                </a:solidFill>
              </a:rPr>
              <a:t>priredi</a:t>
            </a:r>
            <a:r>
              <a:rPr lang="en-GB" altLang="en-US" sz="2800" dirty="0">
                <a:solidFill>
                  <a:schemeClr val="tx1"/>
                </a:solidFill>
              </a:rPr>
              <a:t> </a:t>
            </a:r>
            <a:r>
              <a:rPr lang="en-GB" altLang="en-US" sz="2800" dirty="0" err="1">
                <a:solidFill>
                  <a:schemeClr val="tx1"/>
                </a:solidFill>
              </a:rPr>
              <a:t>zneske</a:t>
            </a:r>
            <a:r>
              <a:rPr lang="en-GB" altLang="en-US" sz="2800" dirty="0">
                <a:solidFill>
                  <a:schemeClr val="tx1"/>
                </a:solidFill>
              </a:rPr>
              <a:t>. </a:t>
            </a:r>
          </a:p>
          <a:p>
            <a:pPr marL="457200" indent="-457200">
              <a:buFont typeface="Arial" panose="020B0604020202020204" pitchFamily="34" charset="0"/>
              <a:buChar char="•"/>
            </a:pPr>
            <a:r>
              <a:rPr lang="en-GB" altLang="en-US" sz="2800" dirty="0" err="1">
                <a:solidFill>
                  <a:schemeClr val="tx1"/>
                </a:solidFill>
              </a:rPr>
              <a:t>Efekt</a:t>
            </a:r>
            <a:r>
              <a:rPr lang="en-GB" altLang="en-US" sz="2800" dirty="0">
                <a:solidFill>
                  <a:schemeClr val="tx1"/>
                </a:solidFill>
              </a:rPr>
              <a:t> </a:t>
            </a:r>
            <a:r>
              <a:rPr lang="en-GB" altLang="en-US" sz="2800" dirty="0" err="1">
                <a:solidFill>
                  <a:schemeClr val="tx1"/>
                </a:solidFill>
              </a:rPr>
              <a:t>opazovalca</a:t>
            </a:r>
            <a:r>
              <a:rPr lang="en-GB" altLang="en-US" sz="2800" dirty="0">
                <a:solidFill>
                  <a:schemeClr val="tx1"/>
                </a:solidFill>
              </a:rPr>
              <a:t> ne </a:t>
            </a:r>
            <a:r>
              <a:rPr lang="en-GB" altLang="en-US" sz="2800" dirty="0" err="1">
                <a:solidFill>
                  <a:schemeClr val="tx1"/>
                </a:solidFill>
              </a:rPr>
              <a:t>vpliva</a:t>
            </a:r>
            <a:r>
              <a:rPr lang="en-GB" altLang="en-US" sz="2800" dirty="0">
                <a:solidFill>
                  <a:schemeClr val="tx1"/>
                </a:solidFill>
              </a:rPr>
              <a:t> </a:t>
            </a:r>
            <a:r>
              <a:rPr lang="en-GB" altLang="en-US" sz="2800" dirty="0" err="1">
                <a:solidFill>
                  <a:schemeClr val="tx1"/>
                </a:solidFill>
              </a:rPr>
              <a:t>na</a:t>
            </a:r>
            <a:r>
              <a:rPr lang="en-GB" altLang="en-US" sz="2800" dirty="0">
                <a:solidFill>
                  <a:schemeClr val="tx1"/>
                </a:solidFill>
              </a:rPr>
              <a:t> </a:t>
            </a:r>
            <a:r>
              <a:rPr lang="en-GB" altLang="en-US" sz="2800" dirty="0" err="1">
                <a:solidFill>
                  <a:schemeClr val="tx1"/>
                </a:solidFill>
              </a:rPr>
              <a:t>višino</a:t>
            </a:r>
            <a:r>
              <a:rPr lang="en-GB" altLang="en-US" sz="2800" dirty="0">
                <a:solidFill>
                  <a:schemeClr val="tx1"/>
                </a:solidFill>
              </a:rPr>
              <a:t> </a:t>
            </a:r>
            <a:r>
              <a:rPr lang="en-GB" altLang="en-US" sz="2800" dirty="0" err="1">
                <a:solidFill>
                  <a:schemeClr val="tx1"/>
                </a:solidFill>
              </a:rPr>
              <a:t>zneskov</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Če</a:t>
            </a:r>
            <a:r>
              <a:rPr lang="en-GB" altLang="en-US" sz="2800" dirty="0">
                <a:solidFill>
                  <a:schemeClr val="tx1"/>
                </a:solidFill>
              </a:rPr>
              <a:t> je </a:t>
            </a:r>
            <a:r>
              <a:rPr lang="en-GB" altLang="en-US" sz="2800" dirty="0" err="1">
                <a:solidFill>
                  <a:schemeClr val="tx1"/>
                </a:solidFill>
              </a:rPr>
              <a:t>formular</a:t>
            </a:r>
            <a:r>
              <a:rPr lang="en-GB" altLang="en-US" sz="2800" dirty="0">
                <a:solidFill>
                  <a:schemeClr val="tx1"/>
                </a:solidFill>
              </a:rPr>
              <a:t> </a:t>
            </a:r>
            <a:r>
              <a:rPr lang="en-GB" altLang="en-US" sz="2800" dirty="0" err="1">
                <a:solidFill>
                  <a:schemeClr val="tx1"/>
                </a:solidFill>
              </a:rPr>
              <a:t>nevtralen</a:t>
            </a:r>
            <a:r>
              <a:rPr lang="en-GB" altLang="en-US" sz="2800" dirty="0">
                <a:solidFill>
                  <a:schemeClr val="tx1"/>
                </a:solidFill>
              </a:rPr>
              <a:t>, </a:t>
            </a:r>
            <a:r>
              <a:rPr lang="en-GB" altLang="en-US" sz="2800" dirty="0" err="1">
                <a:solidFill>
                  <a:schemeClr val="tx1"/>
                </a:solidFill>
              </a:rPr>
              <a:t>potem</a:t>
            </a:r>
            <a:r>
              <a:rPr lang="en-GB" altLang="en-US" sz="2800" dirty="0">
                <a:solidFill>
                  <a:schemeClr val="tx1"/>
                </a:solidFill>
              </a:rPr>
              <a:t> IP </a:t>
            </a:r>
            <a:r>
              <a:rPr lang="en-GB" altLang="en-US" sz="2800" dirty="0" err="1">
                <a:solidFill>
                  <a:schemeClr val="tx1"/>
                </a:solidFill>
              </a:rPr>
              <a:t>opozorilo</a:t>
            </a:r>
            <a:r>
              <a:rPr lang="en-GB" altLang="en-US" sz="2800" dirty="0">
                <a:solidFill>
                  <a:schemeClr val="tx1"/>
                </a:solidFill>
              </a:rPr>
              <a:t> </a:t>
            </a:r>
            <a:r>
              <a:rPr lang="en-GB" altLang="en-US" sz="2800" dirty="0" err="1">
                <a:solidFill>
                  <a:schemeClr val="tx1"/>
                </a:solidFill>
              </a:rPr>
              <a:t>zniža</a:t>
            </a:r>
            <a:r>
              <a:rPr lang="en-GB" altLang="en-US" sz="2800" dirty="0">
                <a:solidFill>
                  <a:schemeClr val="tx1"/>
                </a:solidFill>
              </a:rPr>
              <a:t> </a:t>
            </a:r>
            <a:r>
              <a:rPr lang="en-GB" altLang="en-US" sz="2800" dirty="0" err="1">
                <a:solidFill>
                  <a:schemeClr val="tx1"/>
                </a:solidFill>
              </a:rPr>
              <a:t>zahtevane</a:t>
            </a:r>
            <a:r>
              <a:rPr lang="en-GB" altLang="en-US" sz="2800" dirty="0">
                <a:solidFill>
                  <a:schemeClr val="tx1"/>
                </a:solidFill>
              </a:rPr>
              <a:t> </a:t>
            </a:r>
            <a:r>
              <a:rPr lang="en-GB" altLang="en-US" sz="2800" dirty="0" err="1">
                <a:solidFill>
                  <a:schemeClr val="tx1"/>
                </a:solidFill>
              </a:rPr>
              <a:t>zneske</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Če</a:t>
            </a:r>
            <a:r>
              <a:rPr lang="en-GB" altLang="en-US" sz="2800" dirty="0">
                <a:solidFill>
                  <a:schemeClr val="tx1"/>
                </a:solidFill>
              </a:rPr>
              <a:t> </a:t>
            </a:r>
            <a:r>
              <a:rPr lang="en-GB" altLang="en-US" sz="2800" dirty="0" err="1">
                <a:solidFill>
                  <a:schemeClr val="tx1"/>
                </a:solidFill>
              </a:rPr>
              <a:t>vpeljemo</a:t>
            </a:r>
            <a:r>
              <a:rPr lang="en-GB" altLang="en-US" sz="2800" dirty="0">
                <a:solidFill>
                  <a:schemeClr val="tx1"/>
                </a:solidFill>
              </a:rPr>
              <a:t> </a:t>
            </a:r>
            <a:r>
              <a:rPr lang="en-GB" altLang="en-US" sz="2800" dirty="0" err="1">
                <a:solidFill>
                  <a:schemeClr val="tx1"/>
                </a:solidFill>
              </a:rPr>
              <a:t>zgodbe</a:t>
            </a:r>
            <a:r>
              <a:rPr lang="en-GB" altLang="en-US" sz="2800" dirty="0">
                <a:solidFill>
                  <a:schemeClr val="tx1"/>
                </a:solidFill>
              </a:rPr>
              <a:t>: </a:t>
            </a:r>
            <a:r>
              <a:rPr lang="en-GB" altLang="en-US" sz="2800" dirty="0" err="1">
                <a:solidFill>
                  <a:schemeClr val="tx1"/>
                </a:solidFill>
              </a:rPr>
              <a:t>ljudje</a:t>
            </a:r>
            <a:r>
              <a:rPr lang="en-GB" altLang="en-US" sz="2800" dirty="0">
                <a:solidFill>
                  <a:schemeClr val="tx1"/>
                </a:solidFill>
              </a:rPr>
              <a:t> </a:t>
            </a:r>
            <a:r>
              <a:rPr lang="en-GB" altLang="en-US" sz="2800" dirty="0" err="1">
                <a:solidFill>
                  <a:schemeClr val="tx1"/>
                </a:solidFill>
              </a:rPr>
              <a:t>ki</a:t>
            </a:r>
            <a:r>
              <a:rPr lang="en-GB" altLang="en-US" sz="2800" dirty="0">
                <a:solidFill>
                  <a:schemeClr val="tx1"/>
                </a:solidFill>
              </a:rPr>
              <a:t> so </a:t>
            </a:r>
            <a:r>
              <a:rPr lang="en-GB" altLang="en-US" sz="2800" dirty="0" err="1">
                <a:solidFill>
                  <a:schemeClr val="tx1"/>
                </a:solidFill>
              </a:rPr>
              <a:t>uničili</a:t>
            </a:r>
            <a:r>
              <a:rPr lang="en-GB" altLang="en-US" sz="2800" dirty="0">
                <a:solidFill>
                  <a:schemeClr val="tx1"/>
                </a:solidFill>
              </a:rPr>
              <a:t> </a:t>
            </a:r>
            <a:r>
              <a:rPr lang="en-GB" altLang="en-US" sz="2800" dirty="0" err="1">
                <a:solidFill>
                  <a:schemeClr val="tx1"/>
                </a:solidFill>
              </a:rPr>
              <a:t>nekaj</a:t>
            </a:r>
            <a:r>
              <a:rPr lang="en-GB" altLang="en-US" sz="2800" dirty="0">
                <a:solidFill>
                  <a:schemeClr val="tx1"/>
                </a:solidFill>
              </a:rPr>
              <a:t> v </a:t>
            </a:r>
            <a:r>
              <a:rPr lang="en-GB" altLang="en-US" sz="2800" dirty="0" err="1">
                <a:solidFill>
                  <a:schemeClr val="tx1"/>
                </a:solidFill>
              </a:rPr>
              <a:t>afektu</a:t>
            </a:r>
            <a:r>
              <a:rPr lang="en-GB" altLang="en-US" sz="2800" dirty="0">
                <a:solidFill>
                  <a:schemeClr val="tx1"/>
                </a:solidFill>
              </a:rPr>
              <a:t>, </a:t>
            </a:r>
            <a:r>
              <a:rPr lang="en-GB" altLang="en-US" sz="2800" dirty="0" err="1">
                <a:solidFill>
                  <a:schemeClr val="tx1"/>
                </a:solidFill>
              </a:rPr>
              <a:t>na</a:t>
            </a:r>
            <a:r>
              <a:rPr lang="en-GB" altLang="en-US" sz="2800" dirty="0">
                <a:solidFill>
                  <a:schemeClr val="tx1"/>
                </a:solidFill>
              </a:rPr>
              <a:t> </a:t>
            </a:r>
            <a:r>
              <a:rPr lang="en-GB" altLang="en-US" sz="2800" dirty="0" err="1">
                <a:solidFill>
                  <a:schemeClr val="tx1"/>
                </a:solidFill>
              </a:rPr>
              <a:t>splošno</a:t>
            </a:r>
            <a:r>
              <a:rPr lang="en-GB" altLang="en-US" sz="2800" dirty="0">
                <a:solidFill>
                  <a:schemeClr val="tx1"/>
                </a:solidFill>
              </a:rPr>
              <a:t> </a:t>
            </a:r>
            <a:r>
              <a:rPr lang="en-GB" altLang="en-US" sz="2800" dirty="0" err="1">
                <a:solidFill>
                  <a:schemeClr val="tx1"/>
                </a:solidFill>
              </a:rPr>
              <a:t>manjkrat</a:t>
            </a:r>
            <a:r>
              <a:rPr lang="en-GB" altLang="en-US" sz="2800" dirty="0">
                <a:solidFill>
                  <a:schemeClr val="tx1"/>
                </a:solidFill>
              </a:rPr>
              <a:t> </a:t>
            </a:r>
            <a:r>
              <a:rPr lang="en-GB" altLang="en-US" sz="2800" dirty="0" err="1">
                <a:solidFill>
                  <a:schemeClr val="tx1"/>
                </a:solidFill>
              </a:rPr>
              <a:t>zahtevajo</a:t>
            </a:r>
            <a:r>
              <a:rPr lang="en-GB" altLang="en-US" sz="2800" dirty="0">
                <a:solidFill>
                  <a:schemeClr val="tx1"/>
                </a:solidFill>
              </a:rPr>
              <a:t> </a:t>
            </a:r>
            <a:r>
              <a:rPr lang="en-GB" altLang="en-US" sz="2800" dirty="0" err="1">
                <a:solidFill>
                  <a:schemeClr val="tx1"/>
                </a:solidFill>
              </a:rPr>
              <a:t>zavarovalnino</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Tisti</a:t>
            </a:r>
            <a:r>
              <a:rPr lang="en-GB" altLang="en-US" sz="2800" dirty="0">
                <a:solidFill>
                  <a:schemeClr val="tx1"/>
                </a:solidFill>
              </a:rPr>
              <a:t>, </a:t>
            </a:r>
            <a:r>
              <a:rPr lang="en-GB" altLang="en-US" sz="2800" dirty="0" err="1">
                <a:solidFill>
                  <a:schemeClr val="tx1"/>
                </a:solidFill>
              </a:rPr>
              <a:t>ki</a:t>
            </a:r>
            <a:r>
              <a:rPr lang="en-GB" altLang="en-US" sz="2800" dirty="0">
                <a:solidFill>
                  <a:schemeClr val="tx1"/>
                </a:solidFill>
              </a:rPr>
              <a:t> so </a:t>
            </a:r>
            <a:r>
              <a:rPr lang="en-GB" altLang="en-US" sz="2800" dirty="0" err="1">
                <a:solidFill>
                  <a:schemeClr val="tx1"/>
                </a:solidFill>
              </a:rPr>
              <a:t>bili</a:t>
            </a:r>
            <a:r>
              <a:rPr lang="en-GB" altLang="en-US" sz="2800" dirty="0">
                <a:solidFill>
                  <a:schemeClr val="tx1"/>
                </a:solidFill>
              </a:rPr>
              <a:t> </a:t>
            </a:r>
            <a:r>
              <a:rPr lang="en-GB" altLang="en-US" sz="2800" dirty="0" err="1">
                <a:solidFill>
                  <a:schemeClr val="tx1"/>
                </a:solidFill>
              </a:rPr>
              <a:t>pijani</a:t>
            </a:r>
            <a:r>
              <a:rPr lang="en-GB" altLang="en-US" sz="2800" dirty="0">
                <a:solidFill>
                  <a:schemeClr val="tx1"/>
                </a:solidFill>
              </a:rPr>
              <a:t>, </a:t>
            </a:r>
            <a:r>
              <a:rPr lang="en-GB" altLang="en-US" sz="2800" dirty="0" err="1">
                <a:solidFill>
                  <a:schemeClr val="tx1"/>
                </a:solidFill>
              </a:rPr>
              <a:t>zahtevajo</a:t>
            </a:r>
            <a:r>
              <a:rPr lang="en-GB" altLang="en-US" sz="2800" dirty="0">
                <a:solidFill>
                  <a:schemeClr val="tx1"/>
                </a:solidFill>
              </a:rPr>
              <a:t> </a:t>
            </a:r>
            <a:r>
              <a:rPr lang="en-GB" altLang="en-US" sz="2800" dirty="0" err="1">
                <a:solidFill>
                  <a:schemeClr val="tx1"/>
                </a:solidFill>
              </a:rPr>
              <a:t>enako</a:t>
            </a:r>
            <a:r>
              <a:rPr lang="en-GB" altLang="en-US" sz="2800" dirty="0">
                <a:solidFill>
                  <a:schemeClr val="tx1"/>
                </a:solidFill>
              </a:rPr>
              <a:t> </a:t>
            </a:r>
            <a:r>
              <a:rPr lang="en-GB" altLang="en-US" sz="2800" dirty="0" err="1">
                <a:solidFill>
                  <a:schemeClr val="tx1"/>
                </a:solidFill>
              </a:rPr>
              <a:t>pogosto</a:t>
            </a:r>
            <a:r>
              <a:rPr lang="en-GB" altLang="en-US" sz="2800" dirty="0">
                <a:solidFill>
                  <a:schemeClr val="tx1"/>
                </a:solidFill>
              </a:rPr>
              <a:t> </a:t>
            </a:r>
            <a:r>
              <a:rPr lang="en-GB" altLang="en-US" sz="2800" dirty="0" err="1">
                <a:solidFill>
                  <a:schemeClr val="tx1"/>
                </a:solidFill>
              </a:rPr>
              <a:t>kot</a:t>
            </a:r>
            <a:r>
              <a:rPr lang="en-GB" altLang="en-US" sz="2800" dirty="0">
                <a:solidFill>
                  <a:schemeClr val="tx1"/>
                </a:solidFill>
              </a:rPr>
              <a:t> </a:t>
            </a:r>
            <a:r>
              <a:rPr lang="en-GB" altLang="en-US" sz="2800" dirty="0" err="1">
                <a:solidFill>
                  <a:schemeClr val="tx1"/>
                </a:solidFill>
              </a:rPr>
              <a:t>če</a:t>
            </a:r>
            <a:r>
              <a:rPr lang="en-GB" altLang="en-US" sz="2800" dirty="0">
                <a:solidFill>
                  <a:schemeClr val="tx1"/>
                </a:solidFill>
              </a:rPr>
              <a:t> ne bi </a:t>
            </a:r>
            <a:r>
              <a:rPr lang="en-GB" altLang="en-US" sz="2800" dirty="0" err="1">
                <a:solidFill>
                  <a:schemeClr val="tx1"/>
                </a:solidFill>
              </a:rPr>
              <a:t>bili</a:t>
            </a:r>
            <a:r>
              <a:rPr lang="en-GB" altLang="en-US" sz="2800" dirty="0">
                <a:solidFill>
                  <a:schemeClr val="tx1"/>
                </a:solidFill>
              </a:rPr>
              <a:t> (</a:t>
            </a:r>
            <a:r>
              <a:rPr lang="en-GB" altLang="en-US" sz="2800" dirty="0" err="1">
                <a:solidFill>
                  <a:schemeClr val="tx1"/>
                </a:solidFill>
              </a:rPr>
              <a:t>ali</a:t>
            </a:r>
            <a:r>
              <a:rPr lang="en-GB" altLang="en-US" sz="2800" dirty="0">
                <a:solidFill>
                  <a:schemeClr val="tx1"/>
                </a:solidFill>
              </a:rPr>
              <a:t> </a:t>
            </a:r>
            <a:r>
              <a:rPr lang="en-GB" altLang="en-US" sz="2800" dirty="0" err="1">
                <a:solidFill>
                  <a:schemeClr val="tx1"/>
                </a:solidFill>
              </a:rPr>
              <a:t>večkrat</a:t>
            </a:r>
            <a:r>
              <a:rPr lang="en-GB" altLang="en-US" sz="2800" dirty="0">
                <a:solidFill>
                  <a:schemeClr val="tx1"/>
                </a:solidFill>
              </a:rPr>
              <a:t>). </a:t>
            </a:r>
            <a:r>
              <a:rPr lang="en-GB" altLang="en-US" sz="2800" dirty="0" err="1">
                <a:solidFill>
                  <a:schemeClr val="tx1"/>
                </a:solidFill>
              </a:rPr>
              <a:t>Vsak</a:t>
            </a:r>
            <a:r>
              <a:rPr lang="en-GB" altLang="en-US" sz="2800" dirty="0">
                <a:solidFill>
                  <a:schemeClr val="tx1"/>
                </a:solidFill>
              </a:rPr>
              <a:t> </a:t>
            </a:r>
            <a:r>
              <a:rPr lang="en-GB" altLang="en-US" sz="2800" dirty="0" err="1">
                <a:solidFill>
                  <a:schemeClr val="tx1"/>
                </a:solidFill>
              </a:rPr>
              <a:t>tak</a:t>
            </a:r>
            <a:r>
              <a:rPr lang="en-GB" altLang="en-US" sz="2800" dirty="0">
                <a:solidFill>
                  <a:schemeClr val="tx1"/>
                </a:solidFill>
              </a:rPr>
              <a:t> </a:t>
            </a:r>
            <a:r>
              <a:rPr lang="en-GB" altLang="en-US" sz="2800" dirty="0" err="1">
                <a:solidFill>
                  <a:schemeClr val="tx1"/>
                </a:solidFill>
              </a:rPr>
              <a:t>zahtevek</a:t>
            </a:r>
            <a:r>
              <a:rPr lang="en-GB" altLang="en-US" sz="2800" dirty="0">
                <a:solidFill>
                  <a:schemeClr val="tx1"/>
                </a:solidFill>
              </a:rPr>
              <a:t> je </a:t>
            </a:r>
            <a:r>
              <a:rPr lang="en-GB" altLang="en-US" sz="2800" dirty="0" err="1">
                <a:solidFill>
                  <a:schemeClr val="tx1"/>
                </a:solidFill>
              </a:rPr>
              <a:t>goljufiv</a:t>
            </a:r>
            <a:r>
              <a:rPr lang="en-GB" altLang="en-US" sz="2800" dirty="0">
                <a:solidFill>
                  <a:schemeClr val="tx1"/>
                </a:solidFill>
              </a:rPr>
              <a:t> po </a:t>
            </a:r>
            <a:r>
              <a:rPr lang="en-GB" altLang="en-US" sz="2800" dirty="0" err="1">
                <a:solidFill>
                  <a:schemeClr val="tx1"/>
                </a:solidFill>
              </a:rPr>
              <a:t>definiciji</a:t>
            </a:r>
            <a:r>
              <a:rPr lang="en-GB" altLang="en-US" sz="2800" dirty="0">
                <a:solidFill>
                  <a:schemeClr val="tx1"/>
                </a:solidFill>
              </a:rPr>
              <a:t>, ne </a:t>
            </a:r>
            <a:r>
              <a:rPr lang="en-GB" altLang="en-US" sz="2800" dirty="0" err="1">
                <a:solidFill>
                  <a:schemeClr val="tx1"/>
                </a:solidFill>
              </a:rPr>
              <a:t>glede</a:t>
            </a:r>
            <a:r>
              <a:rPr lang="en-GB" altLang="en-US" sz="2800" dirty="0">
                <a:solidFill>
                  <a:schemeClr val="tx1"/>
                </a:solidFill>
              </a:rPr>
              <a:t> </a:t>
            </a:r>
            <a:r>
              <a:rPr lang="en-GB" altLang="en-US" sz="2800" dirty="0" err="1">
                <a:solidFill>
                  <a:schemeClr val="tx1"/>
                </a:solidFill>
              </a:rPr>
              <a:t>na</a:t>
            </a:r>
            <a:r>
              <a:rPr lang="en-GB" altLang="en-US" sz="2800" dirty="0">
                <a:solidFill>
                  <a:schemeClr val="tx1"/>
                </a:solidFill>
              </a:rPr>
              <a:t> </a:t>
            </a:r>
            <a:r>
              <a:rPr lang="en-GB" altLang="en-US" sz="2800" dirty="0" err="1">
                <a:solidFill>
                  <a:schemeClr val="tx1"/>
                </a:solidFill>
              </a:rPr>
              <a:t>znesek</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Tisti</a:t>
            </a:r>
            <a:r>
              <a:rPr lang="en-GB" altLang="en-US" sz="2800" dirty="0">
                <a:solidFill>
                  <a:schemeClr val="tx1"/>
                </a:solidFill>
              </a:rPr>
              <a:t>, </a:t>
            </a:r>
            <a:r>
              <a:rPr lang="en-GB" altLang="en-US" sz="2800" dirty="0" err="1">
                <a:solidFill>
                  <a:schemeClr val="tx1"/>
                </a:solidFill>
              </a:rPr>
              <a:t>ki</a:t>
            </a:r>
            <a:r>
              <a:rPr lang="en-GB" altLang="en-US" sz="2800" dirty="0">
                <a:solidFill>
                  <a:schemeClr val="tx1"/>
                </a:solidFill>
              </a:rPr>
              <a:t> so </a:t>
            </a:r>
            <a:r>
              <a:rPr lang="en-GB" altLang="en-US" sz="2800" dirty="0" err="1">
                <a:solidFill>
                  <a:schemeClr val="tx1"/>
                </a:solidFill>
              </a:rPr>
              <a:t>bili</a:t>
            </a:r>
            <a:r>
              <a:rPr lang="en-GB" altLang="en-US" sz="2800" dirty="0">
                <a:solidFill>
                  <a:schemeClr val="tx1"/>
                </a:solidFill>
              </a:rPr>
              <a:t> </a:t>
            </a:r>
            <a:r>
              <a:rPr lang="en-GB" altLang="en-US" sz="2800" dirty="0" err="1">
                <a:solidFill>
                  <a:schemeClr val="tx1"/>
                </a:solidFill>
              </a:rPr>
              <a:t>pijani</a:t>
            </a:r>
            <a:r>
              <a:rPr lang="en-GB" altLang="en-US" sz="2800" dirty="0">
                <a:solidFill>
                  <a:schemeClr val="tx1"/>
                </a:solidFill>
              </a:rPr>
              <a:t>, </a:t>
            </a:r>
            <a:r>
              <a:rPr lang="en-GB" altLang="en-US" sz="2800" dirty="0" err="1">
                <a:solidFill>
                  <a:schemeClr val="tx1"/>
                </a:solidFill>
              </a:rPr>
              <a:t>manjkrat</a:t>
            </a:r>
            <a:r>
              <a:rPr lang="en-GB" altLang="en-US" sz="2800" dirty="0">
                <a:solidFill>
                  <a:schemeClr val="tx1"/>
                </a:solidFill>
              </a:rPr>
              <a:t> </a:t>
            </a:r>
            <a:r>
              <a:rPr lang="en-GB" altLang="en-US" sz="2800" dirty="0" err="1">
                <a:solidFill>
                  <a:schemeClr val="tx1"/>
                </a:solidFill>
              </a:rPr>
              <a:t>zahtevajo</a:t>
            </a:r>
            <a:r>
              <a:rPr lang="en-GB" altLang="en-US" sz="2800" dirty="0">
                <a:solidFill>
                  <a:schemeClr val="tx1"/>
                </a:solidFill>
              </a:rPr>
              <a:t> v </a:t>
            </a:r>
            <a:r>
              <a:rPr lang="en-GB" altLang="en-US" sz="2800" dirty="0" err="1">
                <a:solidFill>
                  <a:schemeClr val="tx1"/>
                </a:solidFill>
              </a:rPr>
              <a:t>družinskih</a:t>
            </a:r>
            <a:r>
              <a:rPr lang="en-GB" altLang="en-US" sz="2800" dirty="0">
                <a:solidFill>
                  <a:schemeClr val="tx1"/>
                </a:solidFill>
              </a:rPr>
              <a:t> </a:t>
            </a:r>
            <a:r>
              <a:rPr lang="en-GB" altLang="en-US" sz="2800" dirty="0" err="1">
                <a:solidFill>
                  <a:schemeClr val="tx1"/>
                </a:solidFill>
              </a:rPr>
              <a:t>zavarovalnicah</a:t>
            </a:r>
            <a:r>
              <a:rPr lang="en-GB" altLang="en-US" sz="28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8276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Zakaj</a:t>
            </a:r>
            <a:r>
              <a:rPr lang="en-GB" b="1" dirty="0"/>
              <a:t>?</a:t>
            </a:r>
            <a:endParaRPr lang="en-US" b="1" dirty="0"/>
          </a:p>
        </p:txBody>
      </p:sp>
      <p:sp>
        <p:nvSpPr>
          <p:cNvPr id="6" name="Text Placeholder 5"/>
          <p:cNvSpPr>
            <a:spLocks noGrp="1"/>
          </p:cNvSpPr>
          <p:nvPr>
            <p:ph type="body" sz="quarter" idx="10"/>
          </p:nvPr>
        </p:nvSpPr>
        <p:spPr>
          <a:xfrm>
            <a:off x="274638" y="1216122"/>
            <a:ext cx="7336397" cy="3847207"/>
          </a:xfrm>
        </p:spPr>
        <p:txBody>
          <a:bodyPr/>
          <a:lstStyle/>
          <a:p>
            <a:pPr marL="457200" indent="-457200">
              <a:buFont typeface="Arial" panose="020B0604020202020204" pitchFamily="34" charset="0"/>
              <a:buChar char="•"/>
            </a:pPr>
            <a:r>
              <a:rPr lang="en-GB" altLang="en-US" sz="2800" dirty="0" err="1">
                <a:solidFill>
                  <a:schemeClr val="tx1"/>
                </a:solidFill>
              </a:rPr>
              <a:t>Ljudje</a:t>
            </a:r>
            <a:r>
              <a:rPr lang="en-GB" altLang="en-US" sz="2800" dirty="0">
                <a:solidFill>
                  <a:schemeClr val="tx1"/>
                </a:solidFill>
              </a:rPr>
              <a:t>, </a:t>
            </a:r>
            <a:r>
              <a:rPr lang="en-GB" altLang="en-US" sz="2800" dirty="0" err="1">
                <a:solidFill>
                  <a:schemeClr val="tx1"/>
                </a:solidFill>
              </a:rPr>
              <a:t>ki</a:t>
            </a:r>
            <a:r>
              <a:rPr lang="en-GB" altLang="en-US" sz="2800" dirty="0">
                <a:solidFill>
                  <a:schemeClr val="tx1"/>
                </a:solidFill>
              </a:rPr>
              <a:t> so </a:t>
            </a:r>
            <a:r>
              <a:rPr lang="en-GB" altLang="en-US" sz="2800" dirty="0" err="1">
                <a:solidFill>
                  <a:schemeClr val="tx1"/>
                </a:solidFill>
              </a:rPr>
              <a:t>nekaj</a:t>
            </a:r>
            <a:r>
              <a:rPr lang="en-GB" altLang="en-US" sz="2800" dirty="0">
                <a:solidFill>
                  <a:schemeClr val="tx1"/>
                </a:solidFill>
              </a:rPr>
              <a:t> </a:t>
            </a:r>
            <a:r>
              <a:rPr lang="en-GB" altLang="en-US" sz="2800" dirty="0" err="1">
                <a:solidFill>
                  <a:schemeClr val="tx1"/>
                </a:solidFill>
              </a:rPr>
              <a:t>uničili</a:t>
            </a:r>
            <a:r>
              <a:rPr lang="en-GB" altLang="en-US" sz="2800" dirty="0">
                <a:solidFill>
                  <a:schemeClr val="tx1"/>
                </a:solidFill>
              </a:rPr>
              <a:t> </a:t>
            </a:r>
            <a:r>
              <a:rPr lang="en-GB" altLang="en-US" sz="2800" dirty="0" err="1">
                <a:solidFill>
                  <a:schemeClr val="tx1"/>
                </a:solidFill>
              </a:rPr>
              <a:t>iz</a:t>
            </a:r>
            <a:r>
              <a:rPr lang="en-GB" altLang="en-US" sz="2800" dirty="0">
                <a:solidFill>
                  <a:schemeClr val="tx1"/>
                </a:solidFill>
              </a:rPr>
              <a:t> </a:t>
            </a:r>
            <a:r>
              <a:rPr lang="en-GB" altLang="en-US" sz="2800" dirty="0" err="1">
                <a:solidFill>
                  <a:schemeClr val="tx1"/>
                </a:solidFill>
              </a:rPr>
              <a:t>jeze</a:t>
            </a:r>
            <a:r>
              <a:rPr lang="en-GB" altLang="en-US" sz="2800" dirty="0">
                <a:solidFill>
                  <a:schemeClr val="tx1"/>
                </a:solidFill>
              </a:rPr>
              <a:t>, </a:t>
            </a:r>
            <a:r>
              <a:rPr lang="en-GB" altLang="en-US" sz="2800" dirty="0" err="1">
                <a:solidFill>
                  <a:schemeClr val="tx1"/>
                </a:solidFill>
              </a:rPr>
              <a:t>krivijo</a:t>
            </a:r>
            <a:r>
              <a:rPr lang="en-GB" altLang="en-US" sz="2800" dirty="0">
                <a:solidFill>
                  <a:schemeClr val="tx1"/>
                </a:solidFill>
              </a:rPr>
              <a:t> </a:t>
            </a:r>
            <a:r>
              <a:rPr lang="en-GB" altLang="en-US" sz="2800" dirty="0" err="1">
                <a:solidFill>
                  <a:schemeClr val="tx1"/>
                </a:solidFill>
              </a:rPr>
              <a:t>sebe</a:t>
            </a:r>
            <a:r>
              <a:rPr lang="en-GB" altLang="en-US" sz="2800" dirty="0">
                <a:solidFill>
                  <a:schemeClr val="tx1"/>
                </a:solidFill>
              </a:rPr>
              <a:t>. </a:t>
            </a:r>
            <a:r>
              <a:rPr lang="en-GB" altLang="en-US" sz="2800" dirty="0" err="1">
                <a:solidFill>
                  <a:schemeClr val="tx1"/>
                </a:solidFill>
              </a:rPr>
              <a:t>Tisti</a:t>
            </a:r>
            <a:r>
              <a:rPr lang="en-GB" altLang="en-US" sz="2800" dirty="0">
                <a:solidFill>
                  <a:schemeClr val="tx1"/>
                </a:solidFill>
              </a:rPr>
              <a:t>, </a:t>
            </a:r>
            <a:r>
              <a:rPr lang="en-GB" altLang="en-US" sz="2800" dirty="0" err="1">
                <a:solidFill>
                  <a:schemeClr val="tx1"/>
                </a:solidFill>
              </a:rPr>
              <a:t>ki</a:t>
            </a:r>
            <a:r>
              <a:rPr lang="en-GB" altLang="en-US" sz="2800" dirty="0">
                <a:solidFill>
                  <a:schemeClr val="tx1"/>
                </a:solidFill>
              </a:rPr>
              <a:t> so </a:t>
            </a:r>
            <a:r>
              <a:rPr lang="en-GB" altLang="en-US" sz="2800" dirty="0" err="1">
                <a:solidFill>
                  <a:schemeClr val="tx1"/>
                </a:solidFill>
              </a:rPr>
              <a:t>bili</a:t>
            </a:r>
            <a:r>
              <a:rPr lang="en-GB" altLang="en-US" sz="2800" dirty="0">
                <a:solidFill>
                  <a:schemeClr val="tx1"/>
                </a:solidFill>
              </a:rPr>
              <a:t> ”</a:t>
            </a:r>
            <a:r>
              <a:rPr lang="en-GB" altLang="en-US" sz="2800" dirty="0" err="1">
                <a:solidFill>
                  <a:schemeClr val="tx1"/>
                </a:solidFill>
              </a:rPr>
              <a:t>pijani</a:t>
            </a:r>
            <a:r>
              <a:rPr lang="en-GB" altLang="en-US" sz="2800" dirty="0">
                <a:solidFill>
                  <a:schemeClr val="tx1"/>
                </a:solidFill>
              </a:rPr>
              <a:t>” </a:t>
            </a:r>
            <a:r>
              <a:rPr lang="en-GB" altLang="en-US" sz="2800" dirty="0" err="1">
                <a:solidFill>
                  <a:schemeClr val="tx1"/>
                </a:solidFill>
              </a:rPr>
              <a:t>krivijo</a:t>
            </a:r>
            <a:r>
              <a:rPr lang="en-GB" altLang="en-US" sz="2800" dirty="0">
                <a:solidFill>
                  <a:schemeClr val="tx1"/>
                </a:solidFill>
              </a:rPr>
              <a:t> </a:t>
            </a:r>
            <a:r>
              <a:rPr lang="en-GB" altLang="en-US" sz="2800" dirty="0" err="1">
                <a:solidFill>
                  <a:schemeClr val="tx1"/>
                </a:solidFill>
              </a:rPr>
              <a:t>pijačo</a:t>
            </a:r>
            <a:r>
              <a:rPr lang="en-GB" altLang="en-US" sz="2800" dirty="0">
                <a:solidFill>
                  <a:schemeClr val="tx1"/>
                </a:solidFill>
              </a:rPr>
              <a:t>. </a:t>
            </a:r>
            <a:r>
              <a:rPr lang="en-GB" altLang="en-US" sz="2800" dirty="0" err="1">
                <a:solidFill>
                  <a:schemeClr val="tx1"/>
                </a:solidFill>
              </a:rPr>
              <a:t>Gre</a:t>
            </a:r>
            <a:r>
              <a:rPr lang="en-GB" altLang="en-US" sz="2800" dirty="0">
                <a:solidFill>
                  <a:schemeClr val="tx1"/>
                </a:solidFill>
              </a:rPr>
              <a:t> </a:t>
            </a:r>
            <a:r>
              <a:rPr lang="en-GB" altLang="en-US" sz="2800" dirty="0" err="1">
                <a:solidFill>
                  <a:schemeClr val="tx1"/>
                </a:solidFill>
              </a:rPr>
              <a:t>za</a:t>
            </a:r>
            <a:r>
              <a:rPr lang="en-GB" altLang="en-US" sz="2800" dirty="0">
                <a:solidFill>
                  <a:schemeClr val="tx1"/>
                </a:solidFill>
              </a:rPr>
              <a:t> </a:t>
            </a:r>
            <a:r>
              <a:rPr lang="en-GB" altLang="en-US" sz="2800" dirty="0" err="1">
                <a:solidFill>
                  <a:schemeClr val="tx1"/>
                </a:solidFill>
              </a:rPr>
              <a:t>t.i</a:t>
            </a:r>
            <a:r>
              <a:rPr lang="en-GB" altLang="en-US" sz="2800" dirty="0">
                <a:solidFill>
                  <a:schemeClr val="tx1"/>
                </a:solidFill>
              </a:rPr>
              <a:t>. </a:t>
            </a:r>
            <a:r>
              <a:rPr lang="en-GB" altLang="en-US" sz="2800" dirty="0" err="1">
                <a:solidFill>
                  <a:schemeClr val="tx1"/>
                </a:solidFill>
              </a:rPr>
              <a:t>reifikacijo</a:t>
            </a:r>
            <a:r>
              <a:rPr lang="en-GB" altLang="en-US" sz="2800" dirty="0">
                <a:solidFill>
                  <a:schemeClr val="tx1"/>
                </a:solidFill>
              </a:rPr>
              <a:t> – </a:t>
            </a:r>
            <a:r>
              <a:rPr lang="en-GB" altLang="en-US" sz="2800" dirty="0" err="1">
                <a:solidFill>
                  <a:schemeClr val="tx1"/>
                </a:solidFill>
              </a:rPr>
              <a:t>premik</a:t>
            </a:r>
            <a:r>
              <a:rPr lang="en-GB" altLang="en-US" sz="2800" dirty="0">
                <a:solidFill>
                  <a:schemeClr val="tx1"/>
                </a:solidFill>
              </a:rPr>
              <a:t> </a:t>
            </a:r>
            <a:r>
              <a:rPr lang="en-GB" altLang="en-US" sz="2800" dirty="0" err="1">
                <a:solidFill>
                  <a:schemeClr val="tx1"/>
                </a:solidFill>
              </a:rPr>
              <a:t>centra</a:t>
            </a:r>
            <a:r>
              <a:rPr lang="en-GB" altLang="en-US" sz="2800" dirty="0">
                <a:solidFill>
                  <a:schemeClr val="tx1"/>
                </a:solidFill>
              </a:rPr>
              <a:t> </a:t>
            </a:r>
            <a:r>
              <a:rPr lang="en-GB" altLang="en-US" sz="2800" dirty="0" err="1">
                <a:solidFill>
                  <a:schemeClr val="tx1"/>
                </a:solidFill>
              </a:rPr>
              <a:t>kontrole</a:t>
            </a:r>
            <a:r>
              <a:rPr lang="en-GB" altLang="en-US" sz="2800" dirty="0">
                <a:solidFill>
                  <a:schemeClr val="tx1"/>
                </a:solidFill>
              </a:rPr>
              <a:t> </a:t>
            </a:r>
            <a:r>
              <a:rPr lang="en-GB" altLang="en-US" sz="2800" dirty="0" err="1">
                <a:solidFill>
                  <a:schemeClr val="tx1"/>
                </a:solidFill>
              </a:rPr>
              <a:t>izven</a:t>
            </a:r>
            <a:r>
              <a:rPr lang="en-GB" altLang="en-US" sz="2800" dirty="0">
                <a:solidFill>
                  <a:schemeClr val="tx1"/>
                </a:solidFill>
              </a:rPr>
              <a:t> </a:t>
            </a:r>
            <a:r>
              <a:rPr lang="en-GB" altLang="en-US" sz="2800" dirty="0" err="1">
                <a:solidFill>
                  <a:schemeClr val="tx1"/>
                </a:solidFill>
              </a:rPr>
              <a:t>sebe</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Ljudje</a:t>
            </a:r>
            <a:r>
              <a:rPr lang="en-GB" altLang="en-US" sz="2800" dirty="0">
                <a:solidFill>
                  <a:schemeClr val="tx1"/>
                </a:solidFill>
              </a:rPr>
              <a:t> </a:t>
            </a:r>
            <a:r>
              <a:rPr lang="en-GB" altLang="en-US" sz="2800" dirty="0" err="1">
                <a:solidFill>
                  <a:schemeClr val="tx1"/>
                </a:solidFill>
              </a:rPr>
              <a:t>lažje</a:t>
            </a:r>
            <a:r>
              <a:rPr lang="en-GB" altLang="en-US" sz="2800" dirty="0">
                <a:solidFill>
                  <a:schemeClr val="tx1"/>
                </a:solidFill>
              </a:rPr>
              <a:t> </a:t>
            </a:r>
            <a:r>
              <a:rPr lang="en-GB" altLang="en-US" sz="2800" dirty="0" err="1">
                <a:solidFill>
                  <a:schemeClr val="tx1"/>
                </a:solidFill>
              </a:rPr>
              <a:t>okrog</a:t>
            </a:r>
            <a:r>
              <a:rPr lang="en-GB" altLang="en-US" sz="2800" dirty="0">
                <a:solidFill>
                  <a:schemeClr val="tx1"/>
                </a:solidFill>
              </a:rPr>
              <a:t> </a:t>
            </a:r>
            <a:r>
              <a:rPr lang="en-GB" altLang="en-US" sz="2800" dirty="0" err="1">
                <a:solidFill>
                  <a:schemeClr val="tx1"/>
                </a:solidFill>
              </a:rPr>
              <a:t>prinašajo</a:t>
            </a:r>
            <a:r>
              <a:rPr lang="en-GB" altLang="en-US" sz="2800" dirty="0">
                <a:solidFill>
                  <a:schemeClr val="tx1"/>
                </a:solidFill>
              </a:rPr>
              <a:t> </a:t>
            </a:r>
            <a:r>
              <a:rPr lang="en-GB" altLang="en-US" sz="2800" dirty="0" err="1">
                <a:solidFill>
                  <a:schemeClr val="tx1"/>
                </a:solidFill>
              </a:rPr>
              <a:t>korporacije</a:t>
            </a:r>
            <a:r>
              <a:rPr lang="en-GB" altLang="en-US" sz="2800" dirty="0">
                <a:solidFill>
                  <a:schemeClr val="tx1"/>
                </a:solidFill>
              </a:rPr>
              <a:t> </a:t>
            </a:r>
            <a:r>
              <a:rPr lang="en-GB" altLang="en-US" sz="2800" dirty="0" err="1">
                <a:solidFill>
                  <a:schemeClr val="tx1"/>
                </a:solidFill>
              </a:rPr>
              <a:t>kot</a:t>
            </a:r>
            <a:r>
              <a:rPr lang="en-GB" altLang="en-US" sz="2800" dirty="0">
                <a:solidFill>
                  <a:schemeClr val="tx1"/>
                </a:solidFill>
              </a:rPr>
              <a:t> </a:t>
            </a:r>
            <a:r>
              <a:rPr lang="en-GB" altLang="en-US" sz="2800" dirty="0" err="1">
                <a:solidFill>
                  <a:schemeClr val="tx1"/>
                </a:solidFill>
              </a:rPr>
              <a:t>družinske</a:t>
            </a:r>
            <a:r>
              <a:rPr lang="en-GB" altLang="en-US" sz="2800" dirty="0">
                <a:solidFill>
                  <a:schemeClr val="tx1"/>
                </a:solidFill>
              </a:rPr>
              <a:t> </a:t>
            </a:r>
            <a:r>
              <a:rPr lang="en-GB" altLang="en-US" sz="2800" dirty="0" err="1">
                <a:solidFill>
                  <a:schemeClr val="tx1"/>
                </a:solidFill>
              </a:rPr>
              <a:t>firme</a:t>
            </a:r>
            <a:r>
              <a:rPr lang="en-GB" altLang="en-US" sz="2800" dirty="0">
                <a:solidFill>
                  <a:schemeClr val="tx1"/>
                </a:solidFill>
              </a:rPr>
              <a:t>.</a:t>
            </a:r>
          </a:p>
          <a:p>
            <a:pPr marL="457200" indent="-457200">
              <a:buFont typeface="Arial" panose="020B0604020202020204" pitchFamily="34" charset="0"/>
              <a:buChar char="•"/>
            </a:pPr>
            <a:r>
              <a:rPr lang="en-GB" altLang="en-US" sz="2800" dirty="0" err="1">
                <a:solidFill>
                  <a:schemeClr val="tx1"/>
                </a:solidFill>
              </a:rPr>
              <a:t>Mehanski</a:t>
            </a:r>
            <a:r>
              <a:rPr lang="en-GB" altLang="en-US" sz="2800" dirty="0">
                <a:solidFill>
                  <a:schemeClr val="tx1"/>
                </a:solidFill>
              </a:rPr>
              <a:t> </a:t>
            </a:r>
            <a:r>
              <a:rPr lang="en-GB" altLang="en-US" sz="2800" dirty="0" err="1">
                <a:solidFill>
                  <a:schemeClr val="tx1"/>
                </a:solidFill>
              </a:rPr>
              <a:t>pristop</a:t>
            </a:r>
            <a:r>
              <a:rPr lang="en-GB" altLang="en-US" sz="2800" dirty="0">
                <a:solidFill>
                  <a:schemeClr val="tx1"/>
                </a:solidFill>
              </a:rPr>
              <a:t> </a:t>
            </a:r>
            <a:r>
              <a:rPr lang="en-GB" altLang="en-US" sz="2800" dirty="0" err="1">
                <a:solidFill>
                  <a:schemeClr val="tx1"/>
                </a:solidFill>
              </a:rPr>
              <a:t>dela</a:t>
            </a:r>
            <a:r>
              <a:rPr lang="en-GB" altLang="en-US" sz="2800" dirty="0">
                <a:solidFill>
                  <a:schemeClr val="tx1"/>
                </a:solidFill>
              </a:rPr>
              <a:t> </a:t>
            </a:r>
            <a:r>
              <a:rPr lang="en-GB" altLang="en-US" sz="2800" dirty="0" err="1">
                <a:solidFill>
                  <a:schemeClr val="tx1"/>
                </a:solidFill>
              </a:rPr>
              <a:t>samo</a:t>
            </a:r>
            <a:r>
              <a:rPr lang="en-GB" altLang="en-US" sz="2800" dirty="0">
                <a:solidFill>
                  <a:schemeClr val="tx1"/>
                </a:solidFill>
              </a:rPr>
              <a:t> </a:t>
            </a:r>
            <a:r>
              <a:rPr lang="en-GB" altLang="en-US" sz="2800" dirty="0" err="1">
                <a:solidFill>
                  <a:schemeClr val="tx1"/>
                </a:solidFill>
              </a:rPr>
              <a:t>dokler</a:t>
            </a:r>
            <a:r>
              <a:rPr lang="en-GB" altLang="en-US" sz="2800" dirty="0">
                <a:solidFill>
                  <a:schemeClr val="tx1"/>
                </a:solidFill>
              </a:rPr>
              <a:t> </a:t>
            </a:r>
            <a:r>
              <a:rPr lang="en-GB" altLang="en-US" sz="2800" dirty="0" err="1">
                <a:solidFill>
                  <a:schemeClr val="tx1"/>
                </a:solidFill>
              </a:rPr>
              <a:t>niso</a:t>
            </a:r>
            <a:r>
              <a:rPr lang="en-GB" altLang="en-US" sz="2800" dirty="0">
                <a:solidFill>
                  <a:schemeClr val="tx1"/>
                </a:solidFill>
              </a:rPr>
              <a:t> </a:t>
            </a:r>
            <a:r>
              <a:rPr lang="en-GB" altLang="en-US" sz="2800" dirty="0" err="1">
                <a:solidFill>
                  <a:schemeClr val="tx1"/>
                </a:solidFill>
              </a:rPr>
              <a:t>prisotni</a:t>
            </a:r>
            <a:r>
              <a:rPr lang="en-GB" altLang="en-US" sz="2800" dirty="0">
                <a:solidFill>
                  <a:schemeClr val="tx1"/>
                </a:solidFill>
              </a:rPr>
              <a:t> </a:t>
            </a:r>
            <a:r>
              <a:rPr lang="en-GB" altLang="en-US" sz="2800" dirty="0" err="1">
                <a:solidFill>
                  <a:schemeClr val="tx1"/>
                </a:solidFill>
              </a:rPr>
              <a:t>psihološki</a:t>
            </a:r>
            <a:r>
              <a:rPr lang="en-GB" altLang="en-US" sz="2800" dirty="0">
                <a:solidFill>
                  <a:schemeClr val="tx1"/>
                </a:solidFill>
              </a:rPr>
              <a:t> </a:t>
            </a:r>
            <a:r>
              <a:rPr lang="en-GB" altLang="en-US" sz="2800" dirty="0" err="1">
                <a:solidFill>
                  <a:schemeClr val="tx1"/>
                </a:solidFill>
              </a:rPr>
              <a:t>mehanizmi</a:t>
            </a:r>
            <a:r>
              <a:rPr lang="en-GB" altLang="en-US" sz="2800" dirty="0">
                <a:solidFill>
                  <a:schemeClr val="tx1"/>
                </a:solidFill>
              </a:rPr>
              <a:t> (</a:t>
            </a:r>
            <a:r>
              <a:rPr lang="en-GB" altLang="en-US" sz="2800" dirty="0" err="1">
                <a:solidFill>
                  <a:schemeClr val="tx1"/>
                </a:solidFill>
              </a:rPr>
              <a:t>kar</a:t>
            </a:r>
            <a:r>
              <a:rPr lang="en-GB" altLang="en-US" sz="2800" dirty="0">
                <a:solidFill>
                  <a:schemeClr val="tx1"/>
                </a:solidFill>
              </a:rPr>
              <a:t> je </a:t>
            </a:r>
            <a:r>
              <a:rPr lang="en-GB" altLang="en-US" sz="2800" dirty="0" err="1">
                <a:solidFill>
                  <a:schemeClr val="tx1"/>
                </a:solidFill>
              </a:rPr>
              <a:t>nikoli</a:t>
            </a:r>
            <a:r>
              <a:rPr lang="en-GB" altLang="en-US" sz="2800" dirty="0">
                <a:solidFill>
                  <a:schemeClr val="tx1"/>
                </a:solidFill>
              </a:rPr>
              <a:t>, </a:t>
            </a:r>
            <a:r>
              <a:rPr lang="en-GB" altLang="en-US" sz="2800" dirty="0" err="1">
                <a:solidFill>
                  <a:schemeClr val="tx1"/>
                </a:solidFill>
              </a:rPr>
              <a:t>ker</a:t>
            </a:r>
            <a:r>
              <a:rPr lang="en-GB" altLang="en-US" sz="2800" dirty="0">
                <a:solidFill>
                  <a:schemeClr val="tx1"/>
                </a:solidFill>
              </a:rPr>
              <a:t> </a:t>
            </a:r>
            <a:r>
              <a:rPr lang="en-GB" altLang="en-US" sz="2800" dirty="0" err="1">
                <a:solidFill>
                  <a:schemeClr val="tx1"/>
                </a:solidFill>
              </a:rPr>
              <a:t>smo</a:t>
            </a:r>
            <a:r>
              <a:rPr lang="en-GB" altLang="en-US" sz="2800" dirty="0">
                <a:solidFill>
                  <a:schemeClr val="tx1"/>
                </a:solidFill>
              </a:rPr>
              <a:t> </a:t>
            </a:r>
            <a:r>
              <a:rPr lang="en-GB" altLang="en-US" sz="2800" dirty="0" err="1">
                <a:solidFill>
                  <a:schemeClr val="tx1"/>
                </a:solidFill>
              </a:rPr>
              <a:t>vedno</a:t>
            </a:r>
            <a:r>
              <a:rPr lang="en-GB" altLang="en-US" sz="2800" dirty="0">
                <a:solidFill>
                  <a:schemeClr val="tx1"/>
                </a:solidFill>
              </a:rPr>
              <a:t> </a:t>
            </a:r>
            <a:r>
              <a:rPr lang="en-GB" altLang="en-US" sz="2800" dirty="0" err="1">
                <a:solidFill>
                  <a:schemeClr val="tx1"/>
                </a:solidFill>
              </a:rPr>
              <a:t>ljudje</a:t>
            </a:r>
            <a:r>
              <a:rPr lang="en-GB" altLang="en-US" sz="2800"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724" y="295274"/>
            <a:ext cx="4122862" cy="5700304"/>
          </a:xfrm>
          <a:prstGeom prst="rect">
            <a:avLst/>
          </a:prstGeom>
        </p:spPr>
      </p:pic>
    </p:spTree>
    <p:extLst>
      <p:ext uri="{BB962C8B-B14F-4D97-AF65-F5344CB8AC3E}">
        <p14:creationId xmlns:p14="http://schemas.microsoft.com/office/powerpoint/2010/main" val="269025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a:t>O </a:t>
            </a:r>
            <a:r>
              <a:rPr lang="en-US" b="1" dirty="0" err="1"/>
              <a:t>meni</a:t>
            </a:r>
            <a:br>
              <a:rPr lang="en-US" b="1" dirty="0"/>
            </a:br>
            <a:endParaRPr lang="en-US" b="1" dirty="0"/>
          </a:p>
        </p:txBody>
      </p:sp>
      <p:sp>
        <p:nvSpPr>
          <p:cNvPr id="6" name="Text Placeholder 5"/>
          <p:cNvSpPr>
            <a:spLocks noGrp="1"/>
          </p:cNvSpPr>
          <p:nvPr>
            <p:ph type="body" sz="quarter" idx="10"/>
          </p:nvPr>
        </p:nvSpPr>
        <p:spPr>
          <a:xfrm>
            <a:off x="274638" y="1212850"/>
            <a:ext cx="11887200" cy="4099584"/>
          </a:xfrm>
        </p:spPr>
        <p:txBody>
          <a:bodyPr/>
          <a:lstStyle/>
          <a:p>
            <a:pPr lvl="0"/>
            <a:r>
              <a:rPr lang="en-GB" sz="2400" b="1" dirty="0">
                <a:solidFill>
                  <a:schemeClr val="tx1"/>
                </a:solidFill>
              </a:rPr>
              <a:t>dr. David Modic, </a:t>
            </a:r>
            <a:r>
              <a:rPr lang="en-GB" sz="2400" b="1" dirty="0" err="1">
                <a:solidFill>
                  <a:schemeClr val="tx1"/>
                </a:solidFill>
              </a:rPr>
              <a:t>ekonomski</a:t>
            </a:r>
            <a:r>
              <a:rPr lang="en-GB" sz="2400" b="1" dirty="0">
                <a:solidFill>
                  <a:schemeClr val="tx1"/>
                </a:solidFill>
              </a:rPr>
              <a:t> </a:t>
            </a:r>
            <a:r>
              <a:rPr lang="en-GB" sz="2400" b="1" dirty="0" err="1">
                <a:solidFill>
                  <a:schemeClr val="tx1"/>
                </a:solidFill>
              </a:rPr>
              <a:t>psiholog</a:t>
            </a:r>
            <a:r>
              <a:rPr lang="en-GB" sz="2400" b="1" dirty="0">
                <a:solidFill>
                  <a:schemeClr val="tx1"/>
                </a:solidFill>
              </a:rPr>
              <a:t>.</a:t>
            </a:r>
            <a:endParaRPr lang="en-US" sz="2400" b="1" dirty="0">
              <a:solidFill>
                <a:schemeClr val="tx1"/>
              </a:solidFill>
            </a:endParaRPr>
          </a:p>
          <a:p>
            <a:pPr lvl="0"/>
            <a:r>
              <a:rPr lang="en-GB" sz="2400" b="1" dirty="0" err="1">
                <a:solidFill>
                  <a:schemeClr val="tx1"/>
                </a:solidFill>
              </a:rPr>
              <a:t>Raziskovalec</a:t>
            </a:r>
            <a:r>
              <a:rPr lang="en-GB" sz="2400" b="1" dirty="0">
                <a:solidFill>
                  <a:schemeClr val="tx1"/>
                </a:solidFill>
              </a:rPr>
              <a:t> v </a:t>
            </a:r>
            <a:r>
              <a:rPr lang="en-GB" sz="2400" b="1" dirty="0" err="1">
                <a:solidFill>
                  <a:schemeClr val="tx1"/>
                </a:solidFill>
              </a:rPr>
              <a:t>računalniškem</a:t>
            </a:r>
            <a:r>
              <a:rPr lang="en-GB" sz="2400" b="1" dirty="0">
                <a:solidFill>
                  <a:schemeClr val="tx1"/>
                </a:solidFill>
              </a:rPr>
              <a:t> </a:t>
            </a:r>
            <a:r>
              <a:rPr lang="en-GB" sz="2400" b="1" dirty="0" err="1">
                <a:solidFill>
                  <a:schemeClr val="tx1"/>
                </a:solidFill>
              </a:rPr>
              <a:t>laboratoriju</a:t>
            </a:r>
            <a:r>
              <a:rPr lang="en-GB" sz="2400" b="1" dirty="0">
                <a:solidFill>
                  <a:schemeClr val="tx1"/>
                </a:solidFill>
              </a:rPr>
              <a:t>.</a:t>
            </a:r>
            <a:endParaRPr lang="en-US" sz="2400" b="1" dirty="0">
              <a:solidFill>
                <a:schemeClr val="tx1"/>
              </a:solidFill>
            </a:endParaRPr>
          </a:p>
          <a:p>
            <a:pPr lvl="0"/>
            <a:endParaRPr lang="en-GB" sz="2400" b="1" dirty="0">
              <a:solidFill>
                <a:schemeClr val="tx1"/>
              </a:solidFill>
            </a:endParaRPr>
          </a:p>
          <a:p>
            <a:pPr lvl="0"/>
            <a:r>
              <a:rPr lang="en-GB" sz="2400" b="1" dirty="0" err="1">
                <a:solidFill>
                  <a:schemeClr val="tx1"/>
                </a:solidFill>
              </a:rPr>
              <a:t>Član</a:t>
            </a:r>
            <a:r>
              <a:rPr lang="en-GB" sz="2400" b="1" dirty="0">
                <a:solidFill>
                  <a:schemeClr val="tx1"/>
                </a:solidFill>
              </a:rPr>
              <a:t> King’s College, Cambridge.</a:t>
            </a:r>
            <a:endParaRPr lang="en-US" sz="2400" b="1" dirty="0">
              <a:solidFill>
                <a:schemeClr val="tx1"/>
              </a:solidFill>
            </a:endParaRPr>
          </a:p>
          <a:p>
            <a:pPr lvl="0"/>
            <a:r>
              <a:rPr lang="en-GB" sz="2400" b="1" dirty="0" err="1">
                <a:solidFill>
                  <a:schemeClr val="tx1"/>
                </a:solidFill>
              </a:rPr>
              <a:t>Častni</a:t>
            </a:r>
            <a:r>
              <a:rPr lang="en-GB" sz="2400" b="1" dirty="0">
                <a:solidFill>
                  <a:schemeClr val="tx1"/>
                </a:solidFill>
              </a:rPr>
              <a:t> </a:t>
            </a:r>
            <a:r>
              <a:rPr lang="en-GB" sz="2400" b="1" dirty="0" err="1">
                <a:solidFill>
                  <a:schemeClr val="tx1"/>
                </a:solidFill>
              </a:rPr>
              <a:t>raziskovalec</a:t>
            </a:r>
            <a:r>
              <a:rPr lang="en-GB" sz="2400" b="1" dirty="0">
                <a:solidFill>
                  <a:schemeClr val="tx1"/>
                </a:solidFill>
              </a:rPr>
              <a:t> </a:t>
            </a:r>
            <a:r>
              <a:rPr lang="en-GB" sz="2400" b="1" dirty="0" err="1">
                <a:solidFill>
                  <a:schemeClr val="tx1"/>
                </a:solidFill>
              </a:rPr>
              <a:t>Univerze</a:t>
            </a:r>
            <a:r>
              <a:rPr lang="en-GB" sz="2400" b="1" dirty="0">
                <a:solidFill>
                  <a:schemeClr val="tx1"/>
                </a:solidFill>
              </a:rPr>
              <a:t> v </a:t>
            </a:r>
            <a:r>
              <a:rPr lang="en-GB" sz="2400" b="1" dirty="0" err="1">
                <a:solidFill>
                  <a:schemeClr val="tx1"/>
                </a:solidFill>
              </a:rPr>
              <a:t>Exetru</a:t>
            </a:r>
            <a:r>
              <a:rPr lang="en-GB" sz="2400" b="1" dirty="0">
                <a:solidFill>
                  <a:schemeClr val="tx1"/>
                </a:solidFill>
              </a:rPr>
              <a:t>.</a:t>
            </a:r>
            <a:endParaRPr lang="en-US" sz="2400" b="1" dirty="0">
              <a:solidFill>
                <a:schemeClr val="tx1"/>
              </a:solidFill>
            </a:endParaRPr>
          </a:p>
          <a:p>
            <a:pPr lvl="0"/>
            <a:endParaRPr lang="en-GB" sz="2400" b="1" dirty="0">
              <a:solidFill>
                <a:schemeClr val="tx1"/>
              </a:solidFill>
            </a:endParaRPr>
          </a:p>
          <a:p>
            <a:pPr lvl="0"/>
            <a:r>
              <a:rPr lang="en-GB" sz="2400" b="1" dirty="0" err="1">
                <a:solidFill>
                  <a:schemeClr val="tx1"/>
                </a:solidFill>
              </a:rPr>
              <a:t>Raziskovalna</a:t>
            </a:r>
            <a:r>
              <a:rPr lang="en-GB" sz="2400" b="1" dirty="0">
                <a:solidFill>
                  <a:schemeClr val="tx1"/>
                </a:solidFill>
              </a:rPr>
              <a:t> </a:t>
            </a:r>
            <a:r>
              <a:rPr lang="en-GB" sz="2400" b="1" dirty="0" err="1">
                <a:solidFill>
                  <a:schemeClr val="tx1"/>
                </a:solidFill>
              </a:rPr>
              <a:t>področja</a:t>
            </a:r>
            <a:r>
              <a:rPr lang="en-GB" sz="2400" b="1" dirty="0">
                <a:solidFill>
                  <a:schemeClr val="tx1"/>
                </a:solidFill>
              </a:rPr>
              <a:t>: </a:t>
            </a:r>
            <a:r>
              <a:rPr lang="en-GB" sz="2400" b="1" dirty="0" err="1">
                <a:solidFill>
                  <a:schemeClr val="tx1"/>
                </a:solidFill>
              </a:rPr>
              <a:t>kiberkriminal</a:t>
            </a:r>
            <a:r>
              <a:rPr lang="en-GB" sz="2400" b="1" dirty="0">
                <a:solidFill>
                  <a:schemeClr val="tx1"/>
                </a:solidFill>
              </a:rPr>
              <a:t>, </a:t>
            </a:r>
            <a:r>
              <a:rPr lang="en-GB" sz="2400" b="1" dirty="0" err="1">
                <a:solidFill>
                  <a:schemeClr val="tx1"/>
                </a:solidFill>
              </a:rPr>
              <a:t>psihologija</a:t>
            </a:r>
            <a:r>
              <a:rPr lang="en-GB" sz="2400" b="1" dirty="0">
                <a:solidFill>
                  <a:schemeClr val="tx1"/>
                </a:solidFill>
              </a:rPr>
              <a:t> </a:t>
            </a:r>
            <a:r>
              <a:rPr lang="en-GB" sz="2400" b="1" dirty="0" err="1">
                <a:solidFill>
                  <a:schemeClr val="tx1"/>
                </a:solidFill>
              </a:rPr>
              <a:t>prepričevanja</a:t>
            </a:r>
            <a:r>
              <a:rPr lang="en-GB" sz="2400" b="1" dirty="0">
                <a:solidFill>
                  <a:schemeClr val="tx1"/>
                </a:solidFill>
              </a:rPr>
              <a:t>, </a:t>
            </a:r>
            <a:r>
              <a:rPr lang="en-GB" sz="2400" b="1" dirty="0" err="1">
                <a:solidFill>
                  <a:schemeClr val="tx1"/>
                </a:solidFill>
              </a:rPr>
              <a:t>vedenjske</a:t>
            </a:r>
            <a:r>
              <a:rPr lang="en-GB" sz="2400" b="1" dirty="0">
                <a:solidFill>
                  <a:schemeClr val="tx1"/>
                </a:solidFill>
              </a:rPr>
              <a:t> </a:t>
            </a:r>
            <a:r>
              <a:rPr lang="en-GB" sz="2400" b="1" dirty="0" err="1">
                <a:solidFill>
                  <a:schemeClr val="tx1"/>
                </a:solidFill>
              </a:rPr>
              <a:t>spremembe</a:t>
            </a:r>
            <a:r>
              <a:rPr lang="en-GB" sz="2400" b="1" dirty="0">
                <a:solidFill>
                  <a:schemeClr val="tx1"/>
                </a:solidFill>
              </a:rPr>
              <a:t>, </a:t>
            </a:r>
            <a:r>
              <a:rPr lang="en-GB" sz="2400" b="1" dirty="0" err="1">
                <a:solidFill>
                  <a:schemeClr val="tx1"/>
                </a:solidFill>
              </a:rPr>
              <a:t>socialni</a:t>
            </a:r>
            <a:r>
              <a:rPr lang="en-GB" sz="2400" b="1" dirty="0">
                <a:solidFill>
                  <a:schemeClr val="tx1"/>
                </a:solidFill>
              </a:rPr>
              <a:t> </a:t>
            </a:r>
            <a:r>
              <a:rPr lang="en-GB" sz="2400" b="1" dirty="0" err="1">
                <a:solidFill>
                  <a:schemeClr val="tx1"/>
                </a:solidFill>
              </a:rPr>
              <a:t>inženiring</a:t>
            </a:r>
            <a:r>
              <a:rPr lang="is-IS" sz="2400" b="1" dirty="0">
                <a:solidFill>
                  <a:schemeClr val="tx1"/>
                </a:solidFill>
              </a:rPr>
              <a:t>…</a:t>
            </a:r>
            <a:endParaRPr lang="en-US" sz="2400" b="1" dirty="0">
              <a:solidFill>
                <a:schemeClr val="tx1"/>
              </a:solidFill>
            </a:endParaRPr>
          </a:p>
          <a:p>
            <a:pPr lvl="0"/>
            <a:endParaRPr lang="is-IS" sz="2400" b="1" dirty="0">
              <a:solidFill>
                <a:schemeClr val="tx1"/>
              </a:solidFill>
            </a:endParaRPr>
          </a:p>
          <a:p>
            <a:pPr lvl="0"/>
            <a:r>
              <a:rPr lang="is-IS" sz="2400" b="1" dirty="0">
                <a:solidFill>
                  <a:schemeClr val="tx1"/>
                </a:solidFill>
              </a:rPr>
              <a:t>Delam kot raziskovalec in kot svetovalec (UIS, Brazilska vlada, podjetja). </a:t>
            </a:r>
            <a:endParaRPr lang="en-US" sz="2400" b="1"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509" y="284984"/>
            <a:ext cx="2715500" cy="1549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976" y="289802"/>
            <a:ext cx="1545020" cy="1545020"/>
          </a:xfrm>
          <a:prstGeom prst="rect">
            <a:avLst/>
          </a:prstGeom>
        </p:spPr>
      </p:pic>
    </p:spTree>
    <p:extLst>
      <p:ext uri="{BB962C8B-B14F-4D97-AF65-F5344CB8AC3E}">
        <p14:creationId xmlns:p14="http://schemas.microsoft.com/office/powerpoint/2010/main" val="204389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err="1"/>
              <a:t>Zaključki</a:t>
            </a:r>
            <a:endParaRPr lang="en-US" sz="7200" dirty="0"/>
          </a:p>
        </p:txBody>
      </p:sp>
    </p:spTree>
    <p:extLst>
      <p:ext uri="{BB962C8B-B14F-4D97-AF65-F5344CB8AC3E}">
        <p14:creationId xmlns:p14="http://schemas.microsoft.com/office/powerpoint/2010/main" val="36988441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Praktične</a:t>
            </a:r>
            <a:r>
              <a:rPr lang="en-GB" b="1" dirty="0"/>
              <a:t> </a:t>
            </a:r>
            <a:r>
              <a:rPr lang="en-GB" b="1" dirty="0" err="1"/>
              <a:t>implikacije</a:t>
            </a:r>
            <a:endParaRPr lang="en-US" b="1" dirty="0"/>
          </a:p>
        </p:txBody>
      </p:sp>
      <p:sp>
        <p:nvSpPr>
          <p:cNvPr id="6" name="Text Placeholder 5"/>
          <p:cNvSpPr>
            <a:spLocks noGrp="1"/>
          </p:cNvSpPr>
          <p:nvPr>
            <p:ph type="body" sz="quarter" idx="10"/>
          </p:nvPr>
        </p:nvSpPr>
        <p:spPr>
          <a:xfrm>
            <a:off x="274638" y="1114097"/>
            <a:ext cx="11887200" cy="5613845"/>
          </a:xfrm>
        </p:spPr>
        <p:txBody>
          <a:bodyPr/>
          <a:lstStyle/>
          <a:p>
            <a:pPr lvl="0"/>
            <a:r>
              <a:rPr lang="en-GB" sz="2800" b="1" dirty="0">
                <a:solidFill>
                  <a:srgbClr val="FF0000"/>
                </a:solidFill>
              </a:rPr>
              <a:t>V </a:t>
            </a:r>
            <a:r>
              <a:rPr lang="en-GB" sz="2800" b="1" dirty="0" err="1">
                <a:solidFill>
                  <a:srgbClr val="FF0000"/>
                </a:solidFill>
              </a:rPr>
              <a:t>zavarovalniškem</a:t>
            </a:r>
            <a:r>
              <a:rPr lang="en-GB" sz="2800" b="1" dirty="0">
                <a:solidFill>
                  <a:srgbClr val="FF0000"/>
                </a:solidFill>
              </a:rPr>
              <a:t> </a:t>
            </a:r>
            <a:r>
              <a:rPr lang="en-GB" sz="2800" b="1" dirty="0" err="1">
                <a:solidFill>
                  <a:srgbClr val="FF0000"/>
                </a:solidFill>
              </a:rPr>
              <a:t>kontekstu</a:t>
            </a:r>
            <a:r>
              <a:rPr lang="en-GB" sz="2800" b="1" dirty="0">
                <a:solidFill>
                  <a:srgbClr val="FF0000"/>
                </a:solidFill>
              </a:rPr>
              <a:t> je </a:t>
            </a:r>
            <a:r>
              <a:rPr lang="en-GB" sz="2800" b="1" dirty="0" err="1">
                <a:solidFill>
                  <a:srgbClr val="FF0000"/>
                </a:solidFill>
              </a:rPr>
              <a:t>šlo</a:t>
            </a:r>
            <a:r>
              <a:rPr lang="en-GB" sz="2800" b="1" dirty="0">
                <a:solidFill>
                  <a:srgbClr val="FF0000"/>
                </a:solidFill>
              </a:rPr>
              <a:t> </a:t>
            </a:r>
            <a:r>
              <a:rPr lang="en-GB" sz="2800" b="1" dirty="0" err="1">
                <a:solidFill>
                  <a:srgbClr val="FF0000"/>
                </a:solidFill>
              </a:rPr>
              <a:t>za</a:t>
            </a:r>
            <a:r>
              <a:rPr lang="en-GB" sz="2800" b="1" dirty="0">
                <a:solidFill>
                  <a:srgbClr val="FF0000"/>
                </a:solidFill>
              </a:rPr>
              <a:t> </a:t>
            </a:r>
            <a:r>
              <a:rPr lang="en-GB" sz="2800" b="1" dirty="0" err="1">
                <a:solidFill>
                  <a:srgbClr val="FF0000"/>
                </a:solidFill>
              </a:rPr>
              <a:t>doseganje</a:t>
            </a:r>
            <a:r>
              <a:rPr lang="en-GB" sz="2800" b="1" dirty="0">
                <a:solidFill>
                  <a:srgbClr val="FF0000"/>
                </a:solidFill>
              </a:rPr>
              <a:t> </a:t>
            </a:r>
            <a:r>
              <a:rPr lang="en-GB" sz="2800" b="1" dirty="0" err="1">
                <a:solidFill>
                  <a:srgbClr val="FF0000"/>
                </a:solidFill>
              </a:rPr>
              <a:t>vedenjske</a:t>
            </a:r>
            <a:r>
              <a:rPr lang="en-GB" sz="2800" b="1" dirty="0">
                <a:solidFill>
                  <a:srgbClr val="FF0000"/>
                </a:solidFill>
              </a:rPr>
              <a:t> </a:t>
            </a:r>
            <a:r>
              <a:rPr lang="en-GB" sz="2800" b="1" dirty="0" err="1">
                <a:solidFill>
                  <a:srgbClr val="FF0000"/>
                </a:solidFill>
              </a:rPr>
              <a:t>spremembe</a:t>
            </a:r>
            <a:r>
              <a:rPr lang="en-GB" sz="2800" b="1" dirty="0">
                <a:solidFill>
                  <a:srgbClr val="FF0000"/>
                </a:solidFill>
              </a:rPr>
              <a:t>. </a:t>
            </a:r>
          </a:p>
          <a:p>
            <a:pPr lvl="0"/>
            <a:r>
              <a:rPr lang="en-GB" sz="2800" b="1" dirty="0" err="1">
                <a:solidFill>
                  <a:srgbClr val="FF0000"/>
                </a:solidFill>
              </a:rPr>
              <a:t>Če</a:t>
            </a:r>
            <a:r>
              <a:rPr lang="en-GB" sz="2800" b="1" dirty="0">
                <a:solidFill>
                  <a:srgbClr val="FF0000"/>
                </a:solidFill>
              </a:rPr>
              <a:t> </a:t>
            </a:r>
            <a:r>
              <a:rPr lang="en-GB" sz="2800" b="1" dirty="0" err="1">
                <a:solidFill>
                  <a:srgbClr val="FF0000"/>
                </a:solidFill>
              </a:rPr>
              <a:t>pristop</a:t>
            </a:r>
            <a:r>
              <a:rPr lang="en-GB" sz="2800" b="1" dirty="0">
                <a:solidFill>
                  <a:srgbClr val="FF0000"/>
                </a:solidFill>
              </a:rPr>
              <a:t> </a:t>
            </a:r>
            <a:r>
              <a:rPr lang="en-GB" sz="2800" b="1" dirty="0" err="1">
                <a:solidFill>
                  <a:srgbClr val="FF0000"/>
                </a:solidFill>
              </a:rPr>
              <a:t>deluje</a:t>
            </a:r>
            <a:r>
              <a:rPr lang="en-GB" sz="2800" b="1" dirty="0">
                <a:solidFill>
                  <a:srgbClr val="FF0000"/>
                </a:solidFill>
              </a:rPr>
              <a:t> tam, </a:t>
            </a:r>
            <a:r>
              <a:rPr lang="en-GB" sz="2800" b="1" dirty="0" err="1">
                <a:solidFill>
                  <a:srgbClr val="FF0000"/>
                </a:solidFill>
              </a:rPr>
              <a:t>ni</a:t>
            </a:r>
            <a:r>
              <a:rPr lang="en-GB" sz="2800" b="1" dirty="0">
                <a:solidFill>
                  <a:srgbClr val="FF0000"/>
                </a:solidFill>
              </a:rPr>
              <a:t> </a:t>
            </a:r>
            <a:r>
              <a:rPr lang="en-GB" sz="2800" b="1" dirty="0" err="1">
                <a:solidFill>
                  <a:srgbClr val="FF0000"/>
                </a:solidFill>
              </a:rPr>
              <a:t>razloga</a:t>
            </a:r>
            <a:r>
              <a:rPr lang="en-GB" sz="2800" b="1" dirty="0">
                <a:solidFill>
                  <a:srgbClr val="FF0000"/>
                </a:solidFill>
              </a:rPr>
              <a:t> </a:t>
            </a:r>
            <a:r>
              <a:rPr lang="en-GB" sz="2800" b="1" dirty="0" err="1">
                <a:solidFill>
                  <a:srgbClr val="FF0000"/>
                </a:solidFill>
              </a:rPr>
              <a:t>zakaj</a:t>
            </a:r>
            <a:r>
              <a:rPr lang="en-GB" sz="2800" b="1" dirty="0">
                <a:solidFill>
                  <a:srgbClr val="FF0000"/>
                </a:solidFill>
              </a:rPr>
              <a:t> ne bi </a:t>
            </a:r>
            <a:r>
              <a:rPr lang="en-GB" sz="2800" b="1" dirty="0" err="1">
                <a:solidFill>
                  <a:srgbClr val="FF0000"/>
                </a:solidFill>
              </a:rPr>
              <a:t>deloval</a:t>
            </a:r>
            <a:r>
              <a:rPr lang="en-GB" sz="2800" b="1" dirty="0">
                <a:solidFill>
                  <a:srgbClr val="FF0000"/>
                </a:solidFill>
              </a:rPr>
              <a:t> </a:t>
            </a:r>
            <a:r>
              <a:rPr lang="en-GB" sz="2800" b="1" dirty="0" err="1">
                <a:solidFill>
                  <a:srgbClr val="FF0000"/>
                </a:solidFill>
              </a:rPr>
              <a:t>pri</a:t>
            </a:r>
            <a:r>
              <a:rPr lang="en-GB" sz="2800" b="1" dirty="0">
                <a:solidFill>
                  <a:srgbClr val="FF0000"/>
                </a:solidFill>
              </a:rPr>
              <a:t> </a:t>
            </a:r>
            <a:r>
              <a:rPr lang="en-GB" sz="2800" b="1" dirty="0" err="1">
                <a:solidFill>
                  <a:srgbClr val="FF0000"/>
                </a:solidFill>
              </a:rPr>
              <a:t>varnosti</a:t>
            </a:r>
            <a:r>
              <a:rPr lang="en-GB" sz="2800" b="1" dirty="0">
                <a:solidFill>
                  <a:srgbClr val="FF0000"/>
                </a:solidFill>
              </a:rPr>
              <a:t>.</a:t>
            </a:r>
          </a:p>
          <a:p>
            <a:pPr lvl="0"/>
            <a:endParaRPr lang="en-GB" sz="2800" dirty="0">
              <a:solidFill>
                <a:schemeClr val="tx1"/>
              </a:solidFill>
            </a:endParaRPr>
          </a:p>
          <a:p>
            <a:pPr lvl="0"/>
            <a:r>
              <a:rPr lang="en-GB" sz="2800" dirty="0" err="1">
                <a:solidFill>
                  <a:schemeClr val="tx1"/>
                </a:solidFill>
              </a:rPr>
              <a:t>Vedenjska</a:t>
            </a:r>
            <a:r>
              <a:rPr lang="en-GB" sz="2800" dirty="0">
                <a:solidFill>
                  <a:schemeClr val="tx1"/>
                </a:solidFill>
              </a:rPr>
              <a:t> </a:t>
            </a:r>
            <a:r>
              <a:rPr lang="en-GB" sz="2800" dirty="0" err="1">
                <a:solidFill>
                  <a:schemeClr val="tx1"/>
                </a:solidFill>
              </a:rPr>
              <a:t>sprememba</a:t>
            </a:r>
            <a:r>
              <a:rPr lang="en-GB" sz="2800" dirty="0">
                <a:solidFill>
                  <a:schemeClr val="tx1"/>
                </a:solidFill>
              </a:rPr>
              <a:t> je </a:t>
            </a:r>
            <a:r>
              <a:rPr lang="en-GB" sz="2800" dirty="0" err="1">
                <a:solidFill>
                  <a:schemeClr val="tx1"/>
                </a:solidFill>
              </a:rPr>
              <a:t>bolj</a:t>
            </a:r>
            <a:r>
              <a:rPr lang="en-GB" sz="2800" dirty="0">
                <a:solidFill>
                  <a:schemeClr val="tx1"/>
                </a:solidFill>
              </a:rPr>
              <a:t> </a:t>
            </a:r>
            <a:r>
              <a:rPr lang="en-GB" sz="2800" dirty="0" err="1">
                <a:solidFill>
                  <a:schemeClr val="tx1"/>
                </a:solidFill>
              </a:rPr>
              <a:t>verjetna</a:t>
            </a:r>
            <a:r>
              <a:rPr lang="en-GB" sz="2800" dirty="0">
                <a:solidFill>
                  <a:schemeClr val="tx1"/>
                </a:solidFill>
              </a:rPr>
              <a:t>, </a:t>
            </a:r>
            <a:r>
              <a:rPr lang="en-GB" sz="2800" dirty="0" err="1">
                <a:solidFill>
                  <a:schemeClr val="tx1"/>
                </a:solidFill>
              </a:rPr>
              <a:t>kadar</a:t>
            </a:r>
            <a:r>
              <a:rPr lang="en-GB" sz="2800" dirty="0">
                <a:solidFill>
                  <a:schemeClr val="tx1"/>
                </a:solidFill>
              </a:rPr>
              <a:t> </a:t>
            </a:r>
            <a:r>
              <a:rPr lang="en-GB" sz="2800" dirty="0" err="1">
                <a:solidFill>
                  <a:schemeClr val="tx1"/>
                </a:solidFill>
              </a:rPr>
              <a:t>uporabimo</a:t>
            </a:r>
            <a:r>
              <a:rPr lang="en-GB" sz="2800" dirty="0">
                <a:solidFill>
                  <a:schemeClr val="tx1"/>
                </a:solidFill>
              </a:rPr>
              <a:t> </a:t>
            </a:r>
            <a:r>
              <a:rPr lang="en-GB" sz="2800" dirty="0" err="1">
                <a:solidFill>
                  <a:schemeClr val="tx1"/>
                </a:solidFill>
              </a:rPr>
              <a:t>psihologijo</a:t>
            </a:r>
            <a:r>
              <a:rPr lang="en-GB" sz="2800" dirty="0">
                <a:solidFill>
                  <a:schemeClr val="tx1"/>
                </a:solidFill>
              </a:rPr>
              <a:t>. </a:t>
            </a:r>
            <a:r>
              <a:rPr lang="en-GB" sz="2800" dirty="0" err="1">
                <a:solidFill>
                  <a:schemeClr val="tx1"/>
                </a:solidFill>
              </a:rPr>
              <a:t>Praktično</a:t>
            </a:r>
            <a:r>
              <a:rPr lang="en-GB" sz="2800" dirty="0">
                <a:solidFill>
                  <a:schemeClr val="tx1"/>
                </a:solidFill>
              </a:rPr>
              <a:t> </a:t>
            </a:r>
            <a:r>
              <a:rPr lang="en-GB" sz="2800" dirty="0" err="1">
                <a:solidFill>
                  <a:schemeClr val="tx1"/>
                </a:solidFill>
              </a:rPr>
              <a:t>povedano</a:t>
            </a:r>
            <a:r>
              <a:rPr lang="en-GB" sz="2800" dirty="0">
                <a:solidFill>
                  <a:schemeClr val="tx1"/>
                </a:solidFill>
              </a:rPr>
              <a:t>: </a:t>
            </a:r>
            <a:r>
              <a:rPr lang="en-GB" sz="2800" dirty="0" err="1">
                <a:solidFill>
                  <a:schemeClr val="tx1"/>
                </a:solidFill>
              </a:rPr>
              <a:t>Ljudi</a:t>
            </a:r>
            <a:r>
              <a:rPr lang="en-GB" sz="2800" dirty="0">
                <a:solidFill>
                  <a:schemeClr val="tx1"/>
                </a:solidFill>
              </a:rPr>
              <a:t> </a:t>
            </a:r>
            <a:r>
              <a:rPr lang="en-GB" sz="2800" dirty="0" err="1">
                <a:solidFill>
                  <a:schemeClr val="tx1"/>
                </a:solidFill>
              </a:rPr>
              <a:t>lahko</a:t>
            </a:r>
            <a:r>
              <a:rPr lang="en-GB" sz="2800" dirty="0">
                <a:solidFill>
                  <a:schemeClr val="tx1"/>
                </a:solidFill>
              </a:rPr>
              <a:t> </a:t>
            </a:r>
            <a:r>
              <a:rPr lang="en-GB" sz="2800" dirty="0" err="1">
                <a:solidFill>
                  <a:schemeClr val="tx1"/>
                </a:solidFill>
              </a:rPr>
              <a:t>mehansko</a:t>
            </a:r>
            <a:r>
              <a:rPr lang="en-GB" sz="2800" dirty="0">
                <a:solidFill>
                  <a:schemeClr val="tx1"/>
                </a:solidFill>
              </a:rPr>
              <a:t> </a:t>
            </a:r>
            <a:r>
              <a:rPr lang="en-GB" sz="2800" dirty="0" err="1">
                <a:solidFill>
                  <a:schemeClr val="tx1"/>
                </a:solidFill>
              </a:rPr>
              <a:t>siliš</a:t>
            </a:r>
            <a:r>
              <a:rPr lang="en-GB" sz="2800" dirty="0">
                <a:solidFill>
                  <a:schemeClr val="tx1"/>
                </a:solidFill>
              </a:rPr>
              <a:t>, da </a:t>
            </a:r>
            <a:r>
              <a:rPr lang="en-GB" sz="2800" dirty="0" err="1">
                <a:solidFill>
                  <a:schemeClr val="tx1"/>
                </a:solidFill>
              </a:rPr>
              <a:t>sledijo</a:t>
            </a:r>
            <a:r>
              <a:rPr lang="en-GB" sz="2800" dirty="0">
                <a:solidFill>
                  <a:schemeClr val="tx1"/>
                </a:solidFill>
              </a:rPr>
              <a:t> </a:t>
            </a:r>
            <a:r>
              <a:rPr lang="en-GB" sz="2800" dirty="0" err="1">
                <a:solidFill>
                  <a:schemeClr val="tx1"/>
                </a:solidFill>
              </a:rPr>
              <a:t>varnostnim</a:t>
            </a:r>
            <a:r>
              <a:rPr lang="en-GB" sz="2800" dirty="0">
                <a:solidFill>
                  <a:schemeClr val="tx1"/>
                </a:solidFill>
              </a:rPr>
              <a:t> </a:t>
            </a:r>
            <a:r>
              <a:rPr lang="en-GB" sz="2800" dirty="0" err="1">
                <a:solidFill>
                  <a:schemeClr val="tx1"/>
                </a:solidFill>
              </a:rPr>
              <a:t>navodilom</a:t>
            </a:r>
            <a:r>
              <a:rPr lang="en-GB" sz="2800" dirty="0">
                <a:solidFill>
                  <a:schemeClr val="tx1"/>
                </a:solidFill>
              </a:rPr>
              <a:t>, </a:t>
            </a:r>
            <a:r>
              <a:rPr lang="en-GB" sz="2800" dirty="0" err="1">
                <a:solidFill>
                  <a:schemeClr val="tx1"/>
                </a:solidFill>
              </a:rPr>
              <a:t>ampak</a:t>
            </a:r>
            <a:r>
              <a:rPr lang="en-GB" sz="2800" dirty="0">
                <a:solidFill>
                  <a:schemeClr val="tx1"/>
                </a:solidFill>
              </a:rPr>
              <a:t> </a:t>
            </a:r>
            <a:r>
              <a:rPr lang="en-GB" sz="2800" dirty="0" err="1">
                <a:solidFill>
                  <a:schemeClr val="tx1"/>
                </a:solidFill>
              </a:rPr>
              <a:t>bolj</a:t>
            </a:r>
            <a:r>
              <a:rPr lang="en-GB" sz="2800" dirty="0">
                <a:solidFill>
                  <a:schemeClr val="tx1"/>
                </a:solidFill>
              </a:rPr>
              <a:t> </a:t>
            </a:r>
            <a:r>
              <a:rPr lang="en-GB" sz="2800" dirty="0" err="1">
                <a:solidFill>
                  <a:schemeClr val="tx1"/>
                </a:solidFill>
              </a:rPr>
              <a:t>boš</a:t>
            </a:r>
            <a:r>
              <a:rPr lang="en-GB" sz="2800" dirty="0">
                <a:solidFill>
                  <a:schemeClr val="tx1"/>
                </a:solidFill>
              </a:rPr>
              <a:t> </a:t>
            </a:r>
            <a:r>
              <a:rPr lang="en-GB" sz="2800" dirty="0" err="1">
                <a:solidFill>
                  <a:schemeClr val="tx1"/>
                </a:solidFill>
              </a:rPr>
              <a:t>uspešen</a:t>
            </a:r>
            <a:r>
              <a:rPr lang="en-GB" sz="2800" dirty="0">
                <a:solidFill>
                  <a:schemeClr val="tx1"/>
                </a:solidFill>
              </a:rPr>
              <a:t>, </a:t>
            </a:r>
            <a:r>
              <a:rPr lang="en-GB" sz="2800" dirty="0" err="1">
                <a:solidFill>
                  <a:schemeClr val="tx1"/>
                </a:solidFill>
              </a:rPr>
              <a:t>če</a:t>
            </a:r>
            <a:r>
              <a:rPr lang="en-GB" sz="2800" dirty="0">
                <a:solidFill>
                  <a:schemeClr val="tx1"/>
                </a:solidFill>
              </a:rPr>
              <a:t> </a:t>
            </a:r>
            <a:r>
              <a:rPr lang="en-GB" sz="2800" dirty="0" err="1">
                <a:solidFill>
                  <a:schemeClr val="tx1"/>
                </a:solidFill>
              </a:rPr>
              <a:t>jih</a:t>
            </a:r>
            <a:r>
              <a:rPr lang="en-GB" sz="2800" dirty="0">
                <a:solidFill>
                  <a:schemeClr val="tx1"/>
                </a:solidFill>
              </a:rPr>
              <a:t> </a:t>
            </a:r>
            <a:r>
              <a:rPr lang="en-GB" sz="2800" dirty="0" err="1">
                <a:solidFill>
                  <a:schemeClr val="tx1"/>
                </a:solidFill>
              </a:rPr>
              <a:t>zmanipuliraš</a:t>
            </a:r>
            <a:r>
              <a:rPr lang="en-GB" sz="2800" dirty="0">
                <a:solidFill>
                  <a:schemeClr val="tx1"/>
                </a:solidFill>
              </a:rPr>
              <a:t>*.</a:t>
            </a:r>
          </a:p>
          <a:p>
            <a:pPr lvl="0"/>
            <a:endParaRPr lang="en-GB" sz="2800" dirty="0">
              <a:solidFill>
                <a:schemeClr val="tx1"/>
              </a:solidFill>
            </a:endParaRPr>
          </a:p>
          <a:p>
            <a:pPr lvl="0"/>
            <a:r>
              <a:rPr lang="en-GB" sz="2800" dirty="0" err="1">
                <a:solidFill>
                  <a:schemeClr val="tx1"/>
                </a:solidFill>
              </a:rPr>
              <a:t>Ko</a:t>
            </a:r>
            <a:r>
              <a:rPr lang="en-GB" sz="2800" dirty="0">
                <a:solidFill>
                  <a:schemeClr val="tx1"/>
                </a:solidFill>
              </a:rPr>
              <a:t> </a:t>
            </a:r>
            <a:r>
              <a:rPr lang="en-GB" sz="2800" dirty="0" err="1">
                <a:solidFill>
                  <a:schemeClr val="tx1"/>
                </a:solidFill>
              </a:rPr>
              <a:t>jih</a:t>
            </a:r>
            <a:r>
              <a:rPr lang="en-GB" sz="2800" dirty="0">
                <a:solidFill>
                  <a:schemeClr val="tx1"/>
                </a:solidFill>
              </a:rPr>
              <a:t> </a:t>
            </a:r>
            <a:r>
              <a:rPr lang="en-GB" sz="2800" dirty="0" err="1">
                <a:solidFill>
                  <a:schemeClr val="tx1"/>
                </a:solidFill>
              </a:rPr>
              <a:t>manipuliraš</a:t>
            </a:r>
            <a:r>
              <a:rPr lang="en-GB" sz="2800" dirty="0">
                <a:solidFill>
                  <a:schemeClr val="tx1"/>
                </a:solidFill>
              </a:rPr>
              <a:t> je dobro da:</a:t>
            </a:r>
          </a:p>
          <a:p>
            <a:pPr marL="457200" lvl="0" indent="-457200">
              <a:buFontTx/>
              <a:buChar char="-"/>
            </a:pPr>
            <a:r>
              <a:rPr lang="en-GB" sz="2800" dirty="0">
                <a:solidFill>
                  <a:schemeClr val="tx1"/>
                </a:solidFill>
              </a:rPr>
              <a:t>Ne </a:t>
            </a:r>
            <a:r>
              <a:rPr lang="en-GB" sz="2800" dirty="0" err="1">
                <a:solidFill>
                  <a:schemeClr val="tx1"/>
                </a:solidFill>
              </a:rPr>
              <a:t>siliš</a:t>
            </a:r>
            <a:r>
              <a:rPr lang="en-GB" sz="2800" dirty="0">
                <a:solidFill>
                  <a:schemeClr val="tx1"/>
                </a:solidFill>
              </a:rPr>
              <a:t>, </a:t>
            </a:r>
            <a:r>
              <a:rPr lang="en-GB" sz="2800" dirty="0" err="1">
                <a:solidFill>
                  <a:schemeClr val="tx1"/>
                </a:solidFill>
              </a:rPr>
              <a:t>ampak</a:t>
            </a:r>
            <a:r>
              <a:rPr lang="en-GB" sz="2800" dirty="0">
                <a:solidFill>
                  <a:schemeClr val="tx1"/>
                </a:solidFill>
              </a:rPr>
              <a:t> </a:t>
            </a:r>
            <a:r>
              <a:rPr lang="en-GB" sz="2800" dirty="0" err="1">
                <a:solidFill>
                  <a:schemeClr val="tx1"/>
                </a:solidFill>
              </a:rPr>
              <a:t>prepričuješ</a:t>
            </a:r>
            <a:r>
              <a:rPr lang="en-GB" sz="2800" dirty="0">
                <a:solidFill>
                  <a:schemeClr val="tx1"/>
                </a:solidFill>
              </a:rPr>
              <a:t> (harsh vs. soft authority).</a:t>
            </a:r>
          </a:p>
          <a:p>
            <a:pPr marL="457200" lvl="0" indent="-457200">
              <a:buFontTx/>
              <a:buChar char="-"/>
            </a:pPr>
            <a:r>
              <a:rPr lang="en-GB" sz="2800" dirty="0" err="1">
                <a:solidFill>
                  <a:schemeClr val="tx1"/>
                </a:solidFill>
              </a:rPr>
              <a:t>Verjameš</a:t>
            </a:r>
            <a:r>
              <a:rPr lang="en-GB" sz="2800" dirty="0">
                <a:solidFill>
                  <a:schemeClr val="tx1"/>
                </a:solidFill>
              </a:rPr>
              <a:t>, da so </a:t>
            </a:r>
            <a:r>
              <a:rPr lang="en-GB" sz="2800" dirty="0" err="1">
                <a:solidFill>
                  <a:schemeClr val="tx1"/>
                </a:solidFill>
              </a:rPr>
              <a:t>ljudje</a:t>
            </a:r>
            <a:r>
              <a:rPr lang="en-GB" sz="2800" dirty="0">
                <a:solidFill>
                  <a:schemeClr val="tx1"/>
                </a:solidFill>
              </a:rPr>
              <a:t> </a:t>
            </a:r>
            <a:r>
              <a:rPr lang="en-GB" sz="2800" dirty="0" err="1">
                <a:solidFill>
                  <a:schemeClr val="tx1"/>
                </a:solidFill>
              </a:rPr>
              <a:t>dovolj</a:t>
            </a:r>
            <a:r>
              <a:rPr lang="en-GB" sz="2800" dirty="0">
                <a:solidFill>
                  <a:schemeClr val="tx1"/>
                </a:solidFill>
              </a:rPr>
              <a:t> </a:t>
            </a:r>
            <a:r>
              <a:rPr lang="en-GB" sz="2800" dirty="0" err="1">
                <a:solidFill>
                  <a:schemeClr val="tx1"/>
                </a:solidFill>
              </a:rPr>
              <a:t>pametni</a:t>
            </a:r>
            <a:r>
              <a:rPr lang="en-GB" sz="2800" dirty="0">
                <a:solidFill>
                  <a:schemeClr val="tx1"/>
                </a:solidFill>
              </a:rPr>
              <a:t> da se </a:t>
            </a:r>
            <a:r>
              <a:rPr lang="en-GB" sz="2800" dirty="0" err="1">
                <a:solidFill>
                  <a:schemeClr val="tx1"/>
                </a:solidFill>
              </a:rPr>
              <a:t>bodo</a:t>
            </a:r>
            <a:r>
              <a:rPr lang="en-GB" sz="2800" dirty="0">
                <a:solidFill>
                  <a:schemeClr val="tx1"/>
                </a:solidFill>
              </a:rPr>
              <a:t> </a:t>
            </a:r>
            <a:r>
              <a:rPr lang="en-GB" sz="2800" dirty="0" err="1">
                <a:solidFill>
                  <a:schemeClr val="tx1"/>
                </a:solidFill>
              </a:rPr>
              <a:t>racionalno</a:t>
            </a:r>
            <a:r>
              <a:rPr lang="en-GB" sz="2800" dirty="0">
                <a:solidFill>
                  <a:schemeClr val="tx1"/>
                </a:solidFill>
              </a:rPr>
              <a:t> </a:t>
            </a:r>
            <a:r>
              <a:rPr lang="en-GB" sz="2800" dirty="0" err="1">
                <a:solidFill>
                  <a:schemeClr val="tx1"/>
                </a:solidFill>
              </a:rPr>
              <a:t>odločali</a:t>
            </a:r>
            <a:r>
              <a:rPr lang="en-GB" sz="2800" dirty="0">
                <a:solidFill>
                  <a:schemeClr val="tx1"/>
                </a:solidFill>
              </a:rPr>
              <a:t>.</a:t>
            </a:r>
          </a:p>
          <a:p>
            <a:pPr lvl="0"/>
            <a:endParaRPr lang="en-GB" sz="2800" dirty="0">
              <a:solidFill>
                <a:schemeClr val="tx1"/>
              </a:solidFill>
            </a:endParaRPr>
          </a:p>
          <a:p>
            <a:pPr lvl="0"/>
            <a:r>
              <a:rPr lang="en-GB" sz="2800" dirty="0">
                <a:solidFill>
                  <a:schemeClr val="tx1"/>
                </a:solidFill>
              </a:rPr>
              <a:t>*</a:t>
            </a:r>
            <a:r>
              <a:rPr lang="en-GB" sz="2800" b="1" dirty="0" err="1">
                <a:solidFill>
                  <a:schemeClr val="tx1"/>
                </a:solidFill>
              </a:rPr>
              <a:t>definicija</a:t>
            </a:r>
            <a:r>
              <a:rPr lang="en-GB" sz="2800" b="1" dirty="0">
                <a:solidFill>
                  <a:schemeClr val="tx1"/>
                </a:solidFill>
              </a:rPr>
              <a:t> </a:t>
            </a:r>
            <a:r>
              <a:rPr lang="en-GB" sz="2800" b="1" dirty="0" err="1">
                <a:solidFill>
                  <a:schemeClr val="tx1"/>
                </a:solidFill>
              </a:rPr>
              <a:t>manipulacije</a:t>
            </a:r>
            <a:r>
              <a:rPr lang="en-GB" sz="2800" b="1" dirty="0">
                <a:solidFill>
                  <a:schemeClr val="tx1"/>
                </a:solidFill>
              </a:rPr>
              <a:t>!</a:t>
            </a:r>
            <a:endParaRPr lang="en-GB" sz="800" b="1"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1678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Praktične</a:t>
            </a:r>
            <a:r>
              <a:rPr lang="en-GB" b="1" dirty="0"/>
              <a:t> </a:t>
            </a:r>
            <a:r>
              <a:rPr lang="en-GB" b="1" dirty="0" err="1"/>
              <a:t>implikacije</a:t>
            </a:r>
            <a:r>
              <a:rPr lang="en-GB" b="1" dirty="0"/>
              <a:t> II.</a:t>
            </a:r>
            <a:endParaRPr lang="en-US" b="1" dirty="0"/>
          </a:p>
        </p:txBody>
      </p:sp>
      <p:sp>
        <p:nvSpPr>
          <p:cNvPr id="6" name="Text Placeholder 5"/>
          <p:cNvSpPr>
            <a:spLocks noGrp="1"/>
          </p:cNvSpPr>
          <p:nvPr>
            <p:ph type="body" sz="quarter" idx="10"/>
          </p:nvPr>
        </p:nvSpPr>
        <p:spPr>
          <a:xfrm>
            <a:off x="274638" y="1345324"/>
            <a:ext cx="11887200" cy="2382191"/>
          </a:xfrm>
        </p:spPr>
        <p:txBody>
          <a:bodyPr/>
          <a:lstStyle/>
          <a:p>
            <a:pPr lvl="0"/>
            <a:r>
              <a:rPr lang="en-GB" sz="2800" b="1" dirty="0">
                <a:solidFill>
                  <a:srgbClr val="FF0000"/>
                </a:solidFill>
              </a:rPr>
              <a:t>Ker </a:t>
            </a:r>
            <a:r>
              <a:rPr lang="en-GB" sz="2800" b="1" dirty="0" err="1">
                <a:solidFill>
                  <a:srgbClr val="FF0000"/>
                </a:solidFill>
              </a:rPr>
              <a:t>sem</a:t>
            </a:r>
            <a:r>
              <a:rPr lang="en-GB" sz="2800" b="1" dirty="0">
                <a:solidFill>
                  <a:srgbClr val="FF0000"/>
                </a:solidFill>
              </a:rPr>
              <a:t> </a:t>
            </a:r>
            <a:r>
              <a:rPr lang="en-GB" sz="2800" b="1" dirty="0" err="1">
                <a:solidFill>
                  <a:srgbClr val="FF0000"/>
                </a:solidFill>
              </a:rPr>
              <a:t>akademik</a:t>
            </a:r>
            <a:r>
              <a:rPr lang="en-GB" sz="2800" b="1" dirty="0">
                <a:solidFill>
                  <a:srgbClr val="FF0000"/>
                </a:solidFill>
              </a:rPr>
              <a:t>, mi </a:t>
            </a:r>
            <a:r>
              <a:rPr lang="en-GB" sz="2800" b="1" dirty="0" err="1">
                <a:solidFill>
                  <a:srgbClr val="FF0000"/>
                </a:solidFill>
              </a:rPr>
              <a:t>tisto</a:t>
            </a:r>
            <a:r>
              <a:rPr lang="en-GB" sz="2800" b="1" dirty="0">
                <a:solidFill>
                  <a:srgbClr val="FF0000"/>
                </a:solidFill>
              </a:rPr>
              <a:t> </a:t>
            </a:r>
            <a:r>
              <a:rPr lang="en-GB" sz="2800" b="1" dirty="0" err="1">
                <a:solidFill>
                  <a:srgbClr val="FF0000"/>
                </a:solidFill>
              </a:rPr>
              <a:t>kar</a:t>
            </a:r>
            <a:r>
              <a:rPr lang="en-GB" sz="2800" b="1" dirty="0">
                <a:solidFill>
                  <a:srgbClr val="FF0000"/>
                </a:solidFill>
              </a:rPr>
              <a:t> je </a:t>
            </a:r>
            <a:r>
              <a:rPr lang="en-GB" sz="2800" b="1" dirty="0" err="1">
                <a:solidFill>
                  <a:srgbClr val="FF0000"/>
                </a:solidFill>
              </a:rPr>
              <a:t>smiselno</a:t>
            </a:r>
            <a:r>
              <a:rPr lang="en-GB" sz="2800" b="1" dirty="0">
                <a:solidFill>
                  <a:srgbClr val="FF0000"/>
                </a:solidFill>
              </a:rPr>
              <a:t> </a:t>
            </a:r>
            <a:r>
              <a:rPr lang="en-GB" sz="2800" b="1" dirty="0" err="1">
                <a:solidFill>
                  <a:srgbClr val="FF0000"/>
                </a:solidFill>
              </a:rPr>
              <a:t>ni</a:t>
            </a:r>
            <a:r>
              <a:rPr lang="en-GB" sz="2800" b="1" dirty="0">
                <a:solidFill>
                  <a:srgbClr val="FF0000"/>
                </a:solidFill>
              </a:rPr>
              <a:t> </a:t>
            </a:r>
            <a:r>
              <a:rPr lang="en-GB" sz="2800" b="1" dirty="0" err="1">
                <a:solidFill>
                  <a:srgbClr val="FF0000"/>
                </a:solidFill>
              </a:rPr>
              <a:t>dovolj</a:t>
            </a:r>
            <a:r>
              <a:rPr lang="en-GB" sz="2800" b="1" dirty="0">
                <a:solidFill>
                  <a:srgbClr val="FF0000"/>
                </a:solidFill>
              </a:rPr>
              <a:t>. </a:t>
            </a:r>
            <a:r>
              <a:rPr lang="en-GB" sz="2800" b="1" dirty="0" err="1">
                <a:solidFill>
                  <a:srgbClr val="FF0000"/>
                </a:solidFill>
              </a:rPr>
              <a:t>Rabim</a:t>
            </a:r>
            <a:r>
              <a:rPr lang="en-GB" sz="2800" b="1" dirty="0">
                <a:solidFill>
                  <a:srgbClr val="FF0000"/>
                </a:solidFill>
              </a:rPr>
              <a:t> </a:t>
            </a:r>
            <a:r>
              <a:rPr lang="en-GB" sz="2800" b="1" dirty="0" err="1">
                <a:solidFill>
                  <a:srgbClr val="FF0000"/>
                </a:solidFill>
              </a:rPr>
              <a:t>dokaze</a:t>
            </a:r>
            <a:r>
              <a:rPr lang="en-GB" sz="2800" b="1" dirty="0">
                <a:solidFill>
                  <a:srgbClr val="FF0000"/>
                </a:solidFill>
              </a:rPr>
              <a:t>. </a:t>
            </a:r>
            <a:r>
              <a:rPr lang="en-GB" sz="2800" b="1" dirty="0" err="1">
                <a:solidFill>
                  <a:srgbClr val="FF0000"/>
                </a:solidFill>
              </a:rPr>
              <a:t>Kaj</a:t>
            </a:r>
            <a:r>
              <a:rPr lang="en-GB" sz="2800" b="1" dirty="0">
                <a:solidFill>
                  <a:srgbClr val="FF0000"/>
                </a:solidFill>
              </a:rPr>
              <a:t> </a:t>
            </a:r>
            <a:r>
              <a:rPr lang="en-GB" sz="2800" b="1" dirty="0" err="1">
                <a:solidFill>
                  <a:srgbClr val="FF0000"/>
                </a:solidFill>
              </a:rPr>
              <a:t>počnemo</a:t>
            </a:r>
            <a:r>
              <a:rPr lang="en-GB" sz="2800" b="1" dirty="0">
                <a:solidFill>
                  <a:srgbClr val="FF0000"/>
                </a:solidFill>
              </a:rPr>
              <a:t> v </a:t>
            </a:r>
            <a:r>
              <a:rPr lang="en-GB" sz="2800" b="1" dirty="0" err="1">
                <a:solidFill>
                  <a:srgbClr val="FF0000"/>
                </a:solidFill>
              </a:rPr>
              <a:t>zvezi</a:t>
            </a:r>
            <a:r>
              <a:rPr lang="en-GB" sz="2800" b="1" dirty="0">
                <a:solidFill>
                  <a:srgbClr val="FF0000"/>
                </a:solidFill>
              </a:rPr>
              <a:t> s tem?</a:t>
            </a:r>
          </a:p>
          <a:p>
            <a:pPr lvl="0"/>
            <a:endParaRPr lang="en-GB" sz="2800" dirty="0">
              <a:solidFill>
                <a:schemeClr val="tx1"/>
              </a:solidFill>
            </a:endParaRPr>
          </a:p>
          <a:p>
            <a:pPr lvl="0"/>
            <a:r>
              <a:rPr lang="en-GB" sz="2800" dirty="0" err="1">
                <a:solidFill>
                  <a:schemeClr val="tx1"/>
                </a:solidFill>
              </a:rPr>
              <a:t>Dva</a:t>
            </a:r>
            <a:r>
              <a:rPr lang="en-GB" sz="2800" dirty="0">
                <a:solidFill>
                  <a:schemeClr val="tx1"/>
                </a:solidFill>
              </a:rPr>
              <a:t> </a:t>
            </a:r>
            <a:r>
              <a:rPr lang="en-GB" sz="2800" dirty="0" err="1">
                <a:solidFill>
                  <a:schemeClr val="tx1"/>
                </a:solidFill>
              </a:rPr>
              <a:t>eksperimenta</a:t>
            </a:r>
            <a:r>
              <a:rPr lang="en-GB" sz="2800" dirty="0">
                <a:solidFill>
                  <a:schemeClr val="tx1"/>
                </a:solidFill>
              </a:rPr>
              <a:t> ta hip.</a:t>
            </a:r>
          </a:p>
          <a:p>
            <a:pPr lvl="0"/>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36258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Eksperiment</a:t>
            </a:r>
            <a:r>
              <a:rPr lang="en-GB" b="1" dirty="0"/>
              <a:t> I.</a:t>
            </a:r>
            <a:endParaRPr lang="en-US" b="1" dirty="0"/>
          </a:p>
        </p:txBody>
      </p:sp>
      <p:sp>
        <p:nvSpPr>
          <p:cNvPr id="6" name="Text Placeholder 5"/>
          <p:cNvSpPr>
            <a:spLocks noGrp="1"/>
          </p:cNvSpPr>
          <p:nvPr>
            <p:ph type="body" sz="quarter" idx="10"/>
          </p:nvPr>
        </p:nvSpPr>
        <p:spPr>
          <a:xfrm>
            <a:off x="274638" y="1114097"/>
            <a:ext cx="11887200" cy="4752070"/>
          </a:xfrm>
        </p:spPr>
        <p:txBody>
          <a:bodyPr/>
          <a:lstStyle/>
          <a:p>
            <a:pPr lvl="0"/>
            <a:r>
              <a:rPr lang="en-GB" sz="2800" b="1" dirty="0" err="1">
                <a:solidFill>
                  <a:srgbClr val="FF0000"/>
                </a:solidFill>
              </a:rPr>
              <a:t>Preverjanje</a:t>
            </a:r>
            <a:r>
              <a:rPr lang="en-GB" sz="2800" b="1" dirty="0">
                <a:solidFill>
                  <a:srgbClr val="FF0000"/>
                </a:solidFill>
              </a:rPr>
              <a:t> </a:t>
            </a:r>
            <a:r>
              <a:rPr lang="en-GB" sz="2800" b="1" dirty="0" err="1">
                <a:solidFill>
                  <a:srgbClr val="FF0000"/>
                </a:solidFill>
              </a:rPr>
              <a:t>zakaj</a:t>
            </a:r>
            <a:r>
              <a:rPr lang="en-GB" sz="2800" b="1" dirty="0">
                <a:solidFill>
                  <a:srgbClr val="FF0000"/>
                </a:solidFill>
              </a:rPr>
              <a:t> </a:t>
            </a:r>
            <a:r>
              <a:rPr lang="en-GB" sz="2800" b="1" dirty="0" err="1">
                <a:solidFill>
                  <a:srgbClr val="FF0000"/>
                </a:solidFill>
              </a:rPr>
              <a:t>uporabniki</a:t>
            </a:r>
            <a:r>
              <a:rPr lang="en-GB" sz="2800" b="1" dirty="0">
                <a:solidFill>
                  <a:srgbClr val="FF0000"/>
                </a:solidFill>
              </a:rPr>
              <a:t> ne </a:t>
            </a:r>
            <a:r>
              <a:rPr lang="en-GB" sz="2800" b="1" dirty="0" err="1">
                <a:solidFill>
                  <a:srgbClr val="FF0000"/>
                </a:solidFill>
              </a:rPr>
              <a:t>sledijo</a:t>
            </a:r>
            <a:r>
              <a:rPr lang="en-GB" sz="2800" b="1" dirty="0">
                <a:solidFill>
                  <a:srgbClr val="FF0000"/>
                </a:solidFill>
              </a:rPr>
              <a:t> </a:t>
            </a:r>
            <a:r>
              <a:rPr lang="en-GB" sz="2800" b="1" dirty="0" err="1">
                <a:solidFill>
                  <a:srgbClr val="FF0000"/>
                </a:solidFill>
              </a:rPr>
              <a:t>varnostnim</a:t>
            </a:r>
            <a:r>
              <a:rPr lang="en-GB" sz="2800" b="1" dirty="0">
                <a:solidFill>
                  <a:srgbClr val="FF0000"/>
                </a:solidFill>
              </a:rPr>
              <a:t> </a:t>
            </a:r>
            <a:r>
              <a:rPr lang="en-GB" sz="2800" b="1" dirty="0" err="1">
                <a:solidFill>
                  <a:srgbClr val="FF0000"/>
                </a:solidFill>
              </a:rPr>
              <a:t>navodilom</a:t>
            </a:r>
            <a:r>
              <a:rPr lang="en-GB" sz="2800" b="1" dirty="0">
                <a:solidFill>
                  <a:srgbClr val="FF0000"/>
                </a:solidFill>
              </a:rPr>
              <a:t>. </a:t>
            </a:r>
            <a:r>
              <a:rPr lang="en-GB" sz="2800" b="1" dirty="0" err="1">
                <a:solidFill>
                  <a:srgbClr val="FF0000"/>
                </a:solidFill>
              </a:rPr>
              <a:t>Imamo</a:t>
            </a:r>
            <a:r>
              <a:rPr lang="en-GB" sz="2800" b="1" dirty="0">
                <a:solidFill>
                  <a:srgbClr val="FF0000"/>
                </a:solidFill>
              </a:rPr>
              <a:t> </a:t>
            </a:r>
            <a:r>
              <a:rPr lang="en-GB" sz="2800" b="1" dirty="0" err="1">
                <a:solidFill>
                  <a:srgbClr val="FF0000"/>
                </a:solidFill>
              </a:rPr>
              <a:t>teorijo</a:t>
            </a:r>
            <a:r>
              <a:rPr lang="en-GB" sz="2800" b="1" dirty="0">
                <a:solidFill>
                  <a:srgbClr val="FF0000"/>
                </a:solidFill>
              </a:rPr>
              <a:t>, </a:t>
            </a:r>
            <a:r>
              <a:rPr lang="en-GB" sz="2800" b="1" dirty="0" err="1">
                <a:solidFill>
                  <a:srgbClr val="FF0000"/>
                </a:solidFill>
              </a:rPr>
              <a:t>kaj</a:t>
            </a:r>
            <a:r>
              <a:rPr lang="en-GB" sz="2800" b="1" dirty="0">
                <a:solidFill>
                  <a:srgbClr val="FF0000"/>
                </a:solidFill>
              </a:rPr>
              <a:t> pa </a:t>
            </a:r>
            <a:r>
              <a:rPr lang="en-GB" sz="2800" b="1" dirty="0" err="1">
                <a:solidFill>
                  <a:srgbClr val="FF0000"/>
                </a:solidFill>
              </a:rPr>
              <a:t>praksa</a:t>
            </a:r>
            <a:r>
              <a:rPr lang="en-GB" sz="2800" b="1" dirty="0">
                <a:solidFill>
                  <a:srgbClr val="FF0000"/>
                </a:solidFill>
              </a:rPr>
              <a:t>?</a:t>
            </a:r>
          </a:p>
          <a:p>
            <a:pPr lvl="0"/>
            <a:endParaRPr lang="en-GB" sz="2800" b="1" dirty="0">
              <a:solidFill>
                <a:srgbClr val="FF0000"/>
              </a:solidFill>
            </a:endParaRPr>
          </a:p>
          <a:p>
            <a:pPr lvl="0"/>
            <a:r>
              <a:rPr lang="en-GB" sz="2800" b="1" dirty="0">
                <a:solidFill>
                  <a:srgbClr val="FF0000"/>
                </a:solidFill>
              </a:rPr>
              <a:t>KDO: </a:t>
            </a:r>
            <a:r>
              <a:rPr lang="en-GB" sz="2800" b="1" dirty="0" err="1">
                <a:solidFill>
                  <a:schemeClr val="tx1"/>
                </a:solidFill>
              </a:rPr>
              <a:t>Študentje</a:t>
            </a:r>
            <a:r>
              <a:rPr lang="en-GB" sz="2800" b="1" dirty="0">
                <a:solidFill>
                  <a:schemeClr val="tx1"/>
                </a:solidFill>
              </a:rPr>
              <a:t> in </a:t>
            </a:r>
            <a:r>
              <a:rPr lang="en-GB" sz="2800" b="1" dirty="0" err="1">
                <a:solidFill>
                  <a:schemeClr val="tx1"/>
                </a:solidFill>
              </a:rPr>
              <a:t>osebje</a:t>
            </a:r>
            <a:r>
              <a:rPr lang="en-GB" sz="2800" b="1" dirty="0">
                <a:solidFill>
                  <a:schemeClr val="tx1"/>
                </a:solidFill>
              </a:rPr>
              <a:t> </a:t>
            </a:r>
            <a:r>
              <a:rPr lang="en-GB" sz="2800" b="1" dirty="0" err="1">
                <a:solidFill>
                  <a:schemeClr val="tx1"/>
                </a:solidFill>
              </a:rPr>
              <a:t>Univerze</a:t>
            </a:r>
            <a:r>
              <a:rPr lang="en-GB" sz="2800" b="1" dirty="0">
                <a:solidFill>
                  <a:schemeClr val="tx1"/>
                </a:solidFill>
              </a:rPr>
              <a:t> v </a:t>
            </a:r>
            <a:r>
              <a:rPr lang="en-GB" sz="2800" b="1" dirty="0" err="1">
                <a:solidFill>
                  <a:schemeClr val="tx1"/>
                </a:solidFill>
              </a:rPr>
              <a:t>Cambridgeu</a:t>
            </a:r>
            <a:r>
              <a:rPr lang="en-GB" sz="2800" b="1" dirty="0">
                <a:solidFill>
                  <a:schemeClr val="tx1"/>
                </a:solidFill>
              </a:rPr>
              <a:t> (</a:t>
            </a:r>
            <a:r>
              <a:rPr lang="en-GB" sz="2800" b="1" dirty="0" err="1">
                <a:solidFill>
                  <a:schemeClr val="tx1"/>
                </a:solidFill>
              </a:rPr>
              <a:t>cca</a:t>
            </a:r>
            <a:r>
              <a:rPr lang="en-GB" sz="2800" b="1" dirty="0">
                <a:solidFill>
                  <a:schemeClr val="tx1"/>
                </a:solidFill>
              </a:rPr>
              <a:t>. 60.000 </a:t>
            </a:r>
            <a:r>
              <a:rPr lang="en-GB" sz="2800" b="1" dirty="0" err="1">
                <a:solidFill>
                  <a:schemeClr val="tx1"/>
                </a:solidFill>
              </a:rPr>
              <a:t>ljudi</a:t>
            </a:r>
            <a:r>
              <a:rPr lang="en-GB" sz="2800" b="1" dirty="0">
                <a:solidFill>
                  <a:schemeClr val="tx1"/>
                </a:solidFill>
              </a:rPr>
              <a:t>)</a:t>
            </a:r>
          </a:p>
          <a:p>
            <a:pPr lvl="0"/>
            <a:r>
              <a:rPr lang="en-GB" sz="2800" b="1" dirty="0">
                <a:solidFill>
                  <a:srgbClr val="FF0000"/>
                </a:solidFill>
              </a:rPr>
              <a:t>KAJ: </a:t>
            </a:r>
            <a:r>
              <a:rPr lang="en-GB" sz="2800" b="1" dirty="0" err="1">
                <a:solidFill>
                  <a:schemeClr val="tx1"/>
                </a:solidFill>
              </a:rPr>
              <a:t>Vprašalnik</a:t>
            </a:r>
            <a:endParaRPr lang="en-GB" sz="2800" b="1" dirty="0">
              <a:solidFill>
                <a:schemeClr val="tx1"/>
              </a:solidFill>
            </a:endParaRPr>
          </a:p>
          <a:p>
            <a:pPr lvl="0"/>
            <a:r>
              <a:rPr lang="en-GB" sz="2800" b="1" dirty="0">
                <a:solidFill>
                  <a:srgbClr val="FF0000"/>
                </a:solidFill>
              </a:rPr>
              <a:t>KAKO: </a:t>
            </a:r>
            <a:r>
              <a:rPr lang="en-GB" sz="2800" b="1" dirty="0">
                <a:solidFill>
                  <a:schemeClr val="tx1"/>
                </a:solidFill>
              </a:rPr>
              <a:t>Med </a:t>
            </a:r>
            <a:r>
              <a:rPr lang="en-GB" sz="2800" b="1" dirty="0" err="1">
                <a:solidFill>
                  <a:schemeClr val="tx1"/>
                </a:solidFill>
              </a:rPr>
              <a:t>drugim</a:t>
            </a:r>
            <a:r>
              <a:rPr lang="en-GB" sz="2800" b="1" dirty="0">
                <a:solidFill>
                  <a:schemeClr val="tx1"/>
                </a:solidFill>
              </a:rPr>
              <a:t> </a:t>
            </a:r>
            <a:r>
              <a:rPr lang="en-GB" sz="2800" b="1" dirty="0" err="1">
                <a:solidFill>
                  <a:schemeClr val="tx1"/>
                </a:solidFill>
              </a:rPr>
              <a:t>vprašamo</a:t>
            </a:r>
            <a:r>
              <a:rPr lang="en-GB" sz="2800" b="1" dirty="0">
                <a:solidFill>
                  <a:schemeClr val="tx1"/>
                </a:solidFill>
              </a:rPr>
              <a:t> v </a:t>
            </a:r>
            <a:r>
              <a:rPr lang="en-GB" sz="2800" b="1" dirty="0" err="1">
                <a:solidFill>
                  <a:schemeClr val="tx1"/>
                </a:solidFill>
              </a:rPr>
              <a:t>kolikšni</a:t>
            </a:r>
            <a:r>
              <a:rPr lang="en-GB" sz="2800" b="1" dirty="0">
                <a:solidFill>
                  <a:schemeClr val="tx1"/>
                </a:solidFill>
              </a:rPr>
              <a:t> </a:t>
            </a:r>
            <a:r>
              <a:rPr lang="en-GB" sz="2800" b="1" dirty="0" err="1">
                <a:solidFill>
                  <a:schemeClr val="tx1"/>
                </a:solidFill>
              </a:rPr>
              <a:t>meri</a:t>
            </a:r>
            <a:r>
              <a:rPr lang="en-GB" sz="2800" b="1" dirty="0">
                <a:solidFill>
                  <a:schemeClr val="tx1"/>
                </a:solidFill>
              </a:rPr>
              <a:t> se </a:t>
            </a:r>
            <a:r>
              <a:rPr lang="en-GB" sz="2800" b="1" dirty="0" err="1">
                <a:solidFill>
                  <a:schemeClr val="tx1"/>
                </a:solidFill>
              </a:rPr>
              <a:t>strinjajo</a:t>
            </a:r>
            <a:r>
              <a:rPr lang="en-GB" sz="2800" b="1" dirty="0">
                <a:solidFill>
                  <a:schemeClr val="tx1"/>
                </a:solidFill>
              </a:rPr>
              <a:t> s </a:t>
            </a:r>
            <a:r>
              <a:rPr lang="en-GB" sz="2800" b="1" dirty="0" err="1">
                <a:solidFill>
                  <a:schemeClr val="tx1"/>
                </a:solidFill>
              </a:rPr>
              <a:t>trditvami</a:t>
            </a:r>
            <a:r>
              <a:rPr lang="en-GB" sz="2800" b="1" dirty="0">
                <a:solidFill>
                  <a:schemeClr val="tx1"/>
                </a:solidFill>
              </a:rPr>
              <a:t> </a:t>
            </a:r>
            <a:r>
              <a:rPr lang="en-GB" sz="2800" b="1" dirty="0" err="1">
                <a:solidFill>
                  <a:schemeClr val="tx1"/>
                </a:solidFill>
              </a:rPr>
              <a:t>kot</a:t>
            </a:r>
            <a:r>
              <a:rPr lang="en-GB" sz="2800" b="1" dirty="0">
                <a:solidFill>
                  <a:schemeClr val="tx1"/>
                </a:solidFill>
              </a:rPr>
              <a:t> </a:t>
            </a:r>
            <a:r>
              <a:rPr lang="en-GB" sz="2800" b="1" dirty="0" err="1">
                <a:solidFill>
                  <a:schemeClr val="tx1"/>
                </a:solidFill>
              </a:rPr>
              <a:t>npr</a:t>
            </a:r>
            <a:r>
              <a:rPr lang="en-GB" sz="2800" b="1" dirty="0">
                <a:solidFill>
                  <a:schemeClr val="tx1"/>
                </a:solidFill>
              </a:rPr>
              <a:t>.:</a:t>
            </a:r>
          </a:p>
          <a:p>
            <a:pPr marL="457200" lvl="0" indent="-457200">
              <a:buFont typeface="Arial" panose="020B0604020202020204" pitchFamily="34" charset="0"/>
              <a:buChar char="•"/>
            </a:pPr>
            <a:r>
              <a:rPr lang="en-GB" sz="2800" b="1" dirty="0" err="1">
                <a:solidFill>
                  <a:schemeClr val="tx1"/>
                </a:solidFill>
              </a:rPr>
              <a:t>Varnostno</a:t>
            </a:r>
            <a:r>
              <a:rPr lang="en-GB" sz="2800" b="1" dirty="0">
                <a:solidFill>
                  <a:schemeClr val="tx1"/>
                </a:solidFill>
              </a:rPr>
              <a:t> </a:t>
            </a:r>
            <a:r>
              <a:rPr lang="en-GB" sz="2800" b="1" dirty="0" err="1">
                <a:solidFill>
                  <a:schemeClr val="tx1"/>
                </a:solidFill>
              </a:rPr>
              <a:t>osebje</a:t>
            </a:r>
            <a:r>
              <a:rPr lang="en-GB" sz="2800" b="1" dirty="0">
                <a:solidFill>
                  <a:schemeClr val="tx1"/>
                </a:solidFill>
              </a:rPr>
              <a:t> </a:t>
            </a:r>
            <a:r>
              <a:rPr lang="en-GB" sz="2800" b="1" dirty="0" err="1">
                <a:solidFill>
                  <a:schemeClr val="tx1"/>
                </a:solidFill>
              </a:rPr>
              <a:t>misli</a:t>
            </a:r>
            <a:r>
              <a:rPr lang="en-GB" sz="2800" b="1" dirty="0">
                <a:solidFill>
                  <a:schemeClr val="tx1"/>
                </a:solidFill>
              </a:rPr>
              <a:t>, da mi ne more </a:t>
            </a:r>
            <a:r>
              <a:rPr lang="en-GB" sz="2800" b="1" dirty="0" err="1">
                <a:solidFill>
                  <a:schemeClr val="tx1"/>
                </a:solidFill>
              </a:rPr>
              <a:t>zaupati</a:t>
            </a:r>
            <a:r>
              <a:rPr lang="en-GB" sz="2800" b="1" dirty="0">
                <a:solidFill>
                  <a:schemeClr val="tx1"/>
                </a:solidFill>
              </a:rPr>
              <a:t> </a:t>
            </a:r>
            <a:r>
              <a:rPr lang="en-GB" sz="2800" b="1" dirty="0" err="1">
                <a:solidFill>
                  <a:schemeClr val="tx1"/>
                </a:solidFill>
              </a:rPr>
              <a:t>lastne</a:t>
            </a:r>
            <a:r>
              <a:rPr lang="en-GB" sz="2800" b="1" dirty="0">
                <a:solidFill>
                  <a:schemeClr val="tx1"/>
                </a:solidFill>
              </a:rPr>
              <a:t> </a:t>
            </a:r>
            <a:r>
              <a:rPr lang="en-GB" sz="2800" b="1" dirty="0" err="1">
                <a:solidFill>
                  <a:schemeClr val="tx1"/>
                </a:solidFill>
              </a:rPr>
              <a:t>računalniške</a:t>
            </a:r>
            <a:r>
              <a:rPr lang="en-GB" sz="2800" b="1" dirty="0">
                <a:solidFill>
                  <a:schemeClr val="tx1"/>
                </a:solidFill>
              </a:rPr>
              <a:t> </a:t>
            </a:r>
            <a:r>
              <a:rPr lang="en-GB" sz="2800" b="1" dirty="0" err="1">
                <a:solidFill>
                  <a:schemeClr val="tx1"/>
                </a:solidFill>
              </a:rPr>
              <a:t>varnosti</a:t>
            </a:r>
            <a:r>
              <a:rPr lang="en-GB" sz="2800" b="1" dirty="0">
                <a:solidFill>
                  <a:schemeClr val="tx1"/>
                </a:solidFill>
              </a:rPr>
              <a:t>.</a:t>
            </a:r>
          </a:p>
          <a:p>
            <a:pPr marL="457200" lvl="0" indent="-457200">
              <a:buFont typeface="Arial" panose="020B0604020202020204" pitchFamily="34" charset="0"/>
              <a:buChar char="•"/>
            </a:pPr>
            <a:r>
              <a:rPr lang="en-GB" sz="2800" b="1" dirty="0">
                <a:solidFill>
                  <a:schemeClr val="tx1"/>
                </a:solidFill>
              </a:rPr>
              <a:t>V </a:t>
            </a:r>
            <a:r>
              <a:rPr lang="en-GB" sz="2800" b="1" dirty="0" err="1">
                <a:solidFill>
                  <a:schemeClr val="tx1"/>
                </a:solidFill>
              </a:rPr>
              <a:t>moj</a:t>
            </a:r>
            <a:r>
              <a:rPr lang="en-GB" sz="2800" b="1" dirty="0">
                <a:solidFill>
                  <a:schemeClr val="tx1"/>
                </a:solidFill>
              </a:rPr>
              <a:t> </a:t>
            </a:r>
            <a:r>
              <a:rPr lang="en-GB" sz="2800" b="1" dirty="0" err="1">
                <a:solidFill>
                  <a:schemeClr val="tx1"/>
                </a:solidFill>
              </a:rPr>
              <a:t>računalnik</a:t>
            </a:r>
            <a:r>
              <a:rPr lang="en-GB" sz="2800" b="1" dirty="0">
                <a:solidFill>
                  <a:schemeClr val="tx1"/>
                </a:solidFill>
              </a:rPr>
              <a:t> je </a:t>
            </a:r>
            <a:r>
              <a:rPr lang="en-GB" sz="2800" b="1" dirty="0" err="1">
                <a:solidFill>
                  <a:schemeClr val="tx1"/>
                </a:solidFill>
              </a:rPr>
              <a:t>nemogoče</a:t>
            </a:r>
            <a:r>
              <a:rPr lang="en-GB" sz="2800" b="1" dirty="0">
                <a:solidFill>
                  <a:schemeClr val="tx1"/>
                </a:solidFill>
              </a:rPr>
              <a:t> </a:t>
            </a:r>
            <a:r>
              <a:rPr lang="en-GB" sz="2800" b="1" dirty="0" err="1">
                <a:solidFill>
                  <a:schemeClr val="tx1"/>
                </a:solidFill>
              </a:rPr>
              <a:t>vdreti</a:t>
            </a:r>
            <a:r>
              <a:rPr lang="en-GB" sz="2800" b="1" dirty="0">
                <a:solidFill>
                  <a:schemeClr val="tx1"/>
                </a:solidFill>
              </a:rPr>
              <a:t>, </a:t>
            </a:r>
            <a:r>
              <a:rPr lang="en-GB" sz="2800" b="1" dirty="0" err="1">
                <a:solidFill>
                  <a:schemeClr val="tx1"/>
                </a:solidFill>
              </a:rPr>
              <a:t>ker</a:t>
            </a:r>
            <a:r>
              <a:rPr lang="en-GB" sz="2800" b="1" dirty="0">
                <a:solidFill>
                  <a:schemeClr val="tx1"/>
                </a:solidFill>
              </a:rPr>
              <a:t> je Mac.</a:t>
            </a:r>
          </a:p>
          <a:p>
            <a:pPr marL="457200" lvl="0" indent="-457200">
              <a:buFont typeface="Arial" panose="020B0604020202020204" pitchFamily="34" charset="0"/>
              <a:buChar char="•"/>
            </a:pPr>
            <a:r>
              <a:rPr lang="en-GB" sz="2800" b="1" dirty="0" err="1">
                <a:solidFill>
                  <a:schemeClr val="tx1"/>
                </a:solidFill>
              </a:rPr>
              <a:t>Počutim</a:t>
            </a:r>
            <a:r>
              <a:rPr lang="en-GB" sz="2800" b="1" dirty="0">
                <a:solidFill>
                  <a:schemeClr val="tx1"/>
                </a:solidFill>
              </a:rPr>
              <a:t> se </a:t>
            </a:r>
            <a:r>
              <a:rPr lang="en-GB" sz="2800" b="1" dirty="0" err="1">
                <a:solidFill>
                  <a:schemeClr val="tx1"/>
                </a:solidFill>
              </a:rPr>
              <a:t>prisiljenega</a:t>
            </a:r>
            <a:r>
              <a:rPr lang="en-GB" sz="2800" b="1" dirty="0">
                <a:solidFill>
                  <a:schemeClr val="tx1"/>
                </a:solidFill>
              </a:rPr>
              <a:t> v </a:t>
            </a:r>
            <a:r>
              <a:rPr lang="en-GB" sz="2800" b="1" dirty="0" err="1">
                <a:solidFill>
                  <a:schemeClr val="tx1"/>
                </a:solidFill>
              </a:rPr>
              <a:t>posodabljanje</a:t>
            </a:r>
            <a:r>
              <a:rPr lang="en-GB" sz="2800" b="1" dirty="0">
                <a:solidFill>
                  <a:schemeClr val="tx1"/>
                </a:solidFill>
              </a:rPr>
              <a:t> </a:t>
            </a:r>
            <a:r>
              <a:rPr lang="en-GB" sz="2800" b="1" dirty="0" err="1">
                <a:solidFill>
                  <a:schemeClr val="tx1"/>
                </a:solidFill>
              </a:rPr>
              <a:t>svojega</a:t>
            </a:r>
            <a:r>
              <a:rPr lang="en-GB" sz="2800" b="1" dirty="0">
                <a:solidFill>
                  <a:schemeClr val="tx1"/>
                </a:solidFill>
              </a:rPr>
              <a:t> </a:t>
            </a:r>
            <a:r>
              <a:rPr lang="en-GB" sz="2800" b="1" dirty="0" err="1">
                <a:solidFill>
                  <a:schemeClr val="tx1"/>
                </a:solidFill>
              </a:rPr>
              <a:t>računalnika</a:t>
            </a:r>
            <a:r>
              <a:rPr lang="en-GB" sz="2800" b="1" dirty="0">
                <a:solidFill>
                  <a:schemeClr val="tx1"/>
                </a:solidFill>
              </a:rPr>
              <a:t>.</a:t>
            </a:r>
          </a:p>
          <a:p>
            <a:pPr lvl="0"/>
            <a:r>
              <a:rPr lang="en-GB" sz="2800" b="1" dirty="0">
                <a:solidFill>
                  <a:schemeClr val="tx1"/>
                </a:solidFill>
              </a:rPr>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7771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GB" b="1" dirty="0" err="1"/>
              <a:t>Eksperiment</a:t>
            </a:r>
            <a:r>
              <a:rPr lang="en-GB" b="1" dirty="0"/>
              <a:t> II.</a:t>
            </a:r>
            <a:endParaRPr lang="en-US" b="1" dirty="0"/>
          </a:p>
        </p:txBody>
      </p:sp>
      <p:sp>
        <p:nvSpPr>
          <p:cNvPr id="6" name="Text Placeholder 5"/>
          <p:cNvSpPr>
            <a:spLocks noGrp="1"/>
          </p:cNvSpPr>
          <p:nvPr>
            <p:ph type="body" sz="quarter" idx="10"/>
          </p:nvPr>
        </p:nvSpPr>
        <p:spPr>
          <a:xfrm>
            <a:off x="274638" y="1114097"/>
            <a:ext cx="11887200" cy="4967514"/>
          </a:xfrm>
        </p:spPr>
        <p:txBody>
          <a:bodyPr/>
          <a:lstStyle/>
          <a:p>
            <a:pPr lvl="0"/>
            <a:r>
              <a:rPr lang="en-GB" sz="2800" b="1" dirty="0" err="1">
                <a:solidFill>
                  <a:srgbClr val="FF0000"/>
                </a:solidFill>
              </a:rPr>
              <a:t>Katera</a:t>
            </a:r>
            <a:r>
              <a:rPr lang="en-GB" sz="2800" b="1" dirty="0">
                <a:solidFill>
                  <a:srgbClr val="FF0000"/>
                </a:solidFill>
              </a:rPr>
              <a:t> </a:t>
            </a:r>
            <a:r>
              <a:rPr lang="en-GB" sz="2800" b="1" dirty="0" err="1">
                <a:solidFill>
                  <a:srgbClr val="FF0000"/>
                </a:solidFill>
              </a:rPr>
              <a:t>tehnika</a:t>
            </a:r>
            <a:r>
              <a:rPr lang="en-GB" sz="2800" b="1" dirty="0">
                <a:solidFill>
                  <a:srgbClr val="FF0000"/>
                </a:solidFill>
              </a:rPr>
              <a:t> </a:t>
            </a:r>
            <a:r>
              <a:rPr lang="en-GB" sz="2800" b="1" dirty="0" err="1">
                <a:solidFill>
                  <a:srgbClr val="FF0000"/>
                </a:solidFill>
              </a:rPr>
              <a:t>deluje</a:t>
            </a:r>
            <a:r>
              <a:rPr lang="en-GB" sz="2800" b="1" dirty="0">
                <a:solidFill>
                  <a:srgbClr val="FF0000"/>
                </a:solidFill>
              </a:rPr>
              <a:t>?</a:t>
            </a:r>
          </a:p>
          <a:p>
            <a:pPr lvl="0"/>
            <a:r>
              <a:rPr lang="en-GB" sz="2800" b="1" dirty="0">
                <a:solidFill>
                  <a:srgbClr val="FF0000"/>
                </a:solidFill>
              </a:rPr>
              <a:t>KDO: </a:t>
            </a:r>
            <a:r>
              <a:rPr lang="en-GB" sz="2800" b="1" dirty="0" err="1">
                <a:solidFill>
                  <a:schemeClr val="tx1"/>
                </a:solidFill>
              </a:rPr>
              <a:t>Osebje</a:t>
            </a:r>
            <a:r>
              <a:rPr lang="en-GB" sz="2800" b="1" dirty="0">
                <a:solidFill>
                  <a:schemeClr val="tx1"/>
                </a:solidFill>
              </a:rPr>
              <a:t> </a:t>
            </a:r>
            <a:r>
              <a:rPr lang="en-GB" sz="2800" b="1" dirty="0" err="1">
                <a:solidFill>
                  <a:schemeClr val="tx1"/>
                </a:solidFill>
              </a:rPr>
              <a:t>Univerze</a:t>
            </a:r>
            <a:r>
              <a:rPr lang="en-GB" sz="2800" b="1" dirty="0">
                <a:solidFill>
                  <a:schemeClr val="tx1"/>
                </a:solidFill>
              </a:rPr>
              <a:t> v </a:t>
            </a:r>
            <a:r>
              <a:rPr lang="en-GB" sz="2800" b="1" dirty="0" err="1">
                <a:solidFill>
                  <a:schemeClr val="tx1"/>
                </a:solidFill>
              </a:rPr>
              <a:t>Cambridgeu</a:t>
            </a:r>
            <a:r>
              <a:rPr lang="en-GB" sz="2800" b="1" dirty="0">
                <a:solidFill>
                  <a:schemeClr val="tx1"/>
                </a:solidFill>
              </a:rPr>
              <a:t> (</a:t>
            </a:r>
            <a:r>
              <a:rPr lang="en-GB" sz="2800" b="1" dirty="0" err="1">
                <a:solidFill>
                  <a:schemeClr val="tx1"/>
                </a:solidFill>
              </a:rPr>
              <a:t>cca</a:t>
            </a:r>
            <a:r>
              <a:rPr lang="en-GB" sz="2800" b="1" dirty="0">
                <a:solidFill>
                  <a:schemeClr val="tx1"/>
                </a:solidFill>
              </a:rPr>
              <a:t>. 35.000 </a:t>
            </a:r>
            <a:r>
              <a:rPr lang="en-GB" sz="2800" b="1" dirty="0" err="1">
                <a:solidFill>
                  <a:schemeClr val="tx1"/>
                </a:solidFill>
              </a:rPr>
              <a:t>ljudi</a:t>
            </a:r>
            <a:r>
              <a:rPr lang="en-GB" sz="2800" b="1" dirty="0">
                <a:solidFill>
                  <a:schemeClr val="tx1"/>
                </a:solidFill>
              </a:rPr>
              <a:t>)</a:t>
            </a:r>
          </a:p>
          <a:p>
            <a:pPr lvl="0"/>
            <a:r>
              <a:rPr lang="en-GB" sz="2800" b="1" dirty="0">
                <a:solidFill>
                  <a:srgbClr val="FF0000"/>
                </a:solidFill>
              </a:rPr>
              <a:t>KAKO: </a:t>
            </a:r>
            <a:r>
              <a:rPr lang="en-GB" sz="2800" b="1" dirty="0" err="1">
                <a:solidFill>
                  <a:schemeClr val="tx1"/>
                </a:solidFill>
              </a:rPr>
              <a:t>Kolega</a:t>
            </a:r>
            <a:r>
              <a:rPr lang="en-GB" sz="2800" b="1" dirty="0">
                <a:solidFill>
                  <a:schemeClr val="tx1"/>
                </a:solidFill>
              </a:rPr>
              <a:t> Kieren, </a:t>
            </a:r>
            <a:r>
              <a:rPr lang="en-GB" sz="2800" b="1" dirty="0" err="1">
                <a:solidFill>
                  <a:schemeClr val="tx1"/>
                </a:solidFill>
              </a:rPr>
              <a:t>ki</a:t>
            </a:r>
            <a:r>
              <a:rPr lang="en-GB" sz="2800" b="1" dirty="0">
                <a:solidFill>
                  <a:schemeClr val="tx1"/>
                </a:solidFill>
              </a:rPr>
              <a:t> </a:t>
            </a:r>
            <a:r>
              <a:rPr lang="en-GB" sz="2800" b="1" dirty="0" err="1">
                <a:solidFill>
                  <a:schemeClr val="tx1"/>
                </a:solidFill>
              </a:rPr>
              <a:t>dela</a:t>
            </a:r>
            <a:r>
              <a:rPr lang="en-GB" sz="2800" b="1" dirty="0">
                <a:solidFill>
                  <a:schemeClr val="tx1"/>
                </a:solidFill>
              </a:rPr>
              <a:t> v UIS, </a:t>
            </a:r>
            <a:r>
              <a:rPr lang="en-GB" sz="2800" b="1" dirty="0" err="1">
                <a:solidFill>
                  <a:schemeClr val="tx1"/>
                </a:solidFill>
              </a:rPr>
              <a:t>predava</a:t>
            </a:r>
            <a:r>
              <a:rPr lang="en-GB" sz="2800" b="1" dirty="0">
                <a:solidFill>
                  <a:schemeClr val="tx1"/>
                </a:solidFill>
              </a:rPr>
              <a:t> </a:t>
            </a:r>
            <a:r>
              <a:rPr lang="en-GB" sz="2800" b="1" dirty="0" err="1">
                <a:solidFill>
                  <a:schemeClr val="tx1"/>
                </a:solidFill>
              </a:rPr>
              <a:t>uporabnikom</a:t>
            </a:r>
            <a:r>
              <a:rPr lang="en-GB" sz="2800" b="1" dirty="0">
                <a:solidFill>
                  <a:schemeClr val="tx1"/>
                </a:solidFill>
              </a:rPr>
              <a:t> o </a:t>
            </a:r>
            <a:r>
              <a:rPr lang="en-GB" sz="2800" b="1" dirty="0" err="1">
                <a:solidFill>
                  <a:schemeClr val="tx1"/>
                </a:solidFill>
              </a:rPr>
              <a:t>varnosti</a:t>
            </a:r>
            <a:r>
              <a:rPr lang="en-GB" sz="2800" b="1" dirty="0">
                <a:solidFill>
                  <a:schemeClr val="tx1"/>
                </a:solidFill>
              </a:rPr>
              <a:t>. </a:t>
            </a:r>
          </a:p>
          <a:p>
            <a:pPr marL="457200" lvl="0" indent="-457200">
              <a:buFont typeface="Arial" panose="020B0604020202020204" pitchFamily="34" charset="0"/>
              <a:buChar char="•"/>
            </a:pPr>
            <a:r>
              <a:rPr lang="en-GB" sz="2800" b="1" dirty="0" err="1">
                <a:solidFill>
                  <a:schemeClr val="tx1"/>
                </a:solidFill>
              </a:rPr>
              <a:t>Kontrolni</a:t>
            </a:r>
            <a:r>
              <a:rPr lang="en-GB" sz="2800" b="1" dirty="0">
                <a:solidFill>
                  <a:schemeClr val="tx1"/>
                </a:solidFill>
              </a:rPr>
              <a:t> </a:t>
            </a:r>
            <a:r>
              <a:rPr lang="en-GB" sz="2800" b="1" dirty="0" err="1">
                <a:solidFill>
                  <a:schemeClr val="tx1"/>
                </a:solidFill>
              </a:rPr>
              <a:t>skupini</a:t>
            </a:r>
            <a:r>
              <a:rPr lang="en-GB" sz="2800" b="1" dirty="0">
                <a:solidFill>
                  <a:schemeClr val="tx1"/>
                </a:solidFill>
              </a:rPr>
              <a:t> </a:t>
            </a:r>
            <a:r>
              <a:rPr lang="en-GB" sz="2800" b="1" dirty="0" err="1">
                <a:solidFill>
                  <a:schemeClr val="tx1"/>
                </a:solidFill>
              </a:rPr>
              <a:t>pove</a:t>
            </a:r>
            <a:r>
              <a:rPr lang="en-GB" sz="2800" b="1" dirty="0">
                <a:solidFill>
                  <a:schemeClr val="tx1"/>
                </a:solidFill>
              </a:rPr>
              <a:t> kaka so </a:t>
            </a:r>
            <a:r>
              <a:rPr lang="en-GB" sz="2800" b="1" dirty="0" err="1">
                <a:solidFill>
                  <a:schemeClr val="tx1"/>
                </a:solidFill>
              </a:rPr>
              <a:t>pravila</a:t>
            </a:r>
            <a:r>
              <a:rPr lang="en-GB" sz="2800" b="1" dirty="0">
                <a:solidFill>
                  <a:schemeClr val="tx1"/>
                </a:solidFill>
              </a:rPr>
              <a:t> v </a:t>
            </a:r>
            <a:r>
              <a:rPr lang="en-GB" sz="2800" b="1" dirty="0" err="1">
                <a:solidFill>
                  <a:schemeClr val="tx1"/>
                </a:solidFill>
              </a:rPr>
              <a:t>zvezi</a:t>
            </a:r>
            <a:r>
              <a:rPr lang="en-GB" sz="2800" b="1" dirty="0">
                <a:solidFill>
                  <a:schemeClr val="tx1"/>
                </a:solidFill>
              </a:rPr>
              <a:t> z </a:t>
            </a:r>
            <a:r>
              <a:rPr lang="en-GB" sz="2800" b="1" dirty="0" err="1">
                <a:solidFill>
                  <a:schemeClr val="tx1"/>
                </a:solidFill>
              </a:rPr>
              <a:t>gesli</a:t>
            </a:r>
            <a:r>
              <a:rPr lang="en-GB" sz="2800" b="1" dirty="0">
                <a:solidFill>
                  <a:schemeClr val="tx1"/>
                </a:solidFill>
              </a:rPr>
              <a:t> in </a:t>
            </a:r>
            <a:r>
              <a:rPr lang="en-GB" sz="2800" b="1" dirty="0" err="1">
                <a:solidFill>
                  <a:schemeClr val="tx1"/>
                </a:solidFill>
              </a:rPr>
              <a:t>jih</a:t>
            </a:r>
            <a:r>
              <a:rPr lang="en-GB" sz="2800" b="1" dirty="0">
                <a:solidFill>
                  <a:schemeClr val="tx1"/>
                </a:solidFill>
              </a:rPr>
              <a:t> </a:t>
            </a:r>
            <a:r>
              <a:rPr lang="en-GB" sz="2800" b="1" dirty="0" err="1">
                <a:solidFill>
                  <a:schemeClr val="tx1"/>
                </a:solidFill>
              </a:rPr>
              <a:t>opozori</a:t>
            </a:r>
            <a:r>
              <a:rPr lang="en-GB" sz="2800" b="1" dirty="0">
                <a:solidFill>
                  <a:schemeClr val="tx1"/>
                </a:solidFill>
              </a:rPr>
              <a:t>, da so </a:t>
            </a:r>
            <a:r>
              <a:rPr lang="en-GB" sz="2800" b="1" dirty="0" err="1">
                <a:solidFill>
                  <a:schemeClr val="tx1"/>
                </a:solidFill>
              </a:rPr>
              <a:t>bila</a:t>
            </a:r>
            <a:r>
              <a:rPr lang="en-GB" sz="2800" b="1" dirty="0">
                <a:solidFill>
                  <a:schemeClr val="tx1"/>
                </a:solidFill>
              </a:rPr>
              <a:t> </a:t>
            </a:r>
            <a:r>
              <a:rPr lang="en-GB" sz="2800" b="1" dirty="0" err="1">
                <a:solidFill>
                  <a:schemeClr val="tx1"/>
                </a:solidFill>
              </a:rPr>
              <a:t>mnoga</a:t>
            </a:r>
            <a:r>
              <a:rPr lang="en-GB" sz="2800" b="1" dirty="0">
                <a:solidFill>
                  <a:schemeClr val="tx1"/>
                </a:solidFill>
              </a:rPr>
              <a:t> </a:t>
            </a:r>
            <a:r>
              <a:rPr lang="en-GB" sz="2800" b="1" dirty="0" err="1">
                <a:solidFill>
                  <a:schemeClr val="tx1"/>
                </a:solidFill>
              </a:rPr>
              <a:t>šibka</a:t>
            </a:r>
            <a:r>
              <a:rPr lang="en-GB" sz="2800" b="1" dirty="0">
                <a:solidFill>
                  <a:schemeClr val="tx1"/>
                </a:solidFill>
              </a:rPr>
              <a:t>, </a:t>
            </a:r>
            <a:r>
              <a:rPr lang="en-GB" sz="2800" b="1" dirty="0" err="1">
                <a:solidFill>
                  <a:schemeClr val="tx1"/>
                </a:solidFill>
              </a:rPr>
              <a:t>ko</a:t>
            </a:r>
            <a:r>
              <a:rPr lang="en-GB" sz="2800" b="1" dirty="0">
                <a:solidFill>
                  <a:schemeClr val="tx1"/>
                </a:solidFill>
              </a:rPr>
              <a:t> so </a:t>
            </a:r>
            <a:r>
              <a:rPr lang="en-GB" sz="2800" b="1" dirty="0" err="1">
                <a:solidFill>
                  <a:schemeClr val="tx1"/>
                </a:solidFill>
              </a:rPr>
              <a:t>izvedli</a:t>
            </a:r>
            <a:r>
              <a:rPr lang="en-GB" sz="2800" b="1" dirty="0">
                <a:solidFill>
                  <a:schemeClr val="tx1"/>
                </a:solidFill>
              </a:rPr>
              <a:t> </a:t>
            </a:r>
            <a:r>
              <a:rPr lang="en-GB" sz="2800" b="1" dirty="0" err="1">
                <a:solidFill>
                  <a:schemeClr val="tx1"/>
                </a:solidFill>
              </a:rPr>
              <a:t>nadzor</a:t>
            </a:r>
            <a:r>
              <a:rPr lang="en-GB" sz="2800" b="1" dirty="0">
                <a:solidFill>
                  <a:schemeClr val="tx1"/>
                </a:solidFill>
              </a:rPr>
              <a:t>.</a:t>
            </a:r>
          </a:p>
          <a:p>
            <a:pPr marL="457200" lvl="0" indent="-457200">
              <a:buFont typeface="Arial" panose="020B0604020202020204" pitchFamily="34" charset="0"/>
              <a:buChar char="•"/>
            </a:pPr>
            <a:r>
              <a:rPr lang="en-GB" sz="2800" b="1" dirty="0" err="1">
                <a:solidFill>
                  <a:schemeClr val="tx1"/>
                </a:solidFill>
              </a:rPr>
              <a:t>Eksperimentalni</a:t>
            </a:r>
            <a:r>
              <a:rPr lang="en-GB" sz="2800" b="1" dirty="0">
                <a:solidFill>
                  <a:schemeClr val="tx1"/>
                </a:solidFill>
              </a:rPr>
              <a:t> </a:t>
            </a:r>
            <a:r>
              <a:rPr lang="en-GB" sz="2800" b="1" dirty="0" err="1">
                <a:solidFill>
                  <a:schemeClr val="tx1"/>
                </a:solidFill>
              </a:rPr>
              <a:t>skupini</a:t>
            </a:r>
            <a:r>
              <a:rPr lang="en-GB" sz="2800" b="1" dirty="0">
                <a:solidFill>
                  <a:schemeClr val="tx1"/>
                </a:solidFill>
              </a:rPr>
              <a:t> </a:t>
            </a:r>
            <a:r>
              <a:rPr lang="en-GB" sz="2800" b="1" dirty="0" err="1">
                <a:solidFill>
                  <a:schemeClr val="tx1"/>
                </a:solidFill>
              </a:rPr>
              <a:t>pove</a:t>
            </a:r>
            <a:r>
              <a:rPr lang="en-GB" sz="2800" b="1" dirty="0">
                <a:solidFill>
                  <a:schemeClr val="tx1"/>
                </a:solidFill>
              </a:rPr>
              <a:t>, da so </a:t>
            </a:r>
            <a:r>
              <a:rPr lang="en-GB" sz="2800" b="1" dirty="0" err="1">
                <a:solidFill>
                  <a:schemeClr val="tx1"/>
                </a:solidFill>
              </a:rPr>
              <a:t>pri</a:t>
            </a:r>
            <a:r>
              <a:rPr lang="en-GB" sz="2800" b="1" dirty="0">
                <a:solidFill>
                  <a:schemeClr val="tx1"/>
                </a:solidFill>
              </a:rPr>
              <a:t> </a:t>
            </a:r>
            <a:r>
              <a:rPr lang="en-GB" sz="2800" b="1" dirty="0" err="1">
                <a:solidFill>
                  <a:schemeClr val="tx1"/>
                </a:solidFill>
              </a:rPr>
              <a:t>nadzoru</a:t>
            </a:r>
            <a:r>
              <a:rPr lang="en-GB" sz="2800" b="1" dirty="0">
                <a:solidFill>
                  <a:schemeClr val="tx1"/>
                </a:solidFill>
              </a:rPr>
              <a:t> </a:t>
            </a:r>
            <a:r>
              <a:rPr lang="en-GB" sz="2800" b="1" dirty="0" err="1">
                <a:solidFill>
                  <a:schemeClr val="tx1"/>
                </a:solidFill>
              </a:rPr>
              <a:t>odkrili</a:t>
            </a:r>
            <a:r>
              <a:rPr lang="en-GB" sz="2800" b="1" dirty="0">
                <a:solidFill>
                  <a:schemeClr val="tx1"/>
                </a:solidFill>
              </a:rPr>
              <a:t> </a:t>
            </a:r>
            <a:r>
              <a:rPr lang="en-GB" sz="2800" b="1" dirty="0" err="1">
                <a:solidFill>
                  <a:schemeClr val="tx1"/>
                </a:solidFill>
              </a:rPr>
              <a:t>šibka</a:t>
            </a:r>
            <a:r>
              <a:rPr lang="en-GB" sz="2800" b="1" dirty="0">
                <a:solidFill>
                  <a:schemeClr val="tx1"/>
                </a:solidFill>
              </a:rPr>
              <a:t> </a:t>
            </a:r>
            <a:r>
              <a:rPr lang="en-GB" sz="2800" b="1" dirty="0" err="1">
                <a:solidFill>
                  <a:schemeClr val="tx1"/>
                </a:solidFill>
              </a:rPr>
              <a:t>gesla</a:t>
            </a:r>
            <a:r>
              <a:rPr lang="en-GB" sz="2800" b="1" dirty="0">
                <a:solidFill>
                  <a:schemeClr val="tx1"/>
                </a:solidFill>
              </a:rPr>
              <a:t> in “po </a:t>
            </a:r>
            <a:r>
              <a:rPr lang="en-GB" sz="2800" b="1" dirty="0" err="1">
                <a:solidFill>
                  <a:schemeClr val="tx1"/>
                </a:solidFill>
              </a:rPr>
              <a:t>naključju</a:t>
            </a:r>
            <a:r>
              <a:rPr lang="en-GB" sz="2800" b="1" dirty="0">
                <a:solidFill>
                  <a:schemeClr val="tx1"/>
                </a:solidFill>
              </a:rPr>
              <a:t>” </a:t>
            </a:r>
            <a:r>
              <a:rPr lang="en-GB" sz="2800" b="1" dirty="0" err="1">
                <a:solidFill>
                  <a:schemeClr val="tx1"/>
                </a:solidFill>
              </a:rPr>
              <a:t>našteje</a:t>
            </a:r>
            <a:r>
              <a:rPr lang="en-GB" sz="2800" b="1" dirty="0">
                <a:solidFill>
                  <a:schemeClr val="tx1"/>
                </a:solidFill>
              </a:rPr>
              <a:t> </a:t>
            </a:r>
            <a:r>
              <a:rPr lang="en-GB" sz="2800" b="1" dirty="0" err="1">
                <a:solidFill>
                  <a:schemeClr val="tx1"/>
                </a:solidFill>
              </a:rPr>
              <a:t>nekatera</a:t>
            </a:r>
            <a:r>
              <a:rPr lang="en-GB" sz="2800" b="1" dirty="0">
                <a:solidFill>
                  <a:schemeClr val="tx1"/>
                </a:solidFill>
              </a:rPr>
              <a:t> </a:t>
            </a:r>
            <a:r>
              <a:rPr lang="en-GB" sz="2800" b="1" dirty="0" err="1">
                <a:solidFill>
                  <a:schemeClr val="tx1"/>
                </a:solidFill>
              </a:rPr>
              <a:t>gesla</a:t>
            </a:r>
            <a:r>
              <a:rPr lang="en-GB" sz="2800" b="1" dirty="0">
                <a:solidFill>
                  <a:schemeClr val="tx1"/>
                </a:solidFill>
              </a:rPr>
              <a:t> </a:t>
            </a:r>
            <a:r>
              <a:rPr lang="en-GB" sz="2800" b="1" dirty="0" err="1">
                <a:solidFill>
                  <a:schemeClr val="tx1"/>
                </a:solidFill>
              </a:rPr>
              <a:t>tistih</a:t>
            </a:r>
            <a:r>
              <a:rPr lang="en-GB" sz="2800" b="1" dirty="0">
                <a:solidFill>
                  <a:schemeClr val="tx1"/>
                </a:solidFill>
              </a:rPr>
              <a:t>, </a:t>
            </a:r>
            <a:r>
              <a:rPr lang="en-GB" sz="2800" b="1" dirty="0" err="1">
                <a:solidFill>
                  <a:schemeClr val="tx1"/>
                </a:solidFill>
              </a:rPr>
              <a:t>ki</a:t>
            </a:r>
            <a:r>
              <a:rPr lang="en-GB" sz="2800" b="1" dirty="0">
                <a:solidFill>
                  <a:schemeClr val="tx1"/>
                </a:solidFill>
              </a:rPr>
              <a:t> </a:t>
            </a:r>
            <a:r>
              <a:rPr lang="en-GB" sz="2800" b="1" dirty="0" err="1">
                <a:solidFill>
                  <a:schemeClr val="tx1"/>
                </a:solidFill>
              </a:rPr>
              <a:t>sedijo</a:t>
            </a:r>
            <a:r>
              <a:rPr lang="en-GB" sz="2800" b="1" dirty="0">
                <a:solidFill>
                  <a:schemeClr val="tx1"/>
                </a:solidFill>
              </a:rPr>
              <a:t> v </a:t>
            </a:r>
            <a:r>
              <a:rPr lang="en-GB" sz="2800" b="1" dirty="0" err="1">
                <a:solidFill>
                  <a:schemeClr val="tx1"/>
                </a:solidFill>
              </a:rPr>
              <a:t>sobi</a:t>
            </a:r>
            <a:r>
              <a:rPr lang="en-GB" sz="2800" b="1" dirty="0">
                <a:solidFill>
                  <a:schemeClr val="tx1"/>
                </a:solidFill>
              </a:rPr>
              <a:t>. V </a:t>
            </a:r>
            <a:r>
              <a:rPr lang="en-GB" sz="2800" b="1" dirty="0" err="1">
                <a:solidFill>
                  <a:schemeClr val="tx1"/>
                </a:solidFill>
              </a:rPr>
              <a:t>prezentaciji</a:t>
            </a:r>
            <a:r>
              <a:rPr lang="en-GB" sz="2800" b="1" dirty="0">
                <a:solidFill>
                  <a:schemeClr val="tx1"/>
                </a:solidFill>
              </a:rPr>
              <a:t> </a:t>
            </a:r>
            <a:r>
              <a:rPr lang="en-GB" sz="2800" b="1" dirty="0" err="1">
                <a:solidFill>
                  <a:schemeClr val="tx1"/>
                </a:solidFill>
              </a:rPr>
              <a:t>na</a:t>
            </a:r>
            <a:r>
              <a:rPr lang="en-GB" sz="2800" b="1" dirty="0">
                <a:solidFill>
                  <a:schemeClr val="tx1"/>
                </a:solidFill>
              </a:rPr>
              <a:t> </a:t>
            </a:r>
            <a:r>
              <a:rPr lang="en-GB" sz="2800" b="1" dirty="0" err="1">
                <a:solidFill>
                  <a:schemeClr val="tx1"/>
                </a:solidFill>
              </a:rPr>
              <a:t>vsaki</a:t>
            </a:r>
            <a:r>
              <a:rPr lang="en-GB" sz="2800" b="1" dirty="0">
                <a:solidFill>
                  <a:schemeClr val="tx1"/>
                </a:solidFill>
              </a:rPr>
              <a:t> </a:t>
            </a:r>
            <a:r>
              <a:rPr lang="en-GB" sz="2800" b="1" dirty="0" err="1">
                <a:solidFill>
                  <a:schemeClr val="tx1"/>
                </a:solidFill>
              </a:rPr>
              <a:t>prosojnici</a:t>
            </a:r>
            <a:r>
              <a:rPr lang="en-GB" sz="2800" b="1" dirty="0">
                <a:solidFill>
                  <a:schemeClr val="tx1"/>
                </a:solidFill>
              </a:rPr>
              <a:t> </a:t>
            </a:r>
            <a:r>
              <a:rPr lang="en-GB" sz="2800" b="1" dirty="0" err="1">
                <a:solidFill>
                  <a:schemeClr val="tx1"/>
                </a:solidFill>
              </a:rPr>
              <a:t>navaja</a:t>
            </a:r>
            <a:r>
              <a:rPr lang="en-GB" sz="2800" b="1" dirty="0">
                <a:solidFill>
                  <a:schemeClr val="tx1"/>
                </a:solidFill>
              </a:rPr>
              <a:t> URL </a:t>
            </a:r>
            <a:r>
              <a:rPr lang="en-GB" sz="2800" b="1" dirty="0" err="1">
                <a:solidFill>
                  <a:schemeClr val="tx1"/>
                </a:solidFill>
              </a:rPr>
              <a:t>povezavo</a:t>
            </a:r>
            <a:r>
              <a:rPr lang="en-GB" sz="2800" b="1" dirty="0">
                <a:solidFill>
                  <a:schemeClr val="tx1"/>
                </a:solidFill>
              </a:rPr>
              <a:t> </a:t>
            </a:r>
            <a:r>
              <a:rPr lang="en-GB" sz="2800" b="1" dirty="0" err="1">
                <a:solidFill>
                  <a:schemeClr val="tx1"/>
                </a:solidFill>
              </a:rPr>
              <a:t>za</a:t>
            </a:r>
            <a:r>
              <a:rPr lang="en-GB" sz="2800" b="1" dirty="0">
                <a:solidFill>
                  <a:schemeClr val="tx1"/>
                </a:solidFill>
              </a:rPr>
              <a:t> </a:t>
            </a:r>
            <a:r>
              <a:rPr lang="en-GB" sz="2800" b="1" dirty="0" err="1">
                <a:solidFill>
                  <a:schemeClr val="tx1"/>
                </a:solidFill>
              </a:rPr>
              <a:t>spremembo</a:t>
            </a:r>
            <a:r>
              <a:rPr lang="en-GB" sz="2800" b="1" dirty="0">
                <a:solidFill>
                  <a:schemeClr val="tx1"/>
                </a:solidFill>
              </a:rPr>
              <a:t> </a:t>
            </a:r>
            <a:r>
              <a:rPr lang="en-GB" sz="2800" b="1" dirty="0" err="1">
                <a:solidFill>
                  <a:schemeClr val="tx1"/>
                </a:solidFill>
              </a:rPr>
              <a:t>gesla</a:t>
            </a:r>
            <a:r>
              <a:rPr lang="en-GB" sz="2800" b="1" dirty="0">
                <a:solidFill>
                  <a:schemeClr val="tx1"/>
                </a:solidFill>
              </a:rPr>
              <a:t>.</a:t>
            </a:r>
          </a:p>
          <a:p>
            <a:pPr lvl="0"/>
            <a:endParaRPr lang="en-GB" sz="2800" b="1" dirty="0">
              <a:solidFill>
                <a:srgbClr val="FF0000"/>
              </a:solidFill>
            </a:endParaRPr>
          </a:p>
          <a:p>
            <a:pPr lvl="0"/>
            <a:r>
              <a:rPr lang="en-GB" sz="2800" b="1" dirty="0">
                <a:solidFill>
                  <a:srgbClr val="FF0000"/>
                </a:solidFill>
              </a:rPr>
              <a:t>V </a:t>
            </a:r>
            <a:r>
              <a:rPr lang="en-GB" sz="2800" b="1" dirty="0" err="1">
                <a:solidFill>
                  <a:srgbClr val="FF0000"/>
                </a:solidFill>
              </a:rPr>
              <a:t>obeh</a:t>
            </a:r>
            <a:r>
              <a:rPr lang="en-GB" sz="2800" b="1" dirty="0">
                <a:solidFill>
                  <a:srgbClr val="FF0000"/>
                </a:solidFill>
              </a:rPr>
              <a:t> </a:t>
            </a:r>
            <a:r>
              <a:rPr lang="en-GB" sz="2800" b="1" dirty="0" err="1">
                <a:solidFill>
                  <a:srgbClr val="FF0000"/>
                </a:solidFill>
              </a:rPr>
              <a:t>primerih</a:t>
            </a:r>
            <a:r>
              <a:rPr lang="en-GB" sz="2800" b="1" dirty="0">
                <a:solidFill>
                  <a:srgbClr val="FF0000"/>
                </a:solidFill>
              </a:rPr>
              <a:t> med in </a:t>
            </a:r>
            <a:r>
              <a:rPr lang="en-GB" sz="2800" b="1" dirty="0" err="1">
                <a:solidFill>
                  <a:srgbClr val="FF0000"/>
                </a:solidFill>
              </a:rPr>
              <a:t>nekaj</a:t>
            </a:r>
            <a:r>
              <a:rPr lang="en-GB" sz="2800" b="1" dirty="0">
                <a:solidFill>
                  <a:srgbClr val="FF0000"/>
                </a:solidFill>
              </a:rPr>
              <a:t> </a:t>
            </a:r>
            <a:r>
              <a:rPr lang="en-GB" sz="2800" b="1" dirty="0" err="1">
                <a:solidFill>
                  <a:srgbClr val="FF0000"/>
                </a:solidFill>
              </a:rPr>
              <a:t>časa</a:t>
            </a:r>
            <a:r>
              <a:rPr lang="en-GB" sz="2800" b="1" dirty="0">
                <a:solidFill>
                  <a:srgbClr val="FF0000"/>
                </a:solidFill>
              </a:rPr>
              <a:t> po </a:t>
            </a:r>
            <a:r>
              <a:rPr lang="en-GB" sz="2800" b="1" dirty="0" err="1">
                <a:solidFill>
                  <a:srgbClr val="FF0000"/>
                </a:solidFill>
              </a:rPr>
              <a:t>predavanju</a:t>
            </a:r>
            <a:r>
              <a:rPr lang="en-GB" sz="2800" b="1" dirty="0">
                <a:solidFill>
                  <a:srgbClr val="FF0000"/>
                </a:solidFill>
              </a:rPr>
              <a:t> </a:t>
            </a:r>
            <a:r>
              <a:rPr lang="en-GB" sz="2800" b="1" dirty="0" err="1">
                <a:solidFill>
                  <a:srgbClr val="FF0000"/>
                </a:solidFill>
              </a:rPr>
              <a:t>sledimo</a:t>
            </a:r>
            <a:r>
              <a:rPr lang="en-GB" sz="2800" b="1" dirty="0">
                <a:solidFill>
                  <a:srgbClr val="FF0000"/>
                </a:solidFill>
              </a:rPr>
              <a:t> </a:t>
            </a:r>
            <a:r>
              <a:rPr lang="en-GB" sz="2800" b="1" dirty="0" err="1">
                <a:solidFill>
                  <a:srgbClr val="FF0000"/>
                </a:solidFill>
              </a:rPr>
              <a:t>koliko</a:t>
            </a:r>
            <a:r>
              <a:rPr lang="en-GB" sz="2800" b="1" dirty="0">
                <a:solidFill>
                  <a:srgbClr val="FF0000"/>
                </a:solidFill>
              </a:rPr>
              <a:t> in </a:t>
            </a:r>
            <a:r>
              <a:rPr lang="en-GB" sz="2800" b="1" dirty="0" err="1">
                <a:solidFill>
                  <a:srgbClr val="FF0000"/>
                </a:solidFill>
              </a:rPr>
              <a:t>kateri</a:t>
            </a:r>
            <a:r>
              <a:rPr lang="en-GB" sz="2800" b="1" dirty="0">
                <a:solidFill>
                  <a:srgbClr val="FF0000"/>
                </a:solidFill>
              </a:rPr>
              <a:t> </a:t>
            </a:r>
            <a:r>
              <a:rPr lang="en-GB" sz="2800" b="1" dirty="0" err="1">
                <a:solidFill>
                  <a:srgbClr val="FF0000"/>
                </a:solidFill>
              </a:rPr>
              <a:t>posamezniki</a:t>
            </a:r>
            <a:r>
              <a:rPr lang="en-GB" sz="2800" b="1" dirty="0">
                <a:solidFill>
                  <a:srgbClr val="FF0000"/>
                </a:solidFill>
              </a:rPr>
              <a:t> se </a:t>
            </a:r>
            <a:r>
              <a:rPr lang="en-GB" sz="2800" b="1" dirty="0" err="1">
                <a:solidFill>
                  <a:srgbClr val="FF0000"/>
                </a:solidFill>
              </a:rPr>
              <a:t>odločijo</a:t>
            </a:r>
            <a:r>
              <a:rPr lang="en-GB" sz="2800" b="1" dirty="0">
                <a:solidFill>
                  <a:srgbClr val="FF0000"/>
                </a:solidFill>
              </a:rPr>
              <a:t>, da </a:t>
            </a:r>
            <a:r>
              <a:rPr lang="en-GB" sz="2800" b="1" dirty="0" err="1">
                <a:solidFill>
                  <a:srgbClr val="FF0000"/>
                </a:solidFill>
              </a:rPr>
              <a:t>bodo</a:t>
            </a:r>
            <a:r>
              <a:rPr lang="en-GB" sz="2800" b="1" dirty="0">
                <a:solidFill>
                  <a:srgbClr val="FF0000"/>
                </a:solidFill>
              </a:rPr>
              <a:t> </a:t>
            </a:r>
            <a:r>
              <a:rPr lang="en-GB" sz="2800" b="1" dirty="0" err="1">
                <a:solidFill>
                  <a:srgbClr val="FF0000"/>
                </a:solidFill>
              </a:rPr>
              <a:t>spremenil</a:t>
            </a:r>
            <a:r>
              <a:rPr lang="en-GB" sz="2800" b="1" dirty="0">
                <a:solidFill>
                  <a:srgbClr val="FF0000"/>
                </a:solidFill>
              </a:rPr>
              <a:t> </a:t>
            </a:r>
            <a:r>
              <a:rPr lang="en-GB" sz="2800" b="1" dirty="0" err="1">
                <a:solidFill>
                  <a:srgbClr val="FF0000"/>
                </a:solidFill>
              </a:rPr>
              <a:t>svoje</a:t>
            </a:r>
            <a:r>
              <a:rPr lang="en-GB" sz="2800" b="1" dirty="0">
                <a:solidFill>
                  <a:srgbClr val="FF0000"/>
                </a:solidFill>
              </a:rPr>
              <a:t> </a:t>
            </a:r>
            <a:r>
              <a:rPr lang="en-GB" sz="2800" b="1" dirty="0" err="1">
                <a:solidFill>
                  <a:srgbClr val="FF0000"/>
                </a:solidFill>
              </a:rPr>
              <a:t>geslo</a:t>
            </a:r>
            <a:r>
              <a:rPr lang="en-GB" sz="2800" b="1" dirty="0">
                <a:solidFill>
                  <a:srgbClr val="FF0000"/>
                </a:solidFill>
              </a:rPr>
              <a:t>.</a:t>
            </a:r>
            <a:endParaRPr lang="en-GB" sz="2800" dirty="0">
              <a:solidFill>
                <a:schemeClr val="tx1"/>
              </a:solidFill>
            </a:endParaRP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29575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83199" y="2751091"/>
            <a:ext cx="11889564" cy="818823"/>
          </a:xfrm>
        </p:spPr>
        <p:txBody>
          <a:bodyPr/>
          <a:lstStyle/>
          <a:p>
            <a:pPr algn="ctr"/>
            <a:r>
              <a:rPr lang="en-GB" b="1" dirty="0" err="1"/>
              <a:t>Hvala</a:t>
            </a:r>
            <a:r>
              <a:rPr lang="en-GB" b="1" dirty="0"/>
              <a:t> </a:t>
            </a:r>
            <a:r>
              <a:rPr lang="en-GB" b="1" dirty="0" err="1"/>
              <a:t>za</a:t>
            </a:r>
            <a:r>
              <a:rPr lang="en-GB" b="1" dirty="0"/>
              <a:t> </a:t>
            </a:r>
            <a:r>
              <a:rPr lang="en-GB" b="1" dirty="0" err="1"/>
              <a:t>pozornost</a:t>
            </a:r>
            <a:r>
              <a:rPr lang="en-GB" b="1" dirty="0"/>
              <a:t>!</a:t>
            </a:r>
            <a:endParaRPr lang="en-US" b="1" dirty="0"/>
          </a:p>
        </p:txBody>
      </p:sp>
    </p:spTree>
    <p:extLst>
      <p:ext uri="{BB962C8B-B14F-4D97-AF65-F5344CB8AC3E}">
        <p14:creationId xmlns:p14="http://schemas.microsoft.com/office/powerpoint/2010/main" val="9474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pPr algn="ctr"/>
            <a:r>
              <a:rPr lang="en-GB" b="1" dirty="0" err="1"/>
              <a:t>Komentarji</a:t>
            </a:r>
            <a:r>
              <a:rPr lang="en-GB" b="1" dirty="0"/>
              <a:t>? </a:t>
            </a:r>
            <a:r>
              <a:rPr lang="en-GB" b="1" dirty="0" err="1"/>
              <a:t>Vprašanja</a:t>
            </a:r>
            <a:r>
              <a:rPr lang="en-GB" b="1" dirty="0"/>
              <a:t>?</a:t>
            </a:r>
            <a:endParaRPr lang="en-US" b="1" dirty="0"/>
          </a:p>
        </p:txBody>
      </p:sp>
      <p:sp>
        <p:nvSpPr>
          <p:cNvPr id="4" name="Text Placeholder 5"/>
          <p:cNvSpPr txBox="1">
            <a:spLocks/>
          </p:cNvSpPr>
          <p:nvPr/>
        </p:nvSpPr>
        <p:spPr>
          <a:xfrm>
            <a:off x="4258492" y="3554853"/>
            <a:ext cx="7905712" cy="1046440"/>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b="1" dirty="0">
                <a:hlinkClick r:id="rId3"/>
              </a:rPr>
              <a:t>David.modic@cl.cam.ac.uk</a:t>
            </a:r>
            <a:endParaRPr lang="en-US" sz="2800" b="1" dirty="0"/>
          </a:p>
          <a:p>
            <a:pPr algn="ctr"/>
            <a:r>
              <a:rPr lang="en-US" sz="2800" b="1" dirty="0">
                <a:hlinkClick r:id="rId4"/>
              </a:rPr>
              <a:t>https:</a:t>
            </a:r>
            <a:r>
              <a:rPr lang="en-GB" sz="2800" b="1" dirty="0">
                <a:hlinkClick r:id="rId4"/>
              </a:rPr>
              <a:t>//david.deception.org.uk</a:t>
            </a:r>
            <a:r>
              <a:rPr lang="en-GB" sz="2800" b="1" dirty="0"/>
              <a:t> </a:t>
            </a:r>
            <a:endParaRPr lang="en-US" sz="28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90" y="1267097"/>
            <a:ext cx="3757541" cy="563631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6294" y="2265894"/>
            <a:ext cx="3752096" cy="868682"/>
          </a:xfrm>
          <a:prstGeom prst="rect">
            <a:avLst/>
          </a:prstGeom>
        </p:spPr>
      </p:pic>
      <p:sp>
        <p:nvSpPr>
          <p:cNvPr id="6" name="Text Placeholder 5"/>
          <p:cNvSpPr txBox="1">
            <a:spLocks/>
          </p:cNvSpPr>
          <p:nvPr/>
        </p:nvSpPr>
        <p:spPr>
          <a:xfrm>
            <a:off x="3879670" y="5914881"/>
            <a:ext cx="7955280" cy="100335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b="1" dirty="0">
                <a:solidFill>
                  <a:schemeClr val="tx1"/>
                </a:solidFill>
              </a:rPr>
              <a:t>Presentation template © Microsoft. Content © dr. David Modic and University of Cambridge. Cambridge University logo is ™ of Cambridge University. Photographic materials (not parts of experiment) are in public domain.</a:t>
            </a:r>
          </a:p>
          <a:p>
            <a:pPr algn="ctr"/>
            <a:r>
              <a:rPr lang="en-GB" sz="1400" b="1" dirty="0">
                <a:solidFill>
                  <a:schemeClr val="tx1"/>
                </a:solidFill>
              </a:rPr>
              <a:t>The author </a:t>
            </a:r>
            <a:r>
              <a:rPr lang="en-GB" sz="1400" b="1" u="sng" dirty="0">
                <a:solidFill>
                  <a:schemeClr val="tx1"/>
                </a:solidFill>
              </a:rPr>
              <a:t>does not grant</a:t>
            </a:r>
            <a:r>
              <a:rPr lang="en-GB" sz="1400" b="1" dirty="0">
                <a:solidFill>
                  <a:schemeClr val="tx1"/>
                </a:solidFill>
              </a:rPr>
              <a:t> the right of reproduction without permission.</a:t>
            </a:r>
            <a:endParaRPr lang="en-US" sz="1400" b="1" dirty="0">
              <a:solidFill>
                <a:schemeClr val="tx1"/>
              </a:solidFill>
            </a:endParaRPr>
          </a:p>
        </p:txBody>
      </p:sp>
    </p:spTree>
    <p:extLst>
      <p:ext uri="{BB962C8B-B14F-4D97-AF65-F5344CB8AC3E}">
        <p14:creationId xmlns:p14="http://schemas.microsoft.com/office/powerpoint/2010/main" val="51114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1889564" cy="818823"/>
          </a:xfrm>
        </p:spPr>
        <p:txBody>
          <a:bodyPr/>
          <a:lstStyle/>
          <a:p>
            <a:r>
              <a:rPr lang="en-US" b="1" dirty="0"/>
              <a:t>O </a:t>
            </a:r>
            <a:r>
              <a:rPr lang="en-US" b="1" dirty="0" err="1"/>
              <a:t>čem</a:t>
            </a:r>
            <a:r>
              <a:rPr lang="en-US" b="1" dirty="0"/>
              <a:t> </a:t>
            </a:r>
            <a:r>
              <a:rPr lang="en-US" b="1" dirty="0" err="1"/>
              <a:t>bomo</a:t>
            </a:r>
            <a:r>
              <a:rPr lang="en-US" b="1" dirty="0"/>
              <a:t> </a:t>
            </a:r>
            <a:r>
              <a:rPr lang="en-US" b="1" dirty="0" err="1"/>
              <a:t>govorili</a:t>
            </a:r>
            <a:r>
              <a:rPr lang="en-US" b="1" dirty="0"/>
              <a:t> in </a:t>
            </a:r>
            <a:r>
              <a:rPr lang="en-US" b="1" dirty="0" err="1"/>
              <a:t>zakaj</a:t>
            </a:r>
            <a:br>
              <a:rPr lang="en-US" b="1" dirty="0"/>
            </a:br>
            <a:br>
              <a:rPr lang="en-US" b="1" dirty="0"/>
            </a:br>
            <a:endParaRPr lang="en-US" b="1" dirty="0"/>
          </a:p>
        </p:txBody>
      </p:sp>
      <p:sp>
        <p:nvSpPr>
          <p:cNvPr id="6" name="Text Placeholder 5"/>
          <p:cNvSpPr>
            <a:spLocks noGrp="1"/>
          </p:cNvSpPr>
          <p:nvPr>
            <p:ph type="body" sz="quarter" idx="10"/>
          </p:nvPr>
        </p:nvSpPr>
        <p:spPr>
          <a:xfrm>
            <a:off x="274638" y="1212850"/>
            <a:ext cx="11881948" cy="4801314"/>
          </a:xfrm>
        </p:spPr>
        <p:txBody>
          <a:bodyPr/>
          <a:lstStyle/>
          <a:p>
            <a:pPr lvl="0"/>
            <a:r>
              <a:rPr lang="en-GB" b="1" dirty="0" err="1"/>
              <a:t>Tisto</a:t>
            </a:r>
            <a:r>
              <a:rPr lang="en-GB" b="1" dirty="0"/>
              <a:t>, </a:t>
            </a:r>
            <a:r>
              <a:rPr lang="en-GB" b="1" dirty="0" err="1"/>
              <a:t>kar</a:t>
            </a:r>
            <a:r>
              <a:rPr lang="en-GB" b="1" dirty="0"/>
              <a:t> </a:t>
            </a:r>
            <a:r>
              <a:rPr lang="en-GB" b="1" dirty="0" err="1"/>
              <a:t>nas</a:t>
            </a:r>
            <a:r>
              <a:rPr lang="en-GB" b="1" dirty="0"/>
              <a:t> </a:t>
            </a:r>
            <a:r>
              <a:rPr lang="en-GB" b="1" dirty="0" err="1"/>
              <a:t>zanima</a:t>
            </a:r>
            <a:r>
              <a:rPr lang="en-GB" b="1" dirty="0"/>
              <a:t> je:</a:t>
            </a:r>
          </a:p>
          <a:p>
            <a:pPr lvl="0"/>
            <a:endParaRPr lang="en-US" b="1" dirty="0"/>
          </a:p>
          <a:p>
            <a:pPr marL="342900" indent="-342900">
              <a:buFont typeface="Arial" charset="0"/>
              <a:buChar char="•"/>
            </a:pPr>
            <a:r>
              <a:rPr lang="en-GB" sz="2800" b="1" i="1" dirty="0">
                <a:solidFill>
                  <a:schemeClr val="tx1"/>
                </a:solidFill>
              </a:rPr>
              <a:t>Ali </a:t>
            </a:r>
            <a:r>
              <a:rPr lang="en-GB" sz="2800" b="1" i="1" dirty="0" err="1">
                <a:solidFill>
                  <a:schemeClr val="tx1"/>
                </a:solidFill>
              </a:rPr>
              <a:t>ljudje</a:t>
            </a:r>
            <a:r>
              <a:rPr lang="en-GB" sz="2800" b="1" i="1" dirty="0">
                <a:solidFill>
                  <a:schemeClr val="tx1"/>
                </a:solidFill>
              </a:rPr>
              <a:t> </a:t>
            </a:r>
            <a:r>
              <a:rPr lang="en-GB" sz="2800" b="1" i="1" dirty="0" err="1">
                <a:solidFill>
                  <a:schemeClr val="tx1"/>
                </a:solidFill>
              </a:rPr>
              <a:t>upoštevajo</a:t>
            </a:r>
            <a:r>
              <a:rPr lang="en-GB" sz="2800" b="1" i="1" dirty="0">
                <a:solidFill>
                  <a:schemeClr val="tx1"/>
                </a:solidFill>
              </a:rPr>
              <a:t> </a:t>
            </a:r>
            <a:r>
              <a:rPr lang="en-GB" sz="2800" b="1" i="1" dirty="0" err="1">
                <a:solidFill>
                  <a:schemeClr val="tx1"/>
                </a:solidFill>
              </a:rPr>
              <a:t>varnostne</a:t>
            </a:r>
            <a:r>
              <a:rPr lang="en-GB" sz="2800" b="1" i="1" dirty="0">
                <a:solidFill>
                  <a:schemeClr val="tx1"/>
                </a:solidFill>
              </a:rPr>
              <a:t> </a:t>
            </a:r>
            <a:r>
              <a:rPr lang="en-GB" sz="2800" b="1" i="1" dirty="0" err="1">
                <a:solidFill>
                  <a:schemeClr val="tx1"/>
                </a:solidFill>
              </a:rPr>
              <a:t>napotke</a:t>
            </a:r>
            <a:r>
              <a:rPr lang="en-GB" sz="2800" b="1" i="1" dirty="0">
                <a:solidFill>
                  <a:schemeClr val="tx1"/>
                </a:solidFill>
              </a:rPr>
              <a:t>?</a:t>
            </a:r>
            <a:endParaRPr lang="en-US" sz="2800" b="1" dirty="0">
              <a:solidFill>
                <a:schemeClr val="tx1"/>
              </a:solidFill>
            </a:endParaRPr>
          </a:p>
          <a:p>
            <a:pPr marL="342900" indent="-342900">
              <a:buFont typeface="Arial" charset="0"/>
              <a:buChar char="•"/>
            </a:pPr>
            <a:r>
              <a:rPr lang="en-GB" sz="2800" b="1" i="1" dirty="0" err="1">
                <a:solidFill>
                  <a:schemeClr val="tx1"/>
                </a:solidFill>
              </a:rPr>
              <a:t>Če</a:t>
            </a:r>
            <a:r>
              <a:rPr lang="en-GB" sz="2800" b="1" i="1" dirty="0">
                <a:solidFill>
                  <a:schemeClr val="tx1"/>
                </a:solidFill>
              </a:rPr>
              <a:t> </a:t>
            </a:r>
            <a:r>
              <a:rPr lang="en-GB" sz="2800" b="1" i="1" dirty="0" err="1">
                <a:solidFill>
                  <a:schemeClr val="tx1"/>
                </a:solidFill>
              </a:rPr>
              <a:t>jih</a:t>
            </a:r>
            <a:r>
              <a:rPr lang="en-GB" sz="2800" b="1" i="1" dirty="0">
                <a:solidFill>
                  <a:schemeClr val="tx1"/>
                </a:solidFill>
              </a:rPr>
              <a:t> ne, </a:t>
            </a:r>
            <a:r>
              <a:rPr lang="en-GB" sz="2800" b="1" i="1" dirty="0" err="1">
                <a:solidFill>
                  <a:schemeClr val="tx1"/>
                </a:solidFill>
              </a:rPr>
              <a:t>zakaj</a:t>
            </a:r>
            <a:r>
              <a:rPr lang="en-GB" sz="2800" b="1" i="1" dirty="0">
                <a:solidFill>
                  <a:schemeClr val="tx1"/>
                </a:solidFill>
              </a:rPr>
              <a:t> ne?</a:t>
            </a:r>
            <a:endParaRPr lang="en-US" sz="2800" b="1" dirty="0">
              <a:solidFill>
                <a:schemeClr val="tx1"/>
              </a:solidFill>
            </a:endParaRPr>
          </a:p>
          <a:p>
            <a:pPr marL="342900" indent="-342900">
              <a:buFont typeface="Arial" charset="0"/>
              <a:buChar char="•"/>
            </a:pPr>
            <a:r>
              <a:rPr lang="en-GB" sz="2800" b="1" i="1" dirty="0" err="1">
                <a:solidFill>
                  <a:schemeClr val="tx1"/>
                </a:solidFill>
              </a:rPr>
              <a:t>Kaj</a:t>
            </a:r>
            <a:r>
              <a:rPr lang="en-GB" sz="2800" b="1" i="1" dirty="0">
                <a:solidFill>
                  <a:schemeClr val="tx1"/>
                </a:solidFill>
              </a:rPr>
              <a:t> </a:t>
            </a:r>
            <a:r>
              <a:rPr lang="en-GB" sz="2800" b="1" i="1" dirty="0" err="1">
                <a:solidFill>
                  <a:schemeClr val="tx1"/>
                </a:solidFill>
              </a:rPr>
              <a:t>lahko</a:t>
            </a:r>
            <a:r>
              <a:rPr lang="en-GB" sz="2800" b="1" i="1" dirty="0">
                <a:solidFill>
                  <a:schemeClr val="tx1"/>
                </a:solidFill>
              </a:rPr>
              <a:t> </a:t>
            </a:r>
            <a:r>
              <a:rPr lang="en-GB" sz="2800" b="1" i="1" dirty="0" err="1">
                <a:solidFill>
                  <a:schemeClr val="tx1"/>
                </a:solidFill>
              </a:rPr>
              <a:t>naredimo</a:t>
            </a:r>
            <a:r>
              <a:rPr lang="en-GB" sz="2800" b="1" i="1" dirty="0">
                <a:solidFill>
                  <a:schemeClr val="tx1"/>
                </a:solidFill>
              </a:rPr>
              <a:t>, da </a:t>
            </a:r>
            <a:r>
              <a:rPr lang="en-GB" sz="2800" b="1" i="1" dirty="0" err="1">
                <a:solidFill>
                  <a:schemeClr val="tx1"/>
                </a:solidFill>
              </a:rPr>
              <a:t>jih</a:t>
            </a:r>
            <a:r>
              <a:rPr lang="en-GB" sz="2800" b="1" i="1" dirty="0">
                <a:solidFill>
                  <a:schemeClr val="tx1"/>
                </a:solidFill>
              </a:rPr>
              <a:t> </a:t>
            </a:r>
            <a:r>
              <a:rPr lang="en-GB" sz="2800" b="1" i="1" dirty="0" err="1">
                <a:solidFill>
                  <a:schemeClr val="tx1"/>
                </a:solidFill>
              </a:rPr>
              <a:t>bodo</a:t>
            </a:r>
            <a:r>
              <a:rPr lang="en-GB" sz="2800" b="1" i="1" dirty="0">
                <a:solidFill>
                  <a:schemeClr val="tx1"/>
                </a:solidFill>
              </a:rPr>
              <a:t>? </a:t>
            </a:r>
            <a:endParaRPr lang="en-US" sz="2800" b="1" dirty="0">
              <a:solidFill>
                <a:schemeClr val="tx1"/>
              </a:solidFill>
            </a:endParaRPr>
          </a:p>
          <a:p>
            <a:pPr marL="342900" indent="-342900">
              <a:buFont typeface="Arial" charset="0"/>
              <a:buChar char="•"/>
            </a:pPr>
            <a:r>
              <a:rPr lang="en-GB" sz="2800" b="1" i="1" dirty="0">
                <a:solidFill>
                  <a:schemeClr val="tx1"/>
                </a:solidFill>
              </a:rPr>
              <a:t>(In, </a:t>
            </a:r>
            <a:r>
              <a:rPr lang="en-GB" sz="2800" b="1" i="1" dirty="0" err="1">
                <a:solidFill>
                  <a:schemeClr val="tx1"/>
                </a:solidFill>
              </a:rPr>
              <a:t>ali</a:t>
            </a:r>
            <a:r>
              <a:rPr lang="en-GB" sz="2800" b="1" i="1" dirty="0">
                <a:solidFill>
                  <a:schemeClr val="tx1"/>
                </a:solidFill>
              </a:rPr>
              <a:t> to </a:t>
            </a:r>
            <a:r>
              <a:rPr lang="en-GB" sz="2800" b="1" i="1" dirty="0" err="1">
                <a:solidFill>
                  <a:schemeClr val="tx1"/>
                </a:solidFill>
              </a:rPr>
              <a:t>sploh</a:t>
            </a:r>
            <a:r>
              <a:rPr lang="en-GB" sz="2800" b="1" i="1" dirty="0">
                <a:solidFill>
                  <a:schemeClr val="tx1"/>
                </a:solidFill>
              </a:rPr>
              <a:t> </a:t>
            </a:r>
            <a:r>
              <a:rPr lang="en-GB" sz="2800" b="1" i="1" dirty="0" err="1">
                <a:solidFill>
                  <a:schemeClr val="tx1"/>
                </a:solidFill>
              </a:rPr>
              <a:t>hočemo</a:t>
            </a:r>
            <a:r>
              <a:rPr lang="en-GB" sz="2800" b="1" i="1" dirty="0">
                <a:solidFill>
                  <a:schemeClr val="tx1"/>
                </a:solidFill>
              </a:rPr>
              <a:t>)?</a:t>
            </a:r>
            <a:endParaRPr lang="en-US" sz="2800" b="1" dirty="0">
              <a:solidFill>
                <a:schemeClr val="tx1"/>
              </a:solidFill>
            </a:endParaRPr>
          </a:p>
          <a:p>
            <a:pPr lvl="0"/>
            <a:endParaRPr lang="en-GB" sz="2400" b="1" i="1" dirty="0">
              <a:solidFill>
                <a:schemeClr val="tx1"/>
              </a:solidFill>
            </a:endParaRPr>
          </a:p>
          <a:p>
            <a:pPr lvl="0"/>
            <a:endParaRPr lang="en-GB" sz="2400" b="1" i="1" dirty="0">
              <a:solidFill>
                <a:schemeClr val="tx1"/>
              </a:solidFill>
            </a:endParaRPr>
          </a:p>
          <a:p>
            <a:pPr lvl="0" algn="ctr"/>
            <a:r>
              <a:rPr lang="en-GB" b="1" i="1" dirty="0" err="1"/>
              <a:t>Fokus</a:t>
            </a:r>
            <a:r>
              <a:rPr lang="en-GB" b="1" i="1" dirty="0"/>
              <a:t>: </a:t>
            </a:r>
            <a:r>
              <a:rPr lang="en-GB" b="1" i="1" dirty="0" err="1"/>
              <a:t>Ljudje</a:t>
            </a:r>
            <a:r>
              <a:rPr lang="en-GB" b="1" i="1" dirty="0"/>
              <a:t>, in ne </a:t>
            </a:r>
            <a:r>
              <a:rPr lang="en-GB" b="1" i="1" dirty="0" err="1"/>
              <a:t>tehnologija</a:t>
            </a:r>
            <a:r>
              <a:rPr lang="en-GB" b="1" i="1" dirty="0"/>
              <a:t>. </a:t>
            </a:r>
            <a:endParaRPr lang="en-US" b="1" dirty="0"/>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Tree>
    <p:extLst>
      <p:ext uri="{BB962C8B-B14F-4D97-AF65-F5344CB8AC3E}">
        <p14:creationId xmlns:p14="http://schemas.microsoft.com/office/powerpoint/2010/main" val="164391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Kratek</a:t>
            </a:r>
            <a:r>
              <a:rPr lang="en-US" dirty="0"/>
              <a:t> </a:t>
            </a:r>
            <a:r>
              <a:rPr lang="en-US" dirty="0" err="1"/>
              <a:t>eksperiment</a:t>
            </a:r>
            <a:endParaRPr lang="en-US" dirty="0"/>
          </a:p>
        </p:txBody>
      </p:sp>
    </p:spTree>
    <p:extLst>
      <p:ext uri="{BB962C8B-B14F-4D97-AF65-F5344CB8AC3E}">
        <p14:creationId xmlns:p14="http://schemas.microsoft.com/office/powerpoint/2010/main" val="2982583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7022" y="106088"/>
            <a:ext cx="11889564" cy="818823"/>
          </a:xfrm>
        </p:spPr>
        <p:txBody>
          <a:bodyPr/>
          <a:lstStyle/>
          <a:p>
            <a:r>
              <a:rPr lang="en-US" b="1" dirty="0" err="1"/>
              <a:t>Hiter</a:t>
            </a:r>
            <a:r>
              <a:rPr lang="en-US" b="1" dirty="0"/>
              <a:t> </a:t>
            </a:r>
            <a:r>
              <a:rPr lang="en-US" b="1" dirty="0" err="1"/>
              <a:t>eksperiment</a:t>
            </a:r>
            <a:r>
              <a:rPr lang="en-US" b="1" dirty="0"/>
              <a:t> (</a:t>
            </a:r>
            <a:r>
              <a:rPr lang="en-US" b="1" dirty="0" err="1"/>
              <a:t>meni</a:t>
            </a:r>
            <a:r>
              <a:rPr lang="en-US" b="1" dirty="0"/>
              <a:t> v </a:t>
            </a:r>
            <a:r>
              <a:rPr lang="en-US" b="1" dirty="0" err="1"/>
              <a:t>veselje</a:t>
            </a:r>
            <a:r>
              <a:rPr lang="en-US" b="1" dirty="0"/>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
        <p:nvSpPr>
          <p:cNvPr id="7" name="Text Placeholder 5"/>
          <p:cNvSpPr txBox="1">
            <a:spLocks/>
          </p:cNvSpPr>
          <p:nvPr/>
        </p:nvSpPr>
        <p:spPr>
          <a:xfrm>
            <a:off x="267022" y="964160"/>
            <a:ext cx="11887200" cy="221599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Navodila</a:t>
            </a:r>
            <a:endParaRPr lang="en-US" dirty="0"/>
          </a:p>
          <a:p>
            <a:r>
              <a:rPr lang="en-US" sz="2400" dirty="0" err="1">
                <a:solidFill>
                  <a:schemeClr val="tx1"/>
                </a:solidFill>
              </a:rPr>
              <a:t>Recimo</a:t>
            </a:r>
            <a:r>
              <a:rPr lang="en-US" sz="2400" dirty="0">
                <a:solidFill>
                  <a:schemeClr val="tx1"/>
                </a:solidFill>
              </a:rPr>
              <a:t>, da je </a:t>
            </a:r>
            <a:r>
              <a:rPr lang="en-US" sz="2400" dirty="0" err="1">
                <a:solidFill>
                  <a:schemeClr val="tx1"/>
                </a:solidFill>
              </a:rPr>
              <a:t>bil</a:t>
            </a:r>
            <a:r>
              <a:rPr lang="en-US" sz="2400" dirty="0">
                <a:solidFill>
                  <a:schemeClr val="tx1"/>
                </a:solidFill>
              </a:rPr>
              <a:t> </a:t>
            </a:r>
            <a:r>
              <a:rPr lang="en-US" sz="2400" dirty="0" err="1">
                <a:solidFill>
                  <a:schemeClr val="tx1"/>
                </a:solidFill>
              </a:rPr>
              <a:t>izveden</a:t>
            </a:r>
            <a:r>
              <a:rPr lang="en-US" sz="2400" dirty="0">
                <a:solidFill>
                  <a:schemeClr val="tx1"/>
                </a:solidFill>
              </a:rPr>
              <a:t> </a:t>
            </a:r>
            <a:r>
              <a:rPr lang="en-US" sz="2400" dirty="0" err="1">
                <a:solidFill>
                  <a:schemeClr val="tx1"/>
                </a:solidFill>
              </a:rPr>
              <a:t>nadzor</a:t>
            </a:r>
            <a:r>
              <a:rPr lang="en-US" sz="2400" dirty="0">
                <a:solidFill>
                  <a:schemeClr val="tx1"/>
                </a:solidFill>
              </a:rPr>
              <a:t> </a:t>
            </a:r>
            <a:r>
              <a:rPr lang="en-US" sz="2400" dirty="0" err="1">
                <a:solidFill>
                  <a:schemeClr val="tx1"/>
                </a:solidFill>
              </a:rPr>
              <a:t>nad</a:t>
            </a:r>
            <a:r>
              <a:rPr lang="en-US" sz="2400" dirty="0">
                <a:solidFill>
                  <a:schemeClr val="tx1"/>
                </a:solidFill>
              </a:rPr>
              <a:t> </a:t>
            </a:r>
            <a:r>
              <a:rPr lang="en-US" sz="2400" dirty="0" err="1">
                <a:solidFill>
                  <a:schemeClr val="tx1"/>
                </a:solidFill>
              </a:rPr>
              <a:t>varnostjo</a:t>
            </a:r>
            <a:r>
              <a:rPr lang="en-US" sz="2400" dirty="0">
                <a:solidFill>
                  <a:schemeClr val="tx1"/>
                </a:solidFill>
              </a:rPr>
              <a:t> v </a:t>
            </a:r>
            <a:r>
              <a:rPr lang="en-US" sz="2400" dirty="0" err="1">
                <a:solidFill>
                  <a:schemeClr val="tx1"/>
                </a:solidFill>
              </a:rPr>
              <a:t>vaši</a:t>
            </a:r>
            <a:r>
              <a:rPr lang="en-US" sz="2400" dirty="0">
                <a:solidFill>
                  <a:schemeClr val="tx1"/>
                </a:solidFill>
              </a:rPr>
              <a:t> </a:t>
            </a:r>
            <a:r>
              <a:rPr lang="en-US" sz="2400" dirty="0" err="1">
                <a:solidFill>
                  <a:schemeClr val="tx1"/>
                </a:solidFill>
              </a:rPr>
              <a:t>organizaciji</a:t>
            </a:r>
            <a:r>
              <a:rPr lang="en-US" sz="2400" dirty="0">
                <a:solidFill>
                  <a:schemeClr val="tx1"/>
                </a:solidFill>
              </a:rPr>
              <a:t>. Ni </a:t>
            </a:r>
            <a:r>
              <a:rPr lang="en-US" sz="2400" dirty="0" err="1">
                <a:solidFill>
                  <a:schemeClr val="tx1"/>
                </a:solidFill>
              </a:rPr>
              <a:t>nujno</a:t>
            </a:r>
            <a:r>
              <a:rPr lang="en-US" sz="2400" dirty="0">
                <a:solidFill>
                  <a:schemeClr val="tx1"/>
                </a:solidFill>
              </a:rPr>
              <a:t>, da to </a:t>
            </a:r>
            <a:r>
              <a:rPr lang="en-US" sz="2400" dirty="0" err="1">
                <a:solidFill>
                  <a:schemeClr val="tx1"/>
                </a:solidFill>
              </a:rPr>
              <a:t>veste</a:t>
            </a:r>
            <a:r>
              <a:rPr lang="en-US" sz="2400" dirty="0">
                <a:solidFill>
                  <a:schemeClr val="tx1"/>
                </a:solidFill>
              </a:rPr>
              <a:t>. </a:t>
            </a:r>
            <a:r>
              <a:rPr lang="en-US" sz="2400" dirty="0" err="1">
                <a:solidFill>
                  <a:schemeClr val="tx1"/>
                </a:solidFill>
              </a:rPr>
              <a:t>Nekdo</a:t>
            </a:r>
            <a:r>
              <a:rPr lang="en-US" sz="2400" dirty="0">
                <a:solidFill>
                  <a:schemeClr val="tx1"/>
                </a:solidFill>
              </a:rPr>
              <a:t> pride </a:t>
            </a:r>
            <a:r>
              <a:rPr lang="en-US" sz="2400" dirty="0" err="1">
                <a:solidFill>
                  <a:schemeClr val="tx1"/>
                </a:solidFill>
              </a:rPr>
              <a:t>predavat</a:t>
            </a:r>
            <a:r>
              <a:rPr lang="en-US" sz="2400" dirty="0">
                <a:solidFill>
                  <a:schemeClr val="tx1"/>
                </a:solidFill>
              </a:rPr>
              <a:t> o </a:t>
            </a:r>
            <a:r>
              <a:rPr lang="en-US" sz="2400" dirty="0" err="1">
                <a:solidFill>
                  <a:schemeClr val="tx1"/>
                </a:solidFill>
              </a:rPr>
              <a:t>varnosti</a:t>
            </a:r>
            <a:r>
              <a:rPr lang="en-US" sz="2400" dirty="0">
                <a:solidFill>
                  <a:schemeClr val="tx1"/>
                </a:solidFill>
              </a:rPr>
              <a:t>. </a:t>
            </a:r>
            <a:r>
              <a:rPr lang="en-US" sz="2400" dirty="0" err="1">
                <a:solidFill>
                  <a:schemeClr val="tx1"/>
                </a:solidFill>
              </a:rPr>
              <a:t>Zberejo</a:t>
            </a:r>
            <a:r>
              <a:rPr lang="en-US" sz="2400" dirty="0">
                <a:solidFill>
                  <a:schemeClr val="tx1"/>
                </a:solidFill>
              </a:rPr>
              <a:t> se </a:t>
            </a:r>
            <a:r>
              <a:rPr lang="en-US" sz="2400" dirty="0" err="1">
                <a:solidFill>
                  <a:schemeClr val="tx1"/>
                </a:solidFill>
              </a:rPr>
              <a:t>vsi</a:t>
            </a:r>
            <a:r>
              <a:rPr lang="en-US" sz="2400" dirty="0">
                <a:solidFill>
                  <a:schemeClr val="tx1"/>
                </a:solidFill>
              </a:rPr>
              <a:t> </a:t>
            </a:r>
            <a:r>
              <a:rPr lang="en-US" sz="2400" dirty="0" err="1">
                <a:solidFill>
                  <a:schemeClr val="tx1"/>
                </a:solidFill>
              </a:rPr>
              <a:t>zaposleni</a:t>
            </a:r>
            <a:r>
              <a:rPr lang="en-US" sz="2400" dirty="0">
                <a:solidFill>
                  <a:schemeClr val="tx1"/>
                </a:solidFill>
              </a:rPr>
              <a:t>. </a:t>
            </a:r>
            <a:r>
              <a:rPr lang="en-US" sz="2400" i="1" dirty="0">
                <a:solidFill>
                  <a:schemeClr val="tx1"/>
                </a:solidFill>
              </a:rPr>
              <a:t>Bob</a:t>
            </a:r>
            <a:r>
              <a:rPr lang="en-US" sz="2400" dirty="0">
                <a:solidFill>
                  <a:schemeClr val="tx1"/>
                </a:solidFill>
              </a:rPr>
              <a:t> se </a:t>
            </a:r>
            <a:r>
              <a:rPr lang="en-US" sz="2400" dirty="0" err="1">
                <a:solidFill>
                  <a:schemeClr val="tx1"/>
                </a:solidFill>
              </a:rPr>
              <a:t>najprej</a:t>
            </a:r>
            <a:r>
              <a:rPr lang="en-US" sz="2400" dirty="0">
                <a:solidFill>
                  <a:schemeClr val="tx1"/>
                </a:solidFill>
              </a:rPr>
              <a:t> </a:t>
            </a:r>
            <a:r>
              <a:rPr lang="en-US" sz="2400" dirty="0" err="1">
                <a:solidFill>
                  <a:schemeClr val="tx1"/>
                </a:solidFill>
              </a:rPr>
              <a:t>predstavi</a:t>
            </a:r>
            <a:r>
              <a:rPr lang="en-US" sz="2400" dirty="0">
                <a:solidFill>
                  <a:schemeClr val="tx1"/>
                </a:solidFill>
              </a:rPr>
              <a:t> in </a:t>
            </a:r>
            <a:r>
              <a:rPr lang="en-US" sz="2400" dirty="0" err="1">
                <a:solidFill>
                  <a:schemeClr val="tx1"/>
                </a:solidFill>
              </a:rPr>
              <a:t>oriše</a:t>
            </a:r>
            <a:r>
              <a:rPr lang="en-US" sz="2400" dirty="0">
                <a:solidFill>
                  <a:schemeClr val="tx1"/>
                </a:solidFill>
              </a:rPr>
              <a:t> </a:t>
            </a:r>
            <a:r>
              <a:rPr lang="en-US" sz="2400" dirty="0" err="1">
                <a:solidFill>
                  <a:schemeClr val="tx1"/>
                </a:solidFill>
              </a:rPr>
              <a:t>strukturo</a:t>
            </a:r>
            <a:r>
              <a:rPr lang="en-US" sz="2400" dirty="0">
                <a:solidFill>
                  <a:schemeClr val="tx1"/>
                </a:solidFill>
              </a:rPr>
              <a:t> </a:t>
            </a:r>
            <a:r>
              <a:rPr lang="en-US" sz="2400" dirty="0" err="1">
                <a:solidFill>
                  <a:schemeClr val="tx1"/>
                </a:solidFill>
              </a:rPr>
              <a:t>vašega</a:t>
            </a:r>
            <a:r>
              <a:rPr lang="en-US" sz="2400" dirty="0">
                <a:solidFill>
                  <a:schemeClr val="tx1"/>
                </a:solidFill>
              </a:rPr>
              <a:t> </a:t>
            </a:r>
            <a:r>
              <a:rPr lang="en-US" sz="2400" dirty="0" err="1">
                <a:solidFill>
                  <a:schemeClr val="tx1"/>
                </a:solidFill>
              </a:rPr>
              <a:t>podjetja</a:t>
            </a:r>
            <a:r>
              <a:rPr lang="en-US" sz="2400" dirty="0">
                <a:solidFill>
                  <a:schemeClr val="tx1"/>
                </a:solidFill>
              </a:rPr>
              <a:t>. </a:t>
            </a:r>
            <a:r>
              <a:rPr lang="en-US" sz="2400" dirty="0" err="1">
                <a:solidFill>
                  <a:schemeClr val="tx1"/>
                </a:solidFill>
              </a:rPr>
              <a:t>Potem</a:t>
            </a:r>
            <a:r>
              <a:rPr lang="en-US" sz="2400" dirty="0">
                <a:solidFill>
                  <a:schemeClr val="tx1"/>
                </a:solidFill>
              </a:rPr>
              <a:t> </a:t>
            </a:r>
            <a:r>
              <a:rPr lang="en-US" sz="2400" dirty="0" err="1">
                <a:solidFill>
                  <a:schemeClr val="tx1"/>
                </a:solidFill>
              </a:rPr>
              <a:t>pove</a:t>
            </a:r>
            <a:r>
              <a:rPr lang="en-US" sz="2400" dirty="0">
                <a:solidFill>
                  <a:schemeClr val="tx1"/>
                </a:solidFill>
              </a:rPr>
              <a:t> </a:t>
            </a:r>
            <a:r>
              <a:rPr lang="en-US" sz="2400" dirty="0" err="1">
                <a:solidFill>
                  <a:schemeClr val="tx1"/>
                </a:solidFill>
              </a:rPr>
              <a:t>nekaj</a:t>
            </a:r>
            <a:r>
              <a:rPr lang="en-US" sz="2400" dirty="0">
                <a:solidFill>
                  <a:schemeClr val="tx1"/>
                </a:solidFill>
              </a:rPr>
              <a:t> o </a:t>
            </a:r>
            <a:r>
              <a:rPr lang="en-US" sz="2400" dirty="0" err="1">
                <a:solidFill>
                  <a:schemeClr val="tx1"/>
                </a:solidFill>
              </a:rPr>
              <a:t>zadnjih</a:t>
            </a:r>
            <a:r>
              <a:rPr lang="en-US" sz="2400" dirty="0">
                <a:solidFill>
                  <a:schemeClr val="tx1"/>
                </a:solidFill>
              </a:rPr>
              <a:t> </a:t>
            </a:r>
            <a:r>
              <a:rPr lang="en-US" sz="2400" dirty="0" err="1">
                <a:solidFill>
                  <a:schemeClr val="tx1"/>
                </a:solidFill>
              </a:rPr>
              <a:t>napadih</a:t>
            </a:r>
            <a:r>
              <a:rPr lang="en-US" sz="2400" dirty="0">
                <a:solidFill>
                  <a:schemeClr val="tx1"/>
                </a:solidFill>
              </a:rPr>
              <a:t>. In </a:t>
            </a:r>
            <a:r>
              <a:rPr lang="en-US" sz="2400" dirty="0" err="1">
                <a:solidFill>
                  <a:schemeClr val="tx1"/>
                </a:solidFill>
              </a:rPr>
              <a:t>nekaj</a:t>
            </a:r>
            <a:r>
              <a:rPr lang="en-US" sz="2400" dirty="0">
                <a:solidFill>
                  <a:schemeClr val="tx1"/>
                </a:solidFill>
              </a:rPr>
              <a:t> o </a:t>
            </a:r>
            <a:r>
              <a:rPr lang="en-US" sz="2400" dirty="0" err="1">
                <a:solidFill>
                  <a:schemeClr val="tx1"/>
                </a:solidFill>
              </a:rPr>
              <a:t>varnostni</a:t>
            </a:r>
            <a:r>
              <a:rPr lang="en-US" sz="2400" dirty="0">
                <a:solidFill>
                  <a:schemeClr val="tx1"/>
                </a:solidFill>
              </a:rPr>
              <a:t> </a:t>
            </a:r>
            <a:r>
              <a:rPr lang="en-US" sz="2400" dirty="0" err="1">
                <a:solidFill>
                  <a:schemeClr val="tx1"/>
                </a:solidFill>
              </a:rPr>
              <a:t>politiki</a:t>
            </a:r>
            <a:r>
              <a:rPr lang="en-US" sz="2400" dirty="0">
                <a:solidFill>
                  <a:schemeClr val="tx1"/>
                </a:solidFill>
              </a:rPr>
              <a:t>.</a:t>
            </a:r>
          </a:p>
          <a:p>
            <a:endParaRPr lang="en-US" sz="2400" dirty="0">
              <a:solidFill>
                <a:schemeClr val="tx1"/>
              </a:solidFill>
            </a:endParaRPr>
          </a:p>
        </p:txBody>
      </p:sp>
      <p:sp>
        <p:nvSpPr>
          <p:cNvPr id="8" name="Text Placeholder 5"/>
          <p:cNvSpPr txBox="1">
            <a:spLocks/>
          </p:cNvSpPr>
          <p:nvPr/>
        </p:nvSpPr>
        <p:spPr>
          <a:xfrm>
            <a:off x="267022" y="3136966"/>
            <a:ext cx="11887200" cy="1735860"/>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1. </a:t>
            </a:r>
            <a:r>
              <a:rPr lang="en-US" sz="2800" dirty="0" err="1"/>
              <a:t>Roke</a:t>
            </a:r>
            <a:r>
              <a:rPr lang="en-US" sz="2800" dirty="0"/>
              <a:t> </a:t>
            </a:r>
            <a:r>
              <a:rPr lang="en-US" sz="2800" dirty="0" err="1"/>
              <a:t>gor</a:t>
            </a:r>
            <a:r>
              <a:rPr lang="en-US" sz="2800" dirty="0"/>
              <a:t> </a:t>
            </a:r>
            <a:r>
              <a:rPr lang="en-US" sz="2800" dirty="0" err="1"/>
              <a:t>vsi</a:t>
            </a:r>
            <a:r>
              <a:rPr lang="en-US" sz="2800" dirty="0"/>
              <a:t>, </a:t>
            </a:r>
            <a:r>
              <a:rPr lang="en-US" sz="2800" dirty="0" err="1"/>
              <a:t>ki</a:t>
            </a:r>
            <a:r>
              <a:rPr lang="en-US" sz="2800" dirty="0"/>
              <a:t> </a:t>
            </a:r>
            <a:r>
              <a:rPr lang="en-US" sz="2800" dirty="0" err="1"/>
              <a:t>veste</a:t>
            </a:r>
            <a:r>
              <a:rPr lang="en-US" sz="2800" dirty="0"/>
              <a:t> </a:t>
            </a:r>
            <a:r>
              <a:rPr lang="en-US" sz="2800" dirty="0" err="1"/>
              <a:t>kakšna</a:t>
            </a:r>
            <a:r>
              <a:rPr lang="en-US" sz="2800" dirty="0"/>
              <a:t> je </a:t>
            </a:r>
            <a:r>
              <a:rPr lang="en-US" sz="2800" dirty="0" err="1"/>
              <a:t>varnostna</a:t>
            </a:r>
            <a:r>
              <a:rPr lang="en-US" sz="2800" dirty="0"/>
              <a:t> </a:t>
            </a:r>
            <a:r>
              <a:rPr lang="en-US" sz="2800" dirty="0" err="1"/>
              <a:t>politika</a:t>
            </a:r>
            <a:r>
              <a:rPr lang="en-US" sz="2800" dirty="0"/>
              <a:t> v </a:t>
            </a:r>
            <a:r>
              <a:rPr lang="en-US" sz="2800" dirty="0" err="1"/>
              <a:t>vaši</a:t>
            </a:r>
            <a:r>
              <a:rPr lang="en-US" sz="2800" dirty="0"/>
              <a:t> </a:t>
            </a:r>
            <a:r>
              <a:rPr lang="en-US" sz="2800" dirty="0" err="1"/>
              <a:t>ustanovi</a:t>
            </a:r>
            <a:r>
              <a:rPr lang="en-US" sz="2800" dirty="0"/>
              <a:t> (</a:t>
            </a:r>
            <a:r>
              <a:rPr lang="en-US" sz="2800" dirty="0" err="1"/>
              <a:t>poznate</a:t>
            </a:r>
            <a:r>
              <a:rPr lang="en-US" sz="2800" dirty="0"/>
              <a:t> </a:t>
            </a:r>
            <a:r>
              <a:rPr lang="en-US" sz="2800" dirty="0" err="1"/>
              <a:t>odgovore</a:t>
            </a:r>
            <a:r>
              <a:rPr lang="en-US" sz="2800" dirty="0"/>
              <a:t> </a:t>
            </a:r>
            <a:r>
              <a:rPr lang="en-US" sz="2800" dirty="0" err="1"/>
              <a:t>na</a:t>
            </a:r>
            <a:r>
              <a:rPr lang="en-US" sz="2800" dirty="0"/>
              <a:t> </a:t>
            </a:r>
            <a:r>
              <a:rPr lang="en-US" sz="2800" b="1" u="sng" dirty="0"/>
              <a:t>VSA</a:t>
            </a:r>
            <a:r>
              <a:rPr lang="en-US" sz="2800" dirty="0"/>
              <a:t> </a:t>
            </a:r>
            <a:r>
              <a:rPr lang="en-US" sz="2800" dirty="0" err="1"/>
              <a:t>vprašanja</a:t>
            </a:r>
            <a:r>
              <a:rPr lang="en-US" sz="2800" dirty="0"/>
              <a:t>: </a:t>
            </a:r>
            <a:r>
              <a:rPr lang="en-US" sz="2800" dirty="0" err="1"/>
              <a:t>kako</a:t>
            </a:r>
            <a:r>
              <a:rPr lang="en-US" sz="2800" dirty="0"/>
              <a:t> </a:t>
            </a:r>
            <a:r>
              <a:rPr lang="en-US" sz="2800" dirty="0" err="1"/>
              <a:t>pogosto</a:t>
            </a:r>
            <a:r>
              <a:rPr lang="en-US" sz="2800" dirty="0"/>
              <a:t> </a:t>
            </a:r>
            <a:r>
              <a:rPr lang="en-US" sz="2800" dirty="0" err="1"/>
              <a:t>naj</a:t>
            </a:r>
            <a:r>
              <a:rPr lang="en-US" sz="2800" dirty="0"/>
              <a:t> bi </a:t>
            </a:r>
            <a:r>
              <a:rPr lang="en-US" sz="2800" dirty="0" err="1"/>
              <a:t>menjali</a:t>
            </a:r>
            <a:r>
              <a:rPr lang="en-US" sz="2800" dirty="0"/>
              <a:t> </a:t>
            </a:r>
            <a:r>
              <a:rPr lang="en-US" sz="2800" dirty="0" err="1"/>
              <a:t>geslo</a:t>
            </a:r>
            <a:r>
              <a:rPr lang="en-US" sz="2800" dirty="0"/>
              <a:t>, </a:t>
            </a:r>
            <a:r>
              <a:rPr lang="en-US" sz="2800" dirty="0" err="1"/>
              <a:t>koliko</a:t>
            </a:r>
            <a:r>
              <a:rPr lang="en-US" sz="2800" dirty="0"/>
              <a:t> </a:t>
            </a:r>
            <a:r>
              <a:rPr lang="en-US" sz="2800" dirty="0" err="1"/>
              <a:t>gesel</a:t>
            </a:r>
            <a:r>
              <a:rPr lang="en-US" sz="2800" dirty="0"/>
              <a:t> </a:t>
            </a:r>
            <a:r>
              <a:rPr lang="en-US" sz="2800" dirty="0" err="1"/>
              <a:t>morate</a:t>
            </a:r>
            <a:r>
              <a:rPr lang="en-US" sz="2800" dirty="0"/>
              <a:t> </a:t>
            </a:r>
            <a:r>
              <a:rPr lang="en-US" sz="2800" dirty="0" err="1"/>
              <a:t>imeti</a:t>
            </a:r>
            <a:r>
              <a:rPr lang="en-US" sz="2800" dirty="0"/>
              <a:t>, </a:t>
            </a:r>
            <a:r>
              <a:rPr lang="en-US" sz="2800" dirty="0" err="1"/>
              <a:t>kako</a:t>
            </a:r>
            <a:r>
              <a:rPr lang="en-US" sz="2800" dirty="0"/>
              <a:t> </a:t>
            </a:r>
            <a:r>
              <a:rPr lang="en-US" sz="2800" dirty="0" err="1"/>
              <a:t>naj</a:t>
            </a:r>
            <a:r>
              <a:rPr lang="en-US" sz="2800" dirty="0"/>
              <a:t> </a:t>
            </a:r>
            <a:r>
              <a:rPr lang="en-US" sz="2800" dirty="0" err="1"/>
              <a:t>bodo</a:t>
            </a:r>
            <a:r>
              <a:rPr lang="en-US" sz="2800" dirty="0"/>
              <a:t> </a:t>
            </a:r>
            <a:r>
              <a:rPr lang="en-US" sz="2800" dirty="0" err="1"/>
              <a:t>sestavljena</a:t>
            </a:r>
            <a:r>
              <a:rPr lang="en-US" sz="2800" dirty="0"/>
              <a:t>, </a:t>
            </a:r>
            <a:r>
              <a:rPr lang="en-US" sz="2800" dirty="0" err="1"/>
              <a:t>komu</a:t>
            </a:r>
            <a:r>
              <a:rPr lang="en-US" sz="2800" dirty="0"/>
              <a:t> </a:t>
            </a:r>
            <a:r>
              <a:rPr lang="en-US" sz="2800" dirty="0" err="1"/>
              <a:t>prijaviti</a:t>
            </a:r>
            <a:r>
              <a:rPr lang="en-US" sz="2800" dirty="0"/>
              <a:t> </a:t>
            </a:r>
            <a:r>
              <a:rPr lang="en-US" sz="2800" dirty="0" err="1"/>
              <a:t>vdor</a:t>
            </a:r>
            <a:r>
              <a:rPr lang="en-US" sz="2800" dirty="0"/>
              <a:t>, </a:t>
            </a:r>
            <a:r>
              <a:rPr lang="en-US" sz="2800" dirty="0" err="1"/>
              <a:t>kako</a:t>
            </a:r>
            <a:r>
              <a:rPr lang="en-US" sz="2800" dirty="0"/>
              <a:t> </a:t>
            </a:r>
            <a:r>
              <a:rPr lang="en-US" sz="2800" dirty="0" err="1"/>
              <a:t>zaznati</a:t>
            </a:r>
            <a:r>
              <a:rPr lang="en-US" sz="2800" dirty="0"/>
              <a:t> </a:t>
            </a:r>
            <a:r>
              <a:rPr lang="en-US" sz="2800" dirty="0" err="1"/>
              <a:t>vdor</a:t>
            </a:r>
            <a:r>
              <a:rPr lang="en-US" sz="2800" dirty="0"/>
              <a:t>, </a:t>
            </a:r>
            <a:r>
              <a:rPr lang="en-US" sz="2800" dirty="0" err="1"/>
              <a:t>kaj</a:t>
            </a:r>
            <a:r>
              <a:rPr lang="en-US" sz="2800" dirty="0"/>
              <a:t> so </a:t>
            </a:r>
            <a:r>
              <a:rPr lang="en-US" sz="2800" dirty="0" err="1"/>
              <a:t>nevarna</a:t>
            </a:r>
            <a:r>
              <a:rPr lang="en-US" sz="2800" dirty="0"/>
              <a:t> </a:t>
            </a:r>
            <a:r>
              <a:rPr lang="en-US" sz="2800" dirty="0" err="1"/>
              <a:t>obnašanja</a:t>
            </a:r>
            <a:r>
              <a:rPr lang="en-US" sz="2800" dirty="0"/>
              <a:t>). </a:t>
            </a:r>
            <a:r>
              <a:rPr lang="en-US" sz="2800" i="1" u="sng" dirty="0" err="1">
                <a:solidFill>
                  <a:schemeClr val="tx1"/>
                </a:solidFill>
              </a:rPr>
              <a:t>Še</a:t>
            </a:r>
            <a:r>
              <a:rPr lang="en-US" sz="2800" i="1" u="sng" dirty="0">
                <a:solidFill>
                  <a:schemeClr val="tx1"/>
                </a:solidFill>
              </a:rPr>
              <a:t> </a:t>
            </a:r>
            <a:r>
              <a:rPr lang="en-US" sz="2800" i="1" u="sng" dirty="0" err="1">
                <a:solidFill>
                  <a:schemeClr val="tx1"/>
                </a:solidFill>
              </a:rPr>
              <a:t>malo</a:t>
            </a:r>
            <a:r>
              <a:rPr lang="en-US" sz="2800" i="1" u="sng" dirty="0">
                <a:solidFill>
                  <a:schemeClr val="tx1"/>
                </a:solidFill>
              </a:rPr>
              <a:t> </a:t>
            </a:r>
            <a:r>
              <a:rPr lang="en-US" sz="2800" i="1" u="sng" dirty="0" err="1">
                <a:solidFill>
                  <a:schemeClr val="tx1"/>
                </a:solidFill>
              </a:rPr>
              <a:t>držite</a:t>
            </a:r>
            <a:r>
              <a:rPr lang="en-US" sz="2800" i="1" u="sng" dirty="0">
                <a:solidFill>
                  <a:schemeClr val="tx1"/>
                </a:solidFill>
              </a:rPr>
              <a:t> </a:t>
            </a:r>
            <a:r>
              <a:rPr lang="en-US" sz="2800" i="1" u="sng" dirty="0" err="1">
                <a:solidFill>
                  <a:schemeClr val="tx1"/>
                </a:solidFill>
              </a:rPr>
              <a:t>roke</a:t>
            </a:r>
            <a:r>
              <a:rPr lang="en-US" sz="2800" i="1" u="sng" dirty="0">
                <a:solidFill>
                  <a:schemeClr val="tx1"/>
                </a:solidFill>
              </a:rPr>
              <a:t> v </a:t>
            </a:r>
            <a:r>
              <a:rPr lang="en-US" sz="2800" i="1" u="sng" dirty="0" err="1">
                <a:solidFill>
                  <a:schemeClr val="tx1"/>
                </a:solidFill>
              </a:rPr>
              <a:t>zraku</a:t>
            </a:r>
            <a:r>
              <a:rPr lang="en-US" sz="2800" i="1" u="sng" dirty="0">
                <a:solidFill>
                  <a:schemeClr val="tx1"/>
                </a:solidFill>
              </a:rPr>
              <a:t>!</a:t>
            </a:r>
          </a:p>
        </p:txBody>
      </p:sp>
      <p:sp>
        <p:nvSpPr>
          <p:cNvPr id="9" name="Text Placeholder 5"/>
          <p:cNvSpPr txBox="1">
            <a:spLocks/>
          </p:cNvSpPr>
          <p:nvPr/>
        </p:nvSpPr>
        <p:spPr>
          <a:xfrm>
            <a:off x="267022" y="5103861"/>
            <a:ext cx="11887200" cy="9602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2. </a:t>
            </a:r>
            <a:r>
              <a:rPr lang="en-US" sz="2800" dirty="0" err="1"/>
              <a:t>Roke</a:t>
            </a:r>
            <a:r>
              <a:rPr lang="en-US" sz="2800" dirty="0"/>
              <a:t> </a:t>
            </a:r>
            <a:r>
              <a:rPr lang="en-US" sz="2800" b="1" u="sng" dirty="0" err="1"/>
              <a:t>dol</a:t>
            </a:r>
            <a:r>
              <a:rPr lang="en-US" sz="2800" dirty="0"/>
              <a:t> </a:t>
            </a:r>
            <a:r>
              <a:rPr lang="en-US" sz="2800" dirty="0" err="1"/>
              <a:t>vsi</a:t>
            </a:r>
            <a:r>
              <a:rPr lang="en-US" sz="2800" dirty="0"/>
              <a:t>, </a:t>
            </a:r>
            <a:r>
              <a:rPr lang="en-US" sz="2800" dirty="0" err="1"/>
              <a:t>ki</a:t>
            </a:r>
            <a:r>
              <a:rPr lang="en-US" sz="2800" dirty="0"/>
              <a:t> </a:t>
            </a:r>
            <a:r>
              <a:rPr lang="en-US" sz="2800" dirty="0" err="1"/>
              <a:t>ste</a:t>
            </a:r>
            <a:r>
              <a:rPr lang="en-US" sz="2800" dirty="0"/>
              <a:t> </a:t>
            </a:r>
            <a:r>
              <a:rPr lang="en-US" sz="2800" dirty="0" err="1"/>
              <a:t>zasnovali</a:t>
            </a:r>
            <a:r>
              <a:rPr lang="en-US" sz="2800" dirty="0"/>
              <a:t> </a:t>
            </a:r>
            <a:r>
              <a:rPr lang="en-US" sz="2800" dirty="0" err="1"/>
              <a:t>varnostno</a:t>
            </a:r>
            <a:r>
              <a:rPr lang="en-US" sz="2800" dirty="0"/>
              <a:t> </a:t>
            </a:r>
            <a:r>
              <a:rPr lang="en-US" sz="2800" dirty="0" err="1"/>
              <a:t>politiko</a:t>
            </a:r>
            <a:r>
              <a:rPr lang="en-US" sz="2800" dirty="0"/>
              <a:t> </a:t>
            </a:r>
            <a:r>
              <a:rPr lang="en-US" sz="2800" dirty="0" err="1"/>
              <a:t>vašega</a:t>
            </a:r>
            <a:r>
              <a:rPr lang="en-US" sz="2800" dirty="0"/>
              <a:t> </a:t>
            </a:r>
            <a:r>
              <a:rPr lang="en-US" sz="2800" dirty="0" err="1"/>
              <a:t>podjetja</a:t>
            </a:r>
            <a:r>
              <a:rPr lang="en-US" sz="2800" dirty="0"/>
              <a:t> (</a:t>
            </a:r>
            <a:r>
              <a:rPr lang="en-US" sz="2800" dirty="0" err="1"/>
              <a:t>ali</a:t>
            </a:r>
            <a:r>
              <a:rPr lang="en-US" sz="2800" dirty="0"/>
              <a:t> pa </a:t>
            </a:r>
            <a:r>
              <a:rPr lang="en-US" sz="2800" dirty="0" err="1"/>
              <a:t>ste</a:t>
            </a:r>
            <a:r>
              <a:rPr lang="en-US" sz="2800" dirty="0"/>
              <a:t> </a:t>
            </a:r>
            <a:r>
              <a:rPr lang="en-US" sz="2800" dirty="0" err="1"/>
              <a:t>zadolženi</a:t>
            </a:r>
            <a:r>
              <a:rPr lang="en-US" sz="2800" dirty="0"/>
              <a:t> </a:t>
            </a:r>
            <a:r>
              <a:rPr lang="en-US" sz="2800" dirty="0" err="1"/>
              <a:t>za</a:t>
            </a:r>
            <a:r>
              <a:rPr lang="en-US" sz="2800" dirty="0"/>
              <a:t> </a:t>
            </a:r>
            <a:r>
              <a:rPr lang="en-US" sz="2800" dirty="0" err="1"/>
              <a:t>implementacijo</a:t>
            </a:r>
            <a:r>
              <a:rPr lang="en-US" sz="2800" dirty="0"/>
              <a:t>).</a:t>
            </a:r>
          </a:p>
        </p:txBody>
      </p:sp>
    </p:spTree>
    <p:extLst>
      <p:ext uri="{BB962C8B-B14F-4D97-AF65-F5344CB8AC3E}">
        <p14:creationId xmlns:p14="http://schemas.microsoft.com/office/powerpoint/2010/main" val="128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7022" y="106088"/>
            <a:ext cx="11889564" cy="818823"/>
          </a:xfrm>
        </p:spPr>
        <p:txBody>
          <a:bodyPr/>
          <a:lstStyle/>
          <a:p>
            <a:r>
              <a:rPr lang="en-US" b="1" dirty="0" err="1"/>
              <a:t>Hiter</a:t>
            </a:r>
            <a:r>
              <a:rPr lang="en-US" b="1" dirty="0"/>
              <a:t> experiment  II.</a:t>
            </a:r>
          </a:p>
        </p:txBody>
      </p:sp>
      <p:sp>
        <p:nvSpPr>
          <p:cNvPr id="6" name="Text Placeholder 5"/>
          <p:cNvSpPr>
            <a:spLocks noGrp="1"/>
          </p:cNvSpPr>
          <p:nvPr>
            <p:ph type="body" sz="quarter" idx="10"/>
          </p:nvPr>
        </p:nvSpPr>
        <p:spPr>
          <a:xfrm>
            <a:off x="277003" y="3949566"/>
            <a:ext cx="11887200" cy="572464"/>
          </a:xfrm>
        </p:spPr>
        <p:txBody>
          <a:bodyPr/>
          <a:lstStyle/>
          <a:p>
            <a:r>
              <a:rPr lang="en-US" sz="2800" dirty="0"/>
              <a:t>1. </a:t>
            </a:r>
            <a:r>
              <a:rPr lang="en-US" sz="2800" dirty="0" err="1"/>
              <a:t>Roke</a:t>
            </a:r>
            <a:r>
              <a:rPr lang="en-US" sz="2800" dirty="0"/>
              <a:t> </a:t>
            </a:r>
            <a:r>
              <a:rPr lang="en-US" sz="2800" dirty="0" err="1"/>
              <a:t>gor</a:t>
            </a:r>
            <a:r>
              <a:rPr lang="en-US" sz="2800" dirty="0"/>
              <a:t> </a:t>
            </a:r>
            <a:r>
              <a:rPr lang="en-US" sz="2800" dirty="0" err="1"/>
              <a:t>tisti</a:t>
            </a:r>
            <a:r>
              <a:rPr lang="en-US" sz="2800" dirty="0"/>
              <a:t> </a:t>
            </a:r>
            <a:r>
              <a:rPr lang="en-US" sz="2800" dirty="0" err="1"/>
              <a:t>ki</a:t>
            </a:r>
            <a:r>
              <a:rPr lang="en-US" sz="2800" dirty="0"/>
              <a:t> </a:t>
            </a:r>
            <a:r>
              <a:rPr lang="en-US" sz="2800" dirty="0" err="1"/>
              <a:t>ste</a:t>
            </a:r>
            <a:r>
              <a:rPr lang="en-US" sz="2800" dirty="0"/>
              <a:t> </a:t>
            </a:r>
            <a:r>
              <a:rPr lang="en-US" sz="2800" dirty="0" err="1"/>
              <a:t>mislili</a:t>
            </a:r>
            <a:r>
              <a:rPr lang="en-US" sz="2800" dirty="0"/>
              <a:t>, da je Bob </a:t>
            </a:r>
            <a:r>
              <a:rPr lang="en-US" sz="2800" dirty="0" err="1"/>
              <a:t>govoril</a:t>
            </a:r>
            <a:r>
              <a:rPr lang="en-US" sz="2800" dirty="0"/>
              <a:t> o vas, </a:t>
            </a:r>
            <a:r>
              <a:rPr lang="en-US" sz="2800" dirty="0" err="1"/>
              <a:t>ko</a:t>
            </a:r>
            <a:r>
              <a:rPr lang="en-US" sz="2800" dirty="0"/>
              <a:t> je </a:t>
            </a:r>
            <a:r>
              <a:rPr lang="en-US" sz="2800" dirty="0" err="1"/>
              <a:t>omenil</a:t>
            </a:r>
            <a:r>
              <a:rPr lang="en-US" sz="2800" dirty="0"/>
              <a:t> </a:t>
            </a:r>
            <a:r>
              <a:rPr lang="en-US" sz="2800" dirty="0" err="1"/>
              <a:t>šibka</a:t>
            </a:r>
            <a:r>
              <a:rPr lang="en-US" sz="2800" dirty="0"/>
              <a:t> </a:t>
            </a:r>
            <a:r>
              <a:rPr lang="en-US" sz="2800" dirty="0" err="1"/>
              <a:t>gesla</a:t>
            </a:r>
            <a:r>
              <a:rPr lang="en-US" sz="2800" dirty="0"/>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
        <p:nvSpPr>
          <p:cNvPr id="5" name="Text Placeholder 5"/>
          <p:cNvSpPr txBox="1">
            <a:spLocks/>
          </p:cNvSpPr>
          <p:nvPr/>
        </p:nvSpPr>
        <p:spPr>
          <a:xfrm>
            <a:off x="277003" y="4934046"/>
            <a:ext cx="11887200"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Text Placeholder 5"/>
          <p:cNvSpPr txBox="1">
            <a:spLocks/>
          </p:cNvSpPr>
          <p:nvPr/>
        </p:nvSpPr>
        <p:spPr>
          <a:xfrm>
            <a:off x="267022" y="964160"/>
            <a:ext cx="11887200" cy="295465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Začetek</a:t>
            </a:r>
            <a:r>
              <a:rPr lang="en-US" dirty="0"/>
              <a:t>:</a:t>
            </a:r>
          </a:p>
          <a:p>
            <a:r>
              <a:rPr lang="en-US" sz="2400" i="1" dirty="0" err="1">
                <a:solidFill>
                  <a:schemeClr val="tx1"/>
                </a:solidFill>
              </a:rPr>
              <a:t>Varkspert</a:t>
            </a:r>
            <a:r>
              <a:rPr lang="en-US" sz="2400" dirty="0">
                <a:solidFill>
                  <a:schemeClr val="tx1"/>
                </a:solidFill>
              </a:rPr>
              <a:t> Bob </a:t>
            </a:r>
            <a:r>
              <a:rPr lang="en-US" sz="2400" dirty="0" err="1">
                <a:solidFill>
                  <a:schemeClr val="tx1"/>
                </a:solidFill>
              </a:rPr>
              <a:t>reče</a:t>
            </a:r>
            <a:r>
              <a:rPr lang="en-US" sz="2400" dirty="0">
                <a:solidFill>
                  <a:schemeClr val="tx1"/>
                </a:solidFill>
              </a:rPr>
              <a:t>: ” </a:t>
            </a:r>
            <a:r>
              <a:rPr lang="en-US" sz="2400" i="1" dirty="0" err="1">
                <a:solidFill>
                  <a:schemeClr val="tx1"/>
                </a:solidFill>
              </a:rPr>
              <a:t>Najbolj</a:t>
            </a:r>
            <a:r>
              <a:rPr lang="en-US" sz="2400" i="1" dirty="0">
                <a:solidFill>
                  <a:schemeClr val="tx1"/>
                </a:solidFill>
              </a:rPr>
              <a:t> </a:t>
            </a:r>
            <a:r>
              <a:rPr lang="en-US" sz="2400" i="1" dirty="0" err="1">
                <a:solidFill>
                  <a:schemeClr val="tx1"/>
                </a:solidFill>
              </a:rPr>
              <a:t>pametno</a:t>
            </a:r>
            <a:r>
              <a:rPr lang="en-US" sz="2400" i="1" dirty="0">
                <a:solidFill>
                  <a:schemeClr val="tx1"/>
                </a:solidFill>
              </a:rPr>
              <a:t> je, </a:t>
            </a:r>
            <a:r>
              <a:rPr lang="en-US" sz="2400" i="1" dirty="0" err="1">
                <a:solidFill>
                  <a:schemeClr val="tx1"/>
                </a:solidFill>
              </a:rPr>
              <a:t>če</a:t>
            </a:r>
            <a:r>
              <a:rPr lang="en-US" sz="2400" i="1" dirty="0">
                <a:solidFill>
                  <a:schemeClr val="tx1"/>
                </a:solidFill>
              </a:rPr>
              <a:t> </a:t>
            </a:r>
            <a:r>
              <a:rPr lang="en-US" sz="2400" i="1" dirty="0" err="1">
                <a:solidFill>
                  <a:schemeClr val="tx1"/>
                </a:solidFill>
              </a:rPr>
              <a:t>imate</a:t>
            </a:r>
            <a:r>
              <a:rPr lang="en-US" sz="2400" i="1" dirty="0">
                <a:solidFill>
                  <a:schemeClr val="tx1"/>
                </a:solidFill>
              </a:rPr>
              <a:t> </a:t>
            </a:r>
            <a:r>
              <a:rPr lang="en-US" sz="2400" i="1" dirty="0" err="1">
                <a:solidFill>
                  <a:schemeClr val="tx1"/>
                </a:solidFill>
              </a:rPr>
              <a:t>za</a:t>
            </a:r>
            <a:r>
              <a:rPr lang="en-US" sz="2400" i="1" dirty="0">
                <a:solidFill>
                  <a:schemeClr val="tx1"/>
                </a:solidFill>
              </a:rPr>
              <a:t> </a:t>
            </a:r>
            <a:r>
              <a:rPr lang="en-US" sz="2400" i="1" dirty="0" err="1">
                <a:solidFill>
                  <a:schemeClr val="tx1"/>
                </a:solidFill>
              </a:rPr>
              <a:t>vsak</a:t>
            </a:r>
            <a:r>
              <a:rPr lang="en-US" sz="2400" i="1" dirty="0">
                <a:solidFill>
                  <a:schemeClr val="tx1"/>
                </a:solidFill>
              </a:rPr>
              <a:t> </a:t>
            </a:r>
            <a:r>
              <a:rPr lang="en-US" sz="2400" i="1" dirty="0" err="1">
                <a:solidFill>
                  <a:schemeClr val="tx1"/>
                </a:solidFill>
              </a:rPr>
              <a:t>sistem</a:t>
            </a:r>
            <a:r>
              <a:rPr lang="en-US" sz="2400" i="1" dirty="0">
                <a:solidFill>
                  <a:schemeClr val="tx1"/>
                </a:solidFill>
              </a:rPr>
              <a:t> </a:t>
            </a:r>
            <a:r>
              <a:rPr lang="en-US" sz="2400" i="1" dirty="0" err="1">
                <a:solidFill>
                  <a:schemeClr val="tx1"/>
                </a:solidFill>
              </a:rPr>
              <a:t>posebno</a:t>
            </a:r>
            <a:r>
              <a:rPr lang="en-US" sz="2400" i="1" dirty="0">
                <a:solidFill>
                  <a:schemeClr val="tx1"/>
                </a:solidFill>
              </a:rPr>
              <a:t> </a:t>
            </a:r>
            <a:r>
              <a:rPr lang="en-US" sz="2400" i="1" dirty="0" err="1">
                <a:solidFill>
                  <a:schemeClr val="tx1"/>
                </a:solidFill>
              </a:rPr>
              <a:t>geslo</a:t>
            </a:r>
            <a:r>
              <a:rPr lang="en-US" sz="2400" i="1" dirty="0">
                <a:solidFill>
                  <a:schemeClr val="tx1"/>
                </a:solidFill>
              </a:rPr>
              <a:t>, </a:t>
            </a:r>
            <a:r>
              <a:rPr lang="en-US" sz="2400" i="1" dirty="0" err="1">
                <a:solidFill>
                  <a:schemeClr val="tx1"/>
                </a:solidFill>
              </a:rPr>
              <a:t>ki</a:t>
            </a:r>
            <a:r>
              <a:rPr lang="en-US" sz="2400" i="1" dirty="0">
                <a:solidFill>
                  <a:schemeClr val="tx1"/>
                </a:solidFill>
              </a:rPr>
              <a:t> </a:t>
            </a:r>
            <a:r>
              <a:rPr lang="en-US" sz="2400" i="1" dirty="0" err="1">
                <a:solidFill>
                  <a:schemeClr val="tx1"/>
                </a:solidFill>
              </a:rPr>
              <a:t>naj</a:t>
            </a:r>
            <a:r>
              <a:rPr lang="en-US" sz="2400" i="1" dirty="0">
                <a:solidFill>
                  <a:schemeClr val="tx1"/>
                </a:solidFill>
              </a:rPr>
              <a:t> </a:t>
            </a:r>
            <a:r>
              <a:rPr lang="en-US" sz="2400" i="1" dirty="0" err="1">
                <a:solidFill>
                  <a:schemeClr val="tx1"/>
                </a:solidFill>
              </a:rPr>
              <a:t>bo</a:t>
            </a:r>
            <a:r>
              <a:rPr lang="en-US" sz="2400" i="1" dirty="0">
                <a:solidFill>
                  <a:schemeClr val="tx1"/>
                </a:solidFill>
              </a:rPr>
              <a:t> </a:t>
            </a:r>
            <a:r>
              <a:rPr lang="en-US" sz="2400" i="1" dirty="0" err="1">
                <a:solidFill>
                  <a:schemeClr val="tx1"/>
                </a:solidFill>
              </a:rPr>
              <a:t>sestavljeno</a:t>
            </a:r>
            <a:r>
              <a:rPr lang="en-US" sz="2400" i="1" dirty="0">
                <a:solidFill>
                  <a:schemeClr val="tx1"/>
                </a:solidFill>
              </a:rPr>
              <a:t> </a:t>
            </a:r>
            <a:r>
              <a:rPr lang="en-US" sz="2400" i="1" dirty="0" err="1">
                <a:solidFill>
                  <a:schemeClr val="tx1"/>
                </a:solidFill>
              </a:rPr>
              <a:t>iz</a:t>
            </a:r>
            <a:r>
              <a:rPr lang="en-US" sz="2400" i="1" dirty="0">
                <a:solidFill>
                  <a:schemeClr val="tx1"/>
                </a:solidFill>
              </a:rPr>
              <a:t> </a:t>
            </a:r>
            <a:r>
              <a:rPr lang="en-US" sz="2400" i="1" dirty="0" err="1">
                <a:solidFill>
                  <a:schemeClr val="tx1"/>
                </a:solidFill>
              </a:rPr>
              <a:t>črk</a:t>
            </a:r>
            <a:r>
              <a:rPr lang="en-US" sz="2400" i="1" dirty="0">
                <a:solidFill>
                  <a:schemeClr val="tx1"/>
                </a:solidFill>
              </a:rPr>
              <a:t>, </a:t>
            </a:r>
            <a:r>
              <a:rPr lang="en-US" sz="2400" i="1" dirty="0" err="1">
                <a:solidFill>
                  <a:schemeClr val="tx1"/>
                </a:solidFill>
              </a:rPr>
              <a:t>številk</a:t>
            </a:r>
            <a:r>
              <a:rPr lang="en-US" sz="2400" i="1" dirty="0">
                <a:solidFill>
                  <a:schemeClr val="tx1"/>
                </a:solidFill>
              </a:rPr>
              <a:t> in </a:t>
            </a:r>
            <a:r>
              <a:rPr lang="en-US" sz="2400" i="1" dirty="0" err="1">
                <a:solidFill>
                  <a:schemeClr val="tx1"/>
                </a:solidFill>
              </a:rPr>
              <a:t>posebnih</a:t>
            </a:r>
            <a:r>
              <a:rPr lang="en-US" sz="2400" i="1" dirty="0">
                <a:solidFill>
                  <a:schemeClr val="tx1"/>
                </a:solidFill>
              </a:rPr>
              <a:t> </a:t>
            </a:r>
            <a:r>
              <a:rPr lang="en-US" sz="2400" i="1" dirty="0" err="1">
                <a:solidFill>
                  <a:schemeClr val="tx1"/>
                </a:solidFill>
              </a:rPr>
              <a:t>znakov</a:t>
            </a:r>
            <a:r>
              <a:rPr lang="en-US" sz="2400" i="1" dirty="0">
                <a:solidFill>
                  <a:schemeClr val="tx1"/>
                </a:solidFill>
              </a:rPr>
              <a:t>. </a:t>
            </a:r>
            <a:r>
              <a:rPr lang="en-US" sz="2400" i="1" dirty="0" err="1">
                <a:solidFill>
                  <a:schemeClr val="tx1"/>
                </a:solidFill>
              </a:rPr>
              <a:t>Pogosto</a:t>
            </a:r>
            <a:r>
              <a:rPr lang="en-US" sz="2400" i="1" dirty="0">
                <a:solidFill>
                  <a:schemeClr val="tx1"/>
                </a:solidFill>
              </a:rPr>
              <a:t> </a:t>
            </a:r>
            <a:r>
              <a:rPr lang="en-US" sz="2400" i="1" dirty="0" err="1">
                <a:solidFill>
                  <a:schemeClr val="tx1"/>
                </a:solidFill>
              </a:rPr>
              <a:t>jih</a:t>
            </a:r>
            <a:r>
              <a:rPr lang="en-US" sz="2400" i="1" dirty="0">
                <a:solidFill>
                  <a:schemeClr val="tx1"/>
                </a:solidFill>
              </a:rPr>
              <a:t> </a:t>
            </a:r>
            <a:r>
              <a:rPr lang="en-US" sz="2400" i="1" dirty="0" err="1">
                <a:solidFill>
                  <a:schemeClr val="tx1"/>
                </a:solidFill>
              </a:rPr>
              <a:t>menjajte</a:t>
            </a:r>
            <a:r>
              <a:rPr lang="en-US" sz="2400" i="1" dirty="0">
                <a:solidFill>
                  <a:schemeClr val="tx1"/>
                </a:solidFill>
              </a:rPr>
              <a:t>!</a:t>
            </a:r>
          </a:p>
          <a:p>
            <a:endParaRPr lang="en-US" sz="2400" i="1" dirty="0">
              <a:solidFill>
                <a:schemeClr val="tx1"/>
              </a:solidFill>
            </a:endParaRPr>
          </a:p>
          <a:p>
            <a:r>
              <a:rPr lang="en-US" sz="2400" i="1" dirty="0" err="1">
                <a:solidFill>
                  <a:schemeClr val="tx1"/>
                </a:solidFill>
              </a:rPr>
              <a:t>Nujno</a:t>
            </a:r>
            <a:r>
              <a:rPr lang="en-US" sz="2400" i="1" dirty="0">
                <a:solidFill>
                  <a:schemeClr val="tx1"/>
                </a:solidFill>
              </a:rPr>
              <a:t> je, da </a:t>
            </a:r>
            <a:r>
              <a:rPr lang="en-US" sz="2400" i="1" dirty="0" err="1">
                <a:solidFill>
                  <a:schemeClr val="tx1"/>
                </a:solidFill>
              </a:rPr>
              <a:t>pazite</a:t>
            </a:r>
            <a:r>
              <a:rPr lang="en-US" sz="2400" i="1" dirty="0">
                <a:solidFill>
                  <a:schemeClr val="tx1"/>
                </a:solidFill>
              </a:rPr>
              <a:t> </a:t>
            </a:r>
            <a:r>
              <a:rPr lang="en-US" sz="2400" i="1" dirty="0" err="1">
                <a:solidFill>
                  <a:schemeClr val="tx1"/>
                </a:solidFill>
              </a:rPr>
              <a:t>na</a:t>
            </a:r>
            <a:r>
              <a:rPr lang="en-US" sz="2400" i="1" dirty="0">
                <a:solidFill>
                  <a:schemeClr val="tx1"/>
                </a:solidFill>
              </a:rPr>
              <a:t> </a:t>
            </a:r>
            <a:r>
              <a:rPr lang="en-US" sz="2400" i="1" dirty="0" err="1">
                <a:solidFill>
                  <a:schemeClr val="tx1"/>
                </a:solidFill>
              </a:rPr>
              <a:t>varnost</a:t>
            </a:r>
            <a:r>
              <a:rPr lang="en-US" sz="2400" i="1" dirty="0">
                <a:solidFill>
                  <a:schemeClr val="tx1"/>
                </a:solidFill>
              </a:rPr>
              <a:t>. </a:t>
            </a:r>
            <a:r>
              <a:rPr lang="en-US" sz="2400" i="1" dirty="0" err="1">
                <a:solidFill>
                  <a:schemeClr val="tx1"/>
                </a:solidFill>
              </a:rPr>
              <a:t>Vsi</a:t>
            </a:r>
            <a:r>
              <a:rPr lang="en-US" sz="2400" i="1" dirty="0">
                <a:solidFill>
                  <a:schemeClr val="tx1"/>
                </a:solidFill>
              </a:rPr>
              <a:t> </a:t>
            </a:r>
            <a:r>
              <a:rPr lang="en-US" sz="2400" i="1" dirty="0" err="1">
                <a:solidFill>
                  <a:schemeClr val="tx1"/>
                </a:solidFill>
              </a:rPr>
              <a:t>ste</a:t>
            </a:r>
            <a:r>
              <a:rPr lang="en-US" sz="2400" i="1" dirty="0">
                <a:solidFill>
                  <a:schemeClr val="tx1"/>
                </a:solidFill>
              </a:rPr>
              <a:t> </a:t>
            </a:r>
            <a:r>
              <a:rPr lang="en-US" sz="2400" i="1" dirty="0" err="1">
                <a:solidFill>
                  <a:schemeClr val="tx1"/>
                </a:solidFill>
              </a:rPr>
              <a:t>odgovorni</a:t>
            </a:r>
            <a:r>
              <a:rPr lang="en-US" sz="2400" i="1" dirty="0">
                <a:solidFill>
                  <a:schemeClr val="tx1"/>
                </a:solidFill>
              </a:rPr>
              <a:t>. </a:t>
            </a:r>
            <a:r>
              <a:rPr lang="en-US" sz="2400" i="1" dirty="0" err="1">
                <a:solidFill>
                  <a:schemeClr val="tx1"/>
                </a:solidFill>
              </a:rPr>
              <a:t>Pred</a:t>
            </a:r>
            <a:r>
              <a:rPr lang="en-US" sz="2400" i="1" dirty="0">
                <a:solidFill>
                  <a:schemeClr val="tx1"/>
                </a:solidFill>
              </a:rPr>
              <a:t> </a:t>
            </a:r>
            <a:r>
              <a:rPr lang="en-US" sz="2400" i="1" dirty="0" err="1">
                <a:solidFill>
                  <a:schemeClr val="tx1"/>
                </a:solidFill>
              </a:rPr>
              <a:t>enim</a:t>
            </a:r>
            <a:r>
              <a:rPr lang="en-US" sz="2400" i="1" dirty="0">
                <a:solidFill>
                  <a:schemeClr val="tx1"/>
                </a:solidFill>
              </a:rPr>
              <a:t> </a:t>
            </a:r>
            <a:r>
              <a:rPr lang="en-US" sz="2400" i="1" dirty="0" err="1">
                <a:solidFill>
                  <a:schemeClr val="tx1"/>
                </a:solidFill>
              </a:rPr>
              <a:t>tednom</a:t>
            </a:r>
            <a:r>
              <a:rPr lang="en-US" sz="2400" i="1" dirty="0">
                <a:solidFill>
                  <a:schemeClr val="tx1"/>
                </a:solidFill>
              </a:rPr>
              <a:t> </a:t>
            </a:r>
            <a:r>
              <a:rPr lang="en-US" sz="2400" i="1" dirty="0" err="1">
                <a:solidFill>
                  <a:schemeClr val="tx1"/>
                </a:solidFill>
              </a:rPr>
              <a:t>smo</a:t>
            </a:r>
            <a:r>
              <a:rPr lang="en-US" sz="2400" i="1" dirty="0">
                <a:solidFill>
                  <a:schemeClr val="tx1"/>
                </a:solidFill>
              </a:rPr>
              <a:t> </a:t>
            </a:r>
            <a:r>
              <a:rPr lang="en-US" sz="2400" i="1" dirty="0" err="1">
                <a:solidFill>
                  <a:schemeClr val="tx1"/>
                </a:solidFill>
              </a:rPr>
              <a:t>izvedli</a:t>
            </a:r>
            <a:r>
              <a:rPr lang="en-US" sz="2400" i="1" dirty="0">
                <a:solidFill>
                  <a:schemeClr val="tx1"/>
                </a:solidFill>
              </a:rPr>
              <a:t> </a:t>
            </a:r>
            <a:r>
              <a:rPr lang="en-US" sz="2400" i="1" dirty="0" err="1">
                <a:solidFill>
                  <a:schemeClr val="tx1"/>
                </a:solidFill>
              </a:rPr>
              <a:t>nadzor</a:t>
            </a:r>
            <a:r>
              <a:rPr lang="en-US" sz="2400" i="1" dirty="0">
                <a:solidFill>
                  <a:schemeClr val="tx1"/>
                </a:solidFill>
              </a:rPr>
              <a:t> in </a:t>
            </a:r>
            <a:r>
              <a:rPr lang="en-US" sz="2400" i="1" dirty="0" err="1">
                <a:solidFill>
                  <a:schemeClr val="tx1"/>
                </a:solidFill>
              </a:rPr>
              <a:t>lahko</a:t>
            </a:r>
            <a:r>
              <a:rPr lang="en-US" sz="2400" i="1" dirty="0">
                <a:solidFill>
                  <a:schemeClr val="tx1"/>
                </a:solidFill>
              </a:rPr>
              <a:t> </a:t>
            </a:r>
            <a:r>
              <a:rPr lang="en-US" sz="2400" i="1" dirty="0" err="1">
                <a:solidFill>
                  <a:schemeClr val="tx1"/>
                </a:solidFill>
              </a:rPr>
              <a:t>vam</a:t>
            </a:r>
            <a:r>
              <a:rPr lang="en-US" sz="2400" i="1" dirty="0">
                <a:solidFill>
                  <a:schemeClr val="tx1"/>
                </a:solidFill>
              </a:rPr>
              <a:t> </a:t>
            </a:r>
            <a:r>
              <a:rPr lang="en-US" sz="2400" i="1" dirty="0" err="1">
                <a:solidFill>
                  <a:schemeClr val="tx1"/>
                </a:solidFill>
              </a:rPr>
              <a:t>povem</a:t>
            </a:r>
            <a:r>
              <a:rPr lang="en-US" sz="2400" i="1" dirty="0">
                <a:solidFill>
                  <a:schemeClr val="tx1"/>
                </a:solidFill>
              </a:rPr>
              <a:t>, da </a:t>
            </a:r>
            <a:r>
              <a:rPr lang="en-US" sz="2400" i="1" dirty="0" err="1">
                <a:solidFill>
                  <a:schemeClr val="tx1"/>
                </a:solidFill>
              </a:rPr>
              <a:t>rezultati</a:t>
            </a:r>
            <a:r>
              <a:rPr lang="en-US" sz="2400" i="1" dirty="0">
                <a:solidFill>
                  <a:schemeClr val="tx1"/>
                </a:solidFill>
              </a:rPr>
              <a:t> </a:t>
            </a:r>
            <a:r>
              <a:rPr lang="en-US" sz="2400" i="1" dirty="0" err="1">
                <a:solidFill>
                  <a:schemeClr val="tx1"/>
                </a:solidFill>
              </a:rPr>
              <a:t>niso</a:t>
            </a:r>
            <a:r>
              <a:rPr lang="en-US" sz="2400" i="1" dirty="0">
                <a:solidFill>
                  <a:schemeClr val="tx1"/>
                </a:solidFill>
              </a:rPr>
              <a:t> </a:t>
            </a:r>
            <a:r>
              <a:rPr lang="en-US" sz="2400" i="1" dirty="0" err="1">
                <a:solidFill>
                  <a:schemeClr val="tx1"/>
                </a:solidFill>
              </a:rPr>
              <a:t>dobri</a:t>
            </a:r>
            <a:r>
              <a:rPr lang="en-US" sz="2400" i="1" dirty="0">
                <a:solidFill>
                  <a:schemeClr val="tx1"/>
                </a:solidFill>
              </a:rPr>
              <a:t>. </a:t>
            </a:r>
            <a:r>
              <a:rPr lang="en-US" sz="2400" i="1" dirty="0" err="1">
                <a:solidFill>
                  <a:schemeClr val="tx1"/>
                </a:solidFill>
              </a:rPr>
              <a:t>Vsem</a:t>
            </a:r>
            <a:r>
              <a:rPr lang="en-US" sz="2400" i="1" dirty="0">
                <a:solidFill>
                  <a:schemeClr val="tx1"/>
                </a:solidFill>
              </a:rPr>
              <a:t>, </a:t>
            </a:r>
            <a:r>
              <a:rPr lang="en-US" sz="2400" i="1" dirty="0" err="1">
                <a:solidFill>
                  <a:schemeClr val="tx1"/>
                </a:solidFill>
              </a:rPr>
              <a:t>ki</a:t>
            </a:r>
            <a:r>
              <a:rPr lang="en-US" sz="2400" i="1" dirty="0">
                <a:solidFill>
                  <a:schemeClr val="tx1"/>
                </a:solidFill>
              </a:rPr>
              <a:t> </a:t>
            </a:r>
            <a:r>
              <a:rPr lang="en-US" sz="2400" i="1" dirty="0" err="1">
                <a:solidFill>
                  <a:schemeClr val="tx1"/>
                </a:solidFill>
              </a:rPr>
              <a:t>imajo</a:t>
            </a:r>
            <a:r>
              <a:rPr lang="en-US" sz="2400" i="1" dirty="0">
                <a:solidFill>
                  <a:schemeClr val="tx1"/>
                </a:solidFill>
              </a:rPr>
              <a:t> </a:t>
            </a:r>
            <a:r>
              <a:rPr lang="en-US" sz="2400" i="1" dirty="0" err="1">
                <a:solidFill>
                  <a:schemeClr val="tx1"/>
                </a:solidFill>
              </a:rPr>
              <a:t>šibka</a:t>
            </a:r>
            <a:r>
              <a:rPr lang="en-US" sz="2400" i="1" dirty="0">
                <a:solidFill>
                  <a:schemeClr val="tx1"/>
                </a:solidFill>
              </a:rPr>
              <a:t> </a:t>
            </a:r>
            <a:r>
              <a:rPr lang="en-US" sz="2400" i="1" dirty="0" err="1">
                <a:solidFill>
                  <a:schemeClr val="tx1"/>
                </a:solidFill>
              </a:rPr>
              <a:t>gesla</a:t>
            </a:r>
            <a:r>
              <a:rPr lang="en-US" sz="2400" i="1" dirty="0">
                <a:solidFill>
                  <a:schemeClr val="tx1"/>
                </a:solidFill>
              </a:rPr>
              <a:t> </a:t>
            </a:r>
            <a:r>
              <a:rPr lang="en-US" sz="2400" i="1" dirty="0" err="1">
                <a:solidFill>
                  <a:schemeClr val="tx1"/>
                </a:solidFill>
              </a:rPr>
              <a:t>svetujem</a:t>
            </a:r>
            <a:r>
              <a:rPr lang="en-US" sz="2400" i="1" dirty="0">
                <a:solidFill>
                  <a:schemeClr val="tx1"/>
                </a:solidFill>
              </a:rPr>
              <a:t>, da </a:t>
            </a:r>
            <a:r>
              <a:rPr lang="en-US" sz="2400" i="1" dirty="0" err="1">
                <a:solidFill>
                  <a:schemeClr val="tx1"/>
                </a:solidFill>
              </a:rPr>
              <a:t>jih</a:t>
            </a:r>
            <a:r>
              <a:rPr lang="en-US" sz="2400" i="1" dirty="0">
                <a:solidFill>
                  <a:schemeClr val="tx1"/>
                </a:solidFill>
              </a:rPr>
              <a:t> </a:t>
            </a:r>
            <a:r>
              <a:rPr lang="en-US" sz="2400" i="1" dirty="0" err="1">
                <a:solidFill>
                  <a:schemeClr val="tx1"/>
                </a:solidFill>
              </a:rPr>
              <a:t>spremenijo</a:t>
            </a:r>
            <a:r>
              <a:rPr lang="en-US" sz="2400" i="1" dirty="0">
                <a:solidFill>
                  <a:schemeClr val="tx1"/>
                </a:solidFill>
              </a:rPr>
              <a:t> </a:t>
            </a:r>
            <a:r>
              <a:rPr lang="en-US" sz="2400" i="1" dirty="0" err="1">
                <a:solidFill>
                  <a:schemeClr val="tx1"/>
                </a:solidFill>
              </a:rPr>
              <a:t>čim</a:t>
            </a:r>
            <a:r>
              <a:rPr lang="en-US" sz="2400" i="1" dirty="0">
                <a:solidFill>
                  <a:schemeClr val="tx1"/>
                </a:solidFill>
              </a:rPr>
              <a:t> </a:t>
            </a:r>
            <a:r>
              <a:rPr lang="en-US" sz="2400" i="1" dirty="0" err="1">
                <a:solidFill>
                  <a:schemeClr val="tx1"/>
                </a:solidFill>
              </a:rPr>
              <a:t>prej</a:t>
            </a:r>
            <a:r>
              <a:rPr lang="en-US" sz="2400" i="1" dirty="0">
                <a:solidFill>
                  <a:schemeClr val="tx1"/>
                </a:solidFill>
              </a:rPr>
              <a:t>.</a:t>
            </a:r>
            <a:r>
              <a:rPr lang="en-US" sz="2400" dirty="0">
                <a:solidFill>
                  <a:schemeClr val="tx1"/>
                </a:solidFill>
              </a:rPr>
              <a:t> ”</a:t>
            </a:r>
          </a:p>
        </p:txBody>
      </p:sp>
      <p:sp>
        <p:nvSpPr>
          <p:cNvPr id="8" name="Text Placeholder 5"/>
          <p:cNvSpPr txBox="1">
            <a:spLocks/>
          </p:cNvSpPr>
          <p:nvPr/>
        </p:nvSpPr>
        <p:spPr>
          <a:xfrm>
            <a:off x="277003" y="4573733"/>
            <a:ext cx="11887200" cy="6001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2. </a:t>
            </a:r>
            <a:r>
              <a:rPr lang="en-US" sz="3000" dirty="0" err="1"/>
              <a:t>Roke</a:t>
            </a:r>
            <a:r>
              <a:rPr lang="en-US" sz="3000" dirty="0"/>
              <a:t> </a:t>
            </a:r>
            <a:r>
              <a:rPr lang="en-US" sz="3000" dirty="0" err="1"/>
              <a:t>gor</a:t>
            </a:r>
            <a:r>
              <a:rPr lang="en-US" sz="3000" dirty="0"/>
              <a:t>, </a:t>
            </a:r>
            <a:r>
              <a:rPr lang="en-US" sz="3000" dirty="0" err="1"/>
              <a:t>če</a:t>
            </a:r>
            <a:r>
              <a:rPr lang="en-US" sz="3000" dirty="0"/>
              <a:t> </a:t>
            </a:r>
            <a:r>
              <a:rPr lang="en-US" sz="3000" dirty="0" err="1"/>
              <a:t>ste</a:t>
            </a:r>
            <a:r>
              <a:rPr lang="en-US" sz="3000" dirty="0"/>
              <a:t> </a:t>
            </a:r>
            <a:r>
              <a:rPr lang="en-US" sz="3000" dirty="0" err="1"/>
              <a:t>pomislili</a:t>
            </a:r>
            <a:r>
              <a:rPr lang="en-US" sz="3000" dirty="0"/>
              <a:t>, da bi </a:t>
            </a:r>
            <a:r>
              <a:rPr lang="en-US" sz="3000" dirty="0" err="1"/>
              <a:t>morali</a:t>
            </a:r>
            <a:r>
              <a:rPr lang="en-US" sz="3000" dirty="0"/>
              <a:t> </a:t>
            </a:r>
            <a:r>
              <a:rPr lang="en-US" sz="3000" dirty="0" err="1"/>
              <a:t>zamenjati</a:t>
            </a:r>
            <a:r>
              <a:rPr lang="en-US" sz="3000" dirty="0"/>
              <a:t> </a:t>
            </a:r>
            <a:r>
              <a:rPr lang="en-US" sz="3000" dirty="0" err="1"/>
              <a:t>geslo</a:t>
            </a:r>
            <a:r>
              <a:rPr lang="en-US" sz="3000" dirty="0"/>
              <a:t>.</a:t>
            </a:r>
          </a:p>
        </p:txBody>
      </p:sp>
      <p:sp>
        <p:nvSpPr>
          <p:cNvPr id="9" name="Text Placeholder 5"/>
          <p:cNvSpPr txBox="1">
            <a:spLocks/>
          </p:cNvSpPr>
          <p:nvPr/>
        </p:nvSpPr>
        <p:spPr>
          <a:xfrm>
            <a:off x="277003" y="5299407"/>
            <a:ext cx="11887200"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3. </a:t>
            </a:r>
            <a:r>
              <a:rPr lang="en-US" sz="3000" dirty="0" err="1"/>
              <a:t>Roke</a:t>
            </a:r>
            <a:r>
              <a:rPr lang="en-US" sz="3000" dirty="0"/>
              <a:t> </a:t>
            </a:r>
            <a:r>
              <a:rPr lang="en-US" sz="3000" dirty="0" err="1"/>
              <a:t>gor</a:t>
            </a:r>
            <a:r>
              <a:rPr lang="en-US" sz="3000" dirty="0"/>
              <a:t>, </a:t>
            </a:r>
            <a:r>
              <a:rPr lang="en-US" sz="3000" dirty="0" err="1"/>
              <a:t>če</a:t>
            </a:r>
            <a:r>
              <a:rPr lang="en-US" sz="3000" dirty="0"/>
              <a:t> </a:t>
            </a:r>
            <a:r>
              <a:rPr lang="en-US" sz="3000" dirty="0" err="1"/>
              <a:t>ste</a:t>
            </a:r>
            <a:r>
              <a:rPr lang="en-US" sz="3000" dirty="0"/>
              <a:t> </a:t>
            </a:r>
            <a:r>
              <a:rPr lang="en-US" sz="3000" dirty="0" err="1"/>
              <a:t>pomislili</a:t>
            </a:r>
            <a:r>
              <a:rPr lang="en-US" sz="3000" dirty="0"/>
              <a:t>, da bi </a:t>
            </a:r>
            <a:r>
              <a:rPr lang="en-US" sz="3000" dirty="0" err="1"/>
              <a:t>zamenjali</a:t>
            </a:r>
            <a:r>
              <a:rPr lang="en-US" sz="3000" dirty="0"/>
              <a:t> </a:t>
            </a:r>
            <a:r>
              <a:rPr lang="en-US" sz="3000" dirty="0" err="1"/>
              <a:t>geslo</a:t>
            </a:r>
            <a:r>
              <a:rPr lang="en-US" sz="3000" dirty="0"/>
              <a:t> in bi </a:t>
            </a:r>
            <a:r>
              <a:rPr lang="en-US" sz="3000" dirty="0" err="1"/>
              <a:t>potem</a:t>
            </a:r>
            <a:r>
              <a:rPr lang="en-US" sz="3000" dirty="0"/>
              <a:t> </a:t>
            </a:r>
            <a:r>
              <a:rPr lang="en-US" sz="3000" i="1" dirty="0"/>
              <a:t>to res </a:t>
            </a:r>
            <a:r>
              <a:rPr lang="en-US" sz="3000" i="1" dirty="0" err="1"/>
              <a:t>naredili</a:t>
            </a:r>
            <a:r>
              <a:rPr lang="en-US" sz="3000" dirty="0"/>
              <a:t>.</a:t>
            </a:r>
          </a:p>
        </p:txBody>
      </p:sp>
    </p:spTree>
    <p:extLst>
      <p:ext uri="{BB962C8B-B14F-4D97-AF65-F5344CB8AC3E}">
        <p14:creationId xmlns:p14="http://schemas.microsoft.com/office/powerpoint/2010/main" val="12875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7022" y="106088"/>
            <a:ext cx="11889564" cy="818823"/>
          </a:xfrm>
        </p:spPr>
        <p:txBody>
          <a:bodyPr/>
          <a:lstStyle/>
          <a:p>
            <a:r>
              <a:rPr lang="en-US" dirty="0" err="1"/>
              <a:t>Nadaljevanje</a:t>
            </a:r>
            <a:br>
              <a:rPr lang="en-US" dirty="0"/>
            </a:br>
            <a:endParaRPr lang="en-US" b="1" dirty="0"/>
          </a:p>
        </p:txBody>
      </p:sp>
      <p:sp>
        <p:nvSpPr>
          <p:cNvPr id="6" name="Text Placeholder 5"/>
          <p:cNvSpPr>
            <a:spLocks noGrp="1"/>
          </p:cNvSpPr>
          <p:nvPr>
            <p:ph type="body" sz="quarter" idx="10"/>
          </p:nvPr>
        </p:nvSpPr>
        <p:spPr>
          <a:xfrm>
            <a:off x="277003" y="4245400"/>
            <a:ext cx="11887200" cy="572464"/>
          </a:xfrm>
        </p:spPr>
        <p:txBody>
          <a:bodyPr/>
          <a:lstStyle/>
          <a:p>
            <a:r>
              <a:rPr lang="en-US" sz="2800" dirty="0"/>
              <a:t>1. </a:t>
            </a:r>
            <a:r>
              <a:rPr lang="en-US" sz="2800" dirty="0" err="1"/>
              <a:t>Roke</a:t>
            </a:r>
            <a:r>
              <a:rPr lang="en-US" sz="2800" dirty="0"/>
              <a:t> </a:t>
            </a:r>
            <a:r>
              <a:rPr lang="en-US" sz="2800" dirty="0" err="1"/>
              <a:t>gor</a:t>
            </a:r>
            <a:r>
              <a:rPr lang="en-US" sz="2800" dirty="0"/>
              <a:t> </a:t>
            </a:r>
            <a:r>
              <a:rPr lang="en-US" sz="2800" dirty="0" err="1"/>
              <a:t>tisti</a:t>
            </a:r>
            <a:r>
              <a:rPr lang="en-US" sz="2800" dirty="0"/>
              <a:t>, </a:t>
            </a:r>
            <a:r>
              <a:rPr lang="en-US" sz="2800" dirty="0" err="1"/>
              <a:t>ki</a:t>
            </a:r>
            <a:r>
              <a:rPr lang="en-US" sz="2800" dirty="0"/>
              <a:t> bi </a:t>
            </a:r>
            <a:r>
              <a:rPr lang="en-US" sz="2800" dirty="0" err="1"/>
              <a:t>sledili</a:t>
            </a:r>
            <a:r>
              <a:rPr lang="en-US" sz="2800" dirty="0"/>
              <a:t> </a:t>
            </a:r>
            <a:r>
              <a:rPr lang="en-US" sz="2800" dirty="0" err="1"/>
              <a:t>povezavi</a:t>
            </a:r>
            <a:r>
              <a:rPr lang="en-US" sz="2800" dirty="0"/>
              <a:t> v </a:t>
            </a:r>
            <a:r>
              <a:rPr lang="en-US" sz="2800" dirty="0" err="1"/>
              <a:t>prezentaciji</a:t>
            </a:r>
            <a:r>
              <a:rPr lang="en-US" sz="2800" dirty="0"/>
              <a:t> in </a:t>
            </a:r>
            <a:r>
              <a:rPr lang="en-US" sz="2800" dirty="0" err="1"/>
              <a:t>šli</a:t>
            </a:r>
            <a:r>
              <a:rPr lang="en-US" sz="2800" dirty="0"/>
              <a:t> </a:t>
            </a:r>
            <a:r>
              <a:rPr lang="en-US" sz="2800" dirty="0" err="1"/>
              <a:t>spreminjat</a:t>
            </a:r>
            <a:r>
              <a:rPr lang="en-US" sz="2800" dirty="0"/>
              <a:t> </a:t>
            </a:r>
            <a:r>
              <a:rPr lang="en-US" sz="2800" dirty="0" err="1"/>
              <a:t>geslo</a:t>
            </a:r>
            <a:r>
              <a:rPr lang="en-US" sz="2800" dirty="0"/>
              <a:t>.</a:t>
            </a:r>
          </a:p>
        </p:txBody>
      </p:sp>
      <p:sp>
        <p:nvSpPr>
          <p:cNvPr id="4" name="Text Placeholder 5"/>
          <p:cNvSpPr txBox="1">
            <a:spLocks/>
          </p:cNvSpPr>
          <p:nvPr/>
        </p:nvSpPr>
        <p:spPr>
          <a:xfrm>
            <a:off x="269386" y="6441743"/>
            <a:ext cx="118872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err="1"/>
              <a:t>David.modic@cl.cam.ac.uk</a:t>
            </a:r>
            <a:endParaRPr lang="en-US" sz="2000" dirty="0"/>
          </a:p>
        </p:txBody>
      </p:sp>
      <p:sp>
        <p:nvSpPr>
          <p:cNvPr id="5" name="Text Placeholder 5"/>
          <p:cNvSpPr txBox="1">
            <a:spLocks/>
          </p:cNvSpPr>
          <p:nvPr/>
        </p:nvSpPr>
        <p:spPr>
          <a:xfrm>
            <a:off x="277003" y="4934046"/>
            <a:ext cx="11887200"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Text Placeholder 5"/>
          <p:cNvSpPr txBox="1">
            <a:spLocks/>
          </p:cNvSpPr>
          <p:nvPr/>
        </p:nvSpPr>
        <p:spPr>
          <a:xfrm>
            <a:off x="267022" y="964160"/>
            <a:ext cx="11887200" cy="313932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err="1">
                <a:solidFill>
                  <a:schemeClr val="tx1"/>
                </a:solidFill>
              </a:rPr>
              <a:t>Varkspert</a:t>
            </a:r>
            <a:r>
              <a:rPr lang="en-US" sz="2400" dirty="0">
                <a:solidFill>
                  <a:schemeClr val="tx1"/>
                </a:solidFill>
              </a:rPr>
              <a:t> Bob </a:t>
            </a:r>
            <a:r>
              <a:rPr lang="en-US" sz="2400" dirty="0" err="1">
                <a:solidFill>
                  <a:schemeClr val="tx1"/>
                </a:solidFill>
              </a:rPr>
              <a:t>reče</a:t>
            </a:r>
            <a:r>
              <a:rPr lang="en-US" sz="2400" dirty="0">
                <a:solidFill>
                  <a:schemeClr val="tx1"/>
                </a:solidFill>
              </a:rPr>
              <a:t>: ”V </a:t>
            </a:r>
            <a:r>
              <a:rPr lang="en-US" sz="2400" dirty="0" err="1">
                <a:solidFill>
                  <a:schemeClr val="tx1"/>
                </a:solidFill>
              </a:rPr>
              <a:t>varnostni</a:t>
            </a:r>
            <a:r>
              <a:rPr lang="en-US" sz="2400" dirty="0">
                <a:solidFill>
                  <a:schemeClr val="tx1"/>
                </a:solidFill>
              </a:rPr>
              <a:t> </a:t>
            </a:r>
            <a:r>
              <a:rPr lang="en-US" sz="2400" dirty="0" err="1">
                <a:solidFill>
                  <a:schemeClr val="tx1"/>
                </a:solidFill>
              </a:rPr>
              <a:t>službi</a:t>
            </a:r>
            <a:r>
              <a:rPr lang="en-US" sz="2400" dirty="0">
                <a:solidFill>
                  <a:schemeClr val="tx1"/>
                </a:solidFill>
              </a:rPr>
              <a:t> </a:t>
            </a:r>
            <a:r>
              <a:rPr lang="en-US" sz="2400" dirty="0" err="1">
                <a:solidFill>
                  <a:schemeClr val="tx1"/>
                </a:solidFill>
              </a:rPr>
              <a:t>sledimo</a:t>
            </a:r>
            <a:r>
              <a:rPr lang="en-US" sz="2400" dirty="0">
                <a:solidFill>
                  <a:schemeClr val="tx1"/>
                </a:solidFill>
              </a:rPr>
              <a:t> </a:t>
            </a:r>
            <a:r>
              <a:rPr lang="en-US" sz="2400" dirty="0" err="1">
                <a:solidFill>
                  <a:schemeClr val="tx1"/>
                </a:solidFill>
              </a:rPr>
              <a:t>katera</a:t>
            </a:r>
            <a:r>
              <a:rPr lang="en-US" sz="2400" dirty="0">
                <a:solidFill>
                  <a:schemeClr val="tx1"/>
                </a:solidFill>
              </a:rPr>
              <a:t> </a:t>
            </a:r>
            <a:r>
              <a:rPr lang="en-US" sz="2400" dirty="0" err="1">
                <a:solidFill>
                  <a:schemeClr val="tx1"/>
                </a:solidFill>
              </a:rPr>
              <a:t>gesla</a:t>
            </a:r>
            <a:r>
              <a:rPr lang="en-US" sz="2400" dirty="0">
                <a:solidFill>
                  <a:schemeClr val="tx1"/>
                </a:solidFill>
              </a:rPr>
              <a:t> so </a:t>
            </a:r>
            <a:r>
              <a:rPr lang="en-US" sz="2400" dirty="0" err="1">
                <a:solidFill>
                  <a:schemeClr val="tx1"/>
                </a:solidFill>
              </a:rPr>
              <a:t>pogosta</a:t>
            </a:r>
            <a:r>
              <a:rPr lang="en-US" sz="2400" dirty="0">
                <a:solidFill>
                  <a:schemeClr val="tx1"/>
                </a:solidFill>
              </a:rPr>
              <a:t> in </a:t>
            </a:r>
            <a:r>
              <a:rPr lang="en-US" sz="2400" dirty="0" err="1">
                <a:solidFill>
                  <a:schemeClr val="tx1"/>
                </a:solidFill>
              </a:rPr>
              <a:t>šibka</a:t>
            </a:r>
            <a:r>
              <a:rPr lang="en-US" sz="2400" dirty="0">
                <a:solidFill>
                  <a:schemeClr val="tx1"/>
                </a:solidFill>
              </a:rPr>
              <a:t>. </a:t>
            </a:r>
            <a:r>
              <a:rPr lang="en-US" sz="2400" dirty="0" err="1">
                <a:solidFill>
                  <a:schemeClr val="tx1"/>
                </a:solidFill>
              </a:rPr>
              <a:t>Raziskave</a:t>
            </a:r>
            <a:r>
              <a:rPr lang="en-US" sz="2400" dirty="0">
                <a:solidFill>
                  <a:schemeClr val="tx1"/>
                </a:solidFill>
              </a:rPr>
              <a:t> </a:t>
            </a:r>
            <a:r>
              <a:rPr lang="en-US" sz="2400" dirty="0" err="1">
                <a:solidFill>
                  <a:schemeClr val="tx1"/>
                </a:solidFill>
              </a:rPr>
              <a:t>kažejo</a:t>
            </a:r>
            <a:r>
              <a:rPr lang="en-US" sz="2400" dirty="0">
                <a:solidFill>
                  <a:schemeClr val="tx1"/>
                </a:solidFill>
              </a:rPr>
              <a:t> da so </a:t>
            </a:r>
            <a:r>
              <a:rPr lang="en-US" sz="2400" dirty="0" err="1">
                <a:solidFill>
                  <a:schemeClr val="tx1"/>
                </a:solidFill>
              </a:rPr>
              <a:t>problematična</a:t>
            </a:r>
            <a:r>
              <a:rPr lang="en-US" sz="2400" dirty="0">
                <a:solidFill>
                  <a:schemeClr val="tx1"/>
                </a:solidFill>
              </a:rPr>
              <a:t> tale </a:t>
            </a:r>
            <a:r>
              <a:rPr lang="en-US" sz="2400" dirty="0" err="1">
                <a:solidFill>
                  <a:schemeClr val="tx1"/>
                </a:solidFill>
              </a:rPr>
              <a:t>gesla</a:t>
            </a:r>
            <a:r>
              <a:rPr lang="en-US" sz="2400" dirty="0">
                <a:solidFill>
                  <a:schemeClr val="tx1"/>
                </a:solidFill>
              </a:rPr>
              <a:t>: </a:t>
            </a:r>
            <a:r>
              <a:rPr lang="en-US" sz="2400" b="1" u="sng" dirty="0">
                <a:solidFill>
                  <a:schemeClr val="tx1"/>
                </a:solidFill>
              </a:rPr>
              <a:t>&lt;NAVEDE NEKAJ GESEL. MED NJIMI JE TUDI VAŠE!&gt;</a:t>
            </a:r>
            <a:endParaRPr lang="en-US" sz="2400" dirty="0">
              <a:solidFill>
                <a:schemeClr val="tx1"/>
              </a:solidFill>
            </a:endParaRPr>
          </a:p>
          <a:p>
            <a:endParaRPr lang="en-US" sz="2400" b="1" u="sng" dirty="0">
              <a:solidFill>
                <a:schemeClr val="tx1"/>
              </a:solidFill>
            </a:endParaRPr>
          </a:p>
          <a:p>
            <a:r>
              <a:rPr lang="en-US" sz="2400" dirty="0" err="1">
                <a:solidFill>
                  <a:schemeClr val="tx1"/>
                </a:solidFill>
              </a:rPr>
              <a:t>Ponavadi</a:t>
            </a:r>
            <a:r>
              <a:rPr lang="en-US" sz="2400" dirty="0">
                <a:solidFill>
                  <a:schemeClr val="tx1"/>
                </a:solidFill>
              </a:rPr>
              <a:t> se </a:t>
            </a:r>
            <a:r>
              <a:rPr lang="en-US" sz="2400" dirty="0" err="1">
                <a:solidFill>
                  <a:schemeClr val="tx1"/>
                </a:solidFill>
              </a:rPr>
              <a:t>izkaže</a:t>
            </a:r>
            <a:r>
              <a:rPr lang="en-US" sz="2400" dirty="0">
                <a:solidFill>
                  <a:schemeClr val="tx1"/>
                </a:solidFill>
              </a:rPr>
              <a:t>, da </a:t>
            </a:r>
            <a:r>
              <a:rPr lang="en-US" sz="2400" dirty="0" err="1">
                <a:solidFill>
                  <a:schemeClr val="tx1"/>
                </a:solidFill>
              </a:rPr>
              <a:t>uporabniki</a:t>
            </a:r>
            <a:r>
              <a:rPr lang="en-US" sz="2400" dirty="0">
                <a:solidFill>
                  <a:schemeClr val="tx1"/>
                </a:solidFill>
              </a:rPr>
              <a:t> </a:t>
            </a:r>
            <a:r>
              <a:rPr lang="en-US" sz="2400" dirty="0" err="1">
                <a:solidFill>
                  <a:schemeClr val="tx1"/>
                </a:solidFill>
              </a:rPr>
              <a:t>niso</a:t>
            </a:r>
            <a:r>
              <a:rPr lang="en-US" sz="2400" dirty="0">
                <a:solidFill>
                  <a:schemeClr val="tx1"/>
                </a:solidFill>
              </a:rPr>
              <a:t> </a:t>
            </a:r>
            <a:r>
              <a:rPr lang="en-US" sz="2400" dirty="0" err="1">
                <a:solidFill>
                  <a:schemeClr val="tx1"/>
                </a:solidFill>
              </a:rPr>
              <a:t>vedeli</a:t>
            </a:r>
            <a:r>
              <a:rPr lang="en-US" sz="2400" dirty="0">
                <a:solidFill>
                  <a:schemeClr val="tx1"/>
                </a:solidFill>
              </a:rPr>
              <a:t>, da je </a:t>
            </a:r>
            <a:r>
              <a:rPr lang="en-US" sz="2400" dirty="0" err="1">
                <a:solidFill>
                  <a:schemeClr val="tx1"/>
                </a:solidFill>
              </a:rPr>
              <a:t>njihovo</a:t>
            </a:r>
            <a:r>
              <a:rPr lang="en-US" sz="2400" dirty="0">
                <a:solidFill>
                  <a:schemeClr val="tx1"/>
                </a:solidFill>
              </a:rPr>
              <a:t> </a:t>
            </a:r>
            <a:r>
              <a:rPr lang="en-US" sz="2400" dirty="0" err="1">
                <a:solidFill>
                  <a:schemeClr val="tx1"/>
                </a:solidFill>
              </a:rPr>
              <a:t>geslo</a:t>
            </a:r>
            <a:r>
              <a:rPr lang="en-US" sz="2400" dirty="0">
                <a:solidFill>
                  <a:schemeClr val="tx1"/>
                </a:solidFill>
              </a:rPr>
              <a:t> </a:t>
            </a:r>
            <a:r>
              <a:rPr lang="en-US" sz="2400" dirty="0" err="1">
                <a:solidFill>
                  <a:schemeClr val="tx1"/>
                </a:solidFill>
              </a:rPr>
              <a:t>šibko</a:t>
            </a:r>
            <a:r>
              <a:rPr lang="en-US" sz="2400" dirty="0">
                <a:solidFill>
                  <a:schemeClr val="tx1"/>
                </a:solidFill>
              </a:rPr>
              <a:t>. </a:t>
            </a:r>
            <a:r>
              <a:rPr lang="en-US" sz="2400" dirty="0" err="1">
                <a:solidFill>
                  <a:schemeClr val="tx1"/>
                </a:solidFill>
              </a:rPr>
              <a:t>Mislili</a:t>
            </a:r>
            <a:r>
              <a:rPr lang="en-US" sz="2400" dirty="0">
                <a:solidFill>
                  <a:schemeClr val="tx1"/>
                </a:solidFill>
              </a:rPr>
              <a:t> so, da je </a:t>
            </a:r>
            <a:r>
              <a:rPr lang="en-US" sz="2400" dirty="0" err="1">
                <a:solidFill>
                  <a:schemeClr val="tx1"/>
                </a:solidFill>
              </a:rPr>
              <a:t>dovolj</a:t>
            </a:r>
            <a:r>
              <a:rPr lang="en-US" sz="2400" dirty="0">
                <a:solidFill>
                  <a:schemeClr val="tx1"/>
                </a:solidFill>
              </a:rPr>
              <a:t>, </a:t>
            </a:r>
            <a:r>
              <a:rPr lang="en-US" sz="2400" dirty="0" err="1">
                <a:solidFill>
                  <a:schemeClr val="tx1"/>
                </a:solidFill>
              </a:rPr>
              <a:t>če</a:t>
            </a:r>
            <a:r>
              <a:rPr lang="en-US" sz="2400" dirty="0">
                <a:solidFill>
                  <a:schemeClr val="tx1"/>
                </a:solidFill>
              </a:rPr>
              <a:t> </a:t>
            </a:r>
            <a:r>
              <a:rPr lang="en-US" sz="2400" dirty="0" err="1">
                <a:solidFill>
                  <a:schemeClr val="tx1"/>
                </a:solidFill>
              </a:rPr>
              <a:t>na</a:t>
            </a:r>
            <a:r>
              <a:rPr lang="en-US" sz="2400" dirty="0">
                <a:solidFill>
                  <a:schemeClr val="tx1"/>
                </a:solidFill>
              </a:rPr>
              <a:t> primer </a:t>
            </a:r>
            <a:r>
              <a:rPr lang="en-US" sz="2400" dirty="0" err="1">
                <a:solidFill>
                  <a:schemeClr val="tx1"/>
                </a:solidFill>
              </a:rPr>
              <a:t>zamenjajo</a:t>
            </a:r>
            <a:r>
              <a:rPr lang="en-US" sz="2400" dirty="0">
                <a:solidFill>
                  <a:schemeClr val="tx1"/>
                </a:solidFill>
              </a:rPr>
              <a:t> ”e” in ”3”. Ali pa </a:t>
            </a:r>
            <a:r>
              <a:rPr lang="en-US" sz="2400" dirty="0" err="1">
                <a:solidFill>
                  <a:schemeClr val="tx1"/>
                </a:solidFill>
              </a:rPr>
              <a:t>dodali</a:t>
            </a:r>
            <a:r>
              <a:rPr lang="en-US" sz="2400" dirty="0">
                <a:solidFill>
                  <a:schemeClr val="tx1"/>
                </a:solidFill>
              </a:rPr>
              <a:t> </a:t>
            </a:r>
            <a:r>
              <a:rPr lang="en-US" sz="2400" dirty="0" err="1">
                <a:solidFill>
                  <a:schemeClr val="tx1"/>
                </a:solidFill>
              </a:rPr>
              <a:t>številko</a:t>
            </a:r>
            <a:r>
              <a:rPr lang="en-US" sz="2400" dirty="0">
                <a:solidFill>
                  <a:schemeClr val="tx1"/>
                </a:solidFill>
              </a:rPr>
              <a:t> </a:t>
            </a:r>
            <a:r>
              <a:rPr lang="en-US" sz="2400" dirty="0" err="1">
                <a:solidFill>
                  <a:schemeClr val="tx1"/>
                </a:solidFill>
              </a:rPr>
              <a:t>na</a:t>
            </a:r>
            <a:r>
              <a:rPr lang="en-US" sz="2400" dirty="0">
                <a:solidFill>
                  <a:schemeClr val="tx1"/>
                </a:solidFill>
              </a:rPr>
              <a:t> </a:t>
            </a:r>
            <a:r>
              <a:rPr lang="en-US" sz="2400" dirty="0" err="1">
                <a:solidFill>
                  <a:schemeClr val="tx1"/>
                </a:solidFill>
              </a:rPr>
              <a:t>konec</a:t>
            </a:r>
            <a:r>
              <a:rPr lang="en-US" sz="2400" dirty="0">
                <a:solidFill>
                  <a:schemeClr val="tx1"/>
                </a:solidFill>
              </a:rPr>
              <a:t> </a:t>
            </a:r>
            <a:r>
              <a:rPr lang="en-US" sz="2400" dirty="0" err="1">
                <a:solidFill>
                  <a:schemeClr val="tx1"/>
                </a:solidFill>
              </a:rPr>
              <a:t>besede</a:t>
            </a:r>
            <a:r>
              <a:rPr lang="en-US" sz="2400" dirty="0">
                <a:solidFill>
                  <a:schemeClr val="tx1"/>
                </a:solidFill>
              </a:rPr>
              <a:t>. </a:t>
            </a:r>
            <a:r>
              <a:rPr lang="en-US" sz="2400" dirty="0" err="1">
                <a:solidFill>
                  <a:schemeClr val="tx1"/>
                </a:solidFill>
              </a:rPr>
              <a:t>Kot</a:t>
            </a:r>
            <a:r>
              <a:rPr lang="en-US" sz="2400" dirty="0">
                <a:solidFill>
                  <a:schemeClr val="tx1"/>
                </a:solidFill>
              </a:rPr>
              <a:t> </a:t>
            </a:r>
            <a:r>
              <a:rPr lang="en-US" sz="2400" dirty="0" err="1">
                <a:solidFill>
                  <a:schemeClr val="tx1"/>
                </a:solidFill>
              </a:rPr>
              <a:t>na</a:t>
            </a:r>
            <a:r>
              <a:rPr lang="en-US" sz="2400" dirty="0">
                <a:solidFill>
                  <a:schemeClr val="tx1"/>
                </a:solidFill>
              </a:rPr>
              <a:t> primer “Janez123”. </a:t>
            </a:r>
            <a:r>
              <a:rPr lang="en-US" sz="2400" dirty="0" err="1">
                <a:solidFill>
                  <a:schemeClr val="tx1"/>
                </a:solidFill>
              </a:rPr>
              <a:t>Svetujem</a:t>
            </a:r>
            <a:r>
              <a:rPr lang="en-US" sz="2400" dirty="0">
                <a:solidFill>
                  <a:schemeClr val="tx1"/>
                </a:solidFill>
              </a:rPr>
              <a:t> </a:t>
            </a:r>
            <a:r>
              <a:rPr lang="en-US" sz="2400" dirty="0" err="1">
                <a:solidFill>
                  <a:schemeClr val="tx1"/>
                </a:solidFill>
              </a:rPr>
              <a:t>vam</a:t>
            </a:r>
            <a:r>
              <a:rPr lang="en-US" sz="2400" dirty="0">
                <a:solidFill>
                  <a:schemeClr val="tx1"/>
                </a:solidFill>
              </a:rPr>
              <a:t>, da </a:t>
            </a:r>
            <a:r>
              <a:rPr lang="en-US" sz="2400" dirty="0" err="1">
                <a:solidFill>
                  <a:schemeClr val="tx1"/>
                </a:solidFill>
              </a:rPr>
              <a:t>te</a:t>
            </a:r>
            <a:r>
              <a:rPr lang="en-US" sz="2400" dirty="0">
                <a:solidFill>
                  <a:schemeClr val="tx1"/>
                </a:solidFill>
              </a:rPr>
              <a:t> </a:t>
            </a:r>
            <a:r>
              <a:rPr lang="en-US" sz="2400" dirty="0" err="1">
                <a:solidFill>
                  <a:schemeClr val="tx1"/>
                </a:solidFill>
              </a:rPr>
              <a:t>napake</a:t>
            </a:r>
            <a:r>
              <a:rPr lang="en-US" sz="2400" dirty="0">
                <a:solidFill>
                  <a:schemeClr val="tx1"/>
                </a:solidFill>
              </a:rPr>
              <a:t> </a:t>
            </a:r>
            <a:r>
              <a:rPr lang="en-US" sz="2400" dirty="0" err="1">
                <a:solidFill>
                  <a:schemeClr val="tx1"/>
                </a:solidFill>
              </a:rPr>
              <a:t>odpravite</a:t>
            </a:r>
            <a:r>
              <a:rPr lang="en-US" sz="2400" dirty="0">
                <a:solidFill>
                  <a:schemeClr val="tx1"/>
                </a:solidFill>
              </a:rPr>
              <a:t> </a:t>
            </a:r>
            <a:r>
              <a:rPr lang="en-US" sz="2400" dirty="0" err="1">
                <a:solidFill>
                  <a:schemeClr val="tx1"/>
                </a:solidFill>
              </a:rPr>
              <a:t>čimprej</a:t>
            </a:r>
            <a:r>
              <a:rPr lang="en-US" sz="2400" dirty="0">
                <a:solidFill>
                  <a:schemeClr val="tx1"/>
                </a:solidFill>
              </a:rPr>
              <a:t>. </a:t>
            </a:r>
          </a:p>
          <a:p>
            <a:endParaRPr lang="en-US" sz="2400" dirty="0">
              <a:solidFill>
                <a:schemeClr val="tx1"/>
              </a:solidFill>
            </a:endParaRPr>
          </a:p>
          <a:p>
            <a:r>
              <a:rPr lang="en-US" sz="2400" b="1" dirty="0">
                <a:solidFill>
                  <a:schemeClr val="tx1"/>
                </a:solidFill>
              </a:rPr>
              <a:t>Na </a:t>
            </a:r>
            <a:r>
              <a:rPr lang="en-US" sz="2400" b="1" dirty="0" err="1">
                <a:solidFill>
                  <a:schemeClr val="tx1"/>
                </a:solidFill>
              </a:rPr>
              <a:t>Bobovi</a:t>
            </a:r>
            <a:r>
              <a:rPr lang="en-US" sz="2400" b="1" dirty="0">
                <a:solidFill>
                  <a:schemeClr val="tx1"/>
                </a:solidFill>
              </a:rPr>
              <a:t> </a:t>
            </a:r>
            <a:r>
              <a:rPr lang="en-US" sz="2400" b="1" dirty="0" err="1">
                <a:solidFill>
                  <a:schemeClr val="tx1"/>
                </a:solidFill>
              </a:rPr>
              <a:t>prezentaciji</a:t>
            </a:r>
            <a:r>
              <a:rPr lang="en-US" sz="2400" b="1" dirty="0">
                <a:solidFill>
                  <a:schemeClr val="tx1"/>
                </a:solidFill>
              </a:rPr>
              <a:t> je </a:t>
            </a:r>
            <a:r>
              <a:rPr lang="en-US" sz="2400" b="1" dirty="0" err="1">
                <a:solidFill>
                  <a:schemeClr val="tx1"/>
                </a:solidFill>
              </a:rPr>
              <a:t>povezava</a:t>
            </a:r>
            <a:r>
              <a:rPr lang="en-US" sz="2400" b="1" dirty="0">
                <a:solidFill>
                  <a:schemeClr val="tx1"/>
                </a:solidFill>
              </a:rPr>
              <a:t> </a:t>
            </a:r>
            <a:r>
              <a:rPr lang="en-US" sz="2400" b="1" dirty="0" err="1">
                <a:solidFill>
                  <a:schemeClr val="tx1"/>
                </a:solidFill>
              </a:rPr>
              <a:t>ki</a:t>
            </a:r>
            <a:r>
              <a:rPr lang="en-US" sz="2400" b="1" dirty="0">
                <a:solidFill>
                  <a:schemeClr val="tx1"/>
                </a:solidFill>
              </a:rPr>
              <a:t> </a:t>
            </a:r>
            <a:r>
              <a:rPr lang="en-US" sz="2400" b="1" dirty="0" err="1">
                <a:solidFill>
                  <a:schemeClr val="tx1"/>
                </a:solidFill>
              </a:rPr>
              <a:t>omogoča</a:t>
            </a:r>
            <a:r>
              <a:rPr lang="en-US" sz="2400" b="1" dirty="0">
                <a:solidFill>
                  <a:schemeClr val="tx1"/>
                </a:solidFill>
              </a:rPr>
              <a:t> </a:t>
            </a:r>
            <a:r>
              <a:rPr lang="en-US" sz="2400" b="1" dirty="0" err="1">
                <a:solidFill>
                  <a:schemeClr val="tx1"/>
                </a:solidFill>
              </a:rPr>
              <a:t>spremembo</a:t>
            </a:r>
            <a:r>
              <a:rPr lang="en-US" sz="2400" b="1" dirty="0">
                <a:solidFill>
                  <a:schemeClr val="tx1"/>
                </a:solidFill>
              </a:rPr>
              <a:t> </a:t>
            </a:r>
            <a:r>
              <a:rPr lang="en-US" sz="2400" b="1" dirty="0" err="1">
                <a:solidFill>
                  <a:schemeClr val="tx1"/>
                </a:solidFill>
              </a:rPr>
              <a:t>gesla</a:t>
            </a:r>
            <a:r>
              <a:rPr lang="en-US" sz="2400" b="1" dirty="0">
                <a:solidFill>
                  <a:schemeClr val="tx1"/>
                </a:solidFill>
              </a:rPr>
              <a:t>.</a:t>
            </a:r>
          </a:p>
        </p:txBody>
      </p:sp>
      <p:sp>
        <p:nvSpPr>
          <p:cNvPr id="8" name="Text Placeholder 5"/>
          <p:cNvSpPr txBox="1">
            <a:spLocks/>
          </p:cNvSpPr>
          <p:nvPr/>
        </p:nvSpPr>
        <p:spPr>
          <a:xfrm>
            <a:off x="277003" y="4766938"/>
            <a:ext cx="11887200"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2. </a:t>
            </a:r>
            <a:r>
              <a:rPr lang="en-US" sz="3000" dirty="0" err="1"/>
              <a:t>Roke</a:t>
            </a:r>
            <a:r>
              <a:rPr lang="en-US" sz="3000" dirty="0"/>
              <a:t> </a:t>
            </a:r>
            <a:r>
              <a:rPr lang="en-US" sz="3000" dirty="0" err="1"/>
              <a:t>gor</a:t>
            </a:r>
            <a:r>
              <a:rPr lang="en-US" sz="3000" dirty="0"/>
              <a:t>, </a:t>
            </a:r>
            <a:r>
              <a:rPr lang="en-US" sz="3000" dirty="0" err="1"/>
              <a:t>tisti</a:t>
            </a:r>
            <a:r>
              <a:rPr lang="en-US" sz="3000" dirty="0"/>
              <a:t>, </a:t>
            </a:r>
            <a:r>
              <a:rPr lang="en-US" sz="3000" dirty="0" err="1"/>
              <a:t>ki</a:t>
            </a:r>
            <a:r>
              <a:rPr lang="en-US" sz="3000" dirty="0"/>
              <a:t> </a:t>
            </a:r>
            <a:r>
              <a:rPr lang="en-US" sz="3000" dirty="0" err="1"/>
              <a:t>ste</a:t>
            </a:r>
            <a:r>
              <a:rPr lang="en-US" sz="3000" dirty="0"/>
              <a:t> </a:t>
            </a:r>
            <a:r>
              <a:rPr lang="en-US" sz="3000" dirty="0" err="1"/>
              <a:t>pomislili</a:t>
            </a:r>
            <a:r>
              <a:rPr lang="en-US" sz="3000" dirty="0"/>
              <a:t> da </a:t>
            </a:r>
            <a:r>
              <a:rPr lang="en-US" sz="3000" dirty="0" err="1"/>
              <a:t>naj</a:t>
            </a:r>
            <a:r>
              <a:rPr lang="en-US" sz="3000" dirty="0"/>
              <a:t> </a:t>
            </a:r>
            <a:r>
              <a:rPr lang="en-US" sz="3000" dirty="0" err="1"/>
              <a:t>drugi</a:t>
            </a:r>
            <a:r>
              <a:rPr lang="en-US" sz="3000" dirty="0"/>
              <a:t> </a:t>
            </a:r>
            <a:r>
              <a:rPr lang="en-US" sz="3000" dirty="0" err="1"/>
              <a:t>kar</a:t>
            </a:r>
            <a:r>
              <a:rPr lang="en-US" sz="3000" dirty="0"/>
              <a:t> </a:t>
            </a:r>
            <a:r>
              <a:rPr lang="en-US" sz="3000" dirty="0" err="1"/>
              <a:t>vdrejo</a:t>
            </a:r>
            <a:r>
              <a:rPr lang="en-US" sz="3000" dirty="0"/>
              <a:t> v </a:t>
            </a:r>
            <a:r>
              <a:rPr lang="en-US" sz="3000" dirty="0" err="1"/>
              <a:t>vaš</a:t>
            </a:r>
            <a:r>
              <a:rPr lang="en-US" sz="3000" dirty="0"/>
              <a:t> </a:t>
            </a:r>
            <a:r>
              <a:rPr lang="en-US" sz="3000" dirty="0" err="1"/>
              <a:t>računalnik</a:t>
            </a:r>
            <a:r>
              <a:rPr lang="en-US" sz="3000" dirty="0"/>
              <a:t>, </a:t>
            </a:r>
            <a:r>
              <a:rPr lang="en-US" sz="3000" dirty="0" err="1"/>
              <a:t>sej</a:t>
            </a:r>
            <a:r>
              <a:rPr lang="en-US" sz="3000" dirty="0"/>
              <a:t> </a:t>
            </a:r>
            <a:r>
              <a:rPr lang="en-US" sz="3000" dirty="0" err="1"/>
              <a:t>itak</a:t>
            </a:r>
            <a:r>
              <a:rPr lang="en-US" sz="3000" dirty="0"/>
              <a:t> </a:t>
            </a:r>
            <a:r>
              <a:rPr lang="en-US" sz="3000" dirty="0" err="1"/>
              <a:t>nimate</a:t>
            </a:r>
            <a:r>
              <a:rPr lang="en-US" sz="3000" dirty="0"/>
              <a:t> </a:t>
            </a:r>
            <a:r>
              <a:rPr lang="en-US" sz="3000" dirty="0" err="1"/>
              <a:t>kaj</a:t>
            </a:r>
            <a:r>
              <a:rPr lang="en-US" sz="3000" dirty="0"/>
              <a:t> </a:t>
            </a:r>
            <a:r>
              <a:rPr lang="en-US" sz="3000" dirty="0" err="1"/>
              <a:t>skrivat</a:t>
            </a:r>
            <a:r>
              <a:rPr lang="en-US" sz="3000" dirty="0"/>
              <a:t>.</a:t>
            </a:r>
          </a:p>
        </p:txBody>
      </p:sp>
      <p:sp>
        <p:nvSpPr>
          <p:cNvPr id="9" name="Text Placeholder 5"/>
          <p:cNvSpPr txBox="1">
            <a:spLocks/>
          </p:cNvSpPr>
          <p:nvPr/>
        </p:nvSpPr>
        <p:spPr>
          <a:xfrm>
            <a:off x="277003" y="5727227"/>
            <a:ext cx="11887200"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F04E23"/>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3. </a:t>
            </a:r>
            <a:r>
              <a:rPr lang="en-US" sz="3000" dirty="0" err="1"/>
              <a:t>Roke</a:t>
            </a:r>
            <a:r>
              <a:rPr lang="en-US" sz="3000" dirty="0"/>
              <a:t> </a:t>
            </a:r>
            <a:r>
              <a:rPr lang="en-US" sz="3000" dirty="0" err="1"/>
              <a:t>gor</a:t>
            </a:r>
            <a:r>
              <a:rPr lang="en-US" sz="3000" dirty="0"/>
              <a:t>, </a:t>
            </a:r>
            <a:r>
              <a:rPr lang="en-US" sz="3000" dirty="0" err="1"/>
              <a:t>če</a:t>
            </a:r>
            <a:r>
              <a:rPr lang="en-US" sz="3000" dirty="0"/>
              <a:t> </a:t>
            </a:r>
            <a:r>
              <a:rPr lang="en-US" sz="3000" dirty="0" err="1"/>
              <a:t>ste</a:t>
            </a:r>
            <a:r>
              <a:rPr lang="en-US" sz="3000" dirty="0"/>
              <a:t> </a:t>
            </a:r>
            <a:r>
              <a:rPr lang="en-US" sz="3000" dirty="0" err="1"/>
              <a:t>pomislili</a:t>
            </a:r>
            <a:r>
              <a:rPr lang="en-US" sz="3000" dirty="0"/>
              <a:t>, da bi </a:t>
            </a:r>
            <a:r>
              <a:rPr lang="en-US" sz="3000" dirty="0" err="1"/>
              <a:t>zamenjali</a:t>
            </a:r>
            <a:r>
              <a:rPr lang="en-US" sz="3000" dirty="0"/>
              <a:t> </a:t>
            </a:r>
            <a:r>
              <a:rPr lang="en-US" sz="3000" dirty="0" err="1"/>
              <a:t>geslo</a:t>
            </a:r>
            <a:r>
              <a:rPr lang="en-US" sz="3000" dirty="0"/>
              <a:t> in bi </a:t>
            </a:r>
            <a:r>
              <a:rPr lang="en-US" sz="3000" dirty="0" err="1"/>
              <a:t>potem</a:t>
            </a:r>
            <a:r>
              <a:rPr lang="en-US" sz="3000" dirty="0"/>
              <a:t> </a:t>
            </a:r>
            <a:r>
              <a:rPr lang="en-US" sz="3000" i="1" dirty="0"/>
              <a:t>to res </a:t>
            </a:r>
            <a:r>
              <a:rPr lang="en-US" sz="3000" i="1" dirty="0" err="1"/>
              <a:t>naredili</a:t>
            </a:r>
            <a:r>
              <a:rPr lang="en-US" sz="3000" dirty="0"/>
              <a:t>.</a:t>
            </a:r>
          </a:p>
        </p:txBody>
      </p:sp>
      <p:sp>
        <p:nvSpPr>
          <p:cNvPr id="2" name="TextBox 1"/>
          <p:cNvSpPr txBox="1"/>
          <p:nvPr/>
        </p:nvSpPr>
        <p:spPr>
          <a:xfrm>
            <a:off x="2837793" y="509858"/>
            <a:ext cx="6432331" cy="1625060"/>
          </a:xfrm>
          <a:prstGeom prst="rect">
            <a:avLst/>
          </a:prstGeom>
          <a:solidFill>
            <a:schemeClr val="accent6"/>
          </a:solidFill>
        </p:spPr>
        <p:txBody>
          <a:bodyPr wrap="square" lIns="182880" tIns="146304" rIns="182880" bIns="146304" rtlCol="0">
            <a:spAutoFit/>
          </a:bodyPr>
          <a:lstStyle/>
          <a:p>
            <a:pPr>
              <a:lnSpc>
                <a:spcPct val="90000"/>
              </a:lnSpc>
              <a:spcAft>
                <a:spcPts val="600"/>
              </a:spcAft>
            </a:pPr>
            <a:r>
              <a:rPr lang="en-US" sz="2400" dirty="0" err="1">
                <a:solidFill>
                  <a:schemeClr val="bg1"/>
                </a:solidFill>
              </a:rPr>
              <a:t>Kako</a:t>
            </a:r>
            <a:r>
              <a:rPr lang="en-US" sz="2400" dirty="0">
                <a:solidFill>
                  <a:schemeClr val="bg1"/>
                </a:solidFill>
              </a:rPr>
              <a:t> Bob </a:t>
            </a:r>
            <a:r>
              <a:rPr lang="en-US" sz="2400" dirty="0" err="1">
                <a:solidFill>
                  <a:schemeClr val="bg1"/>
                </a:solidFill>
              </a:rPr>
              <a:t>pozna</a:t>
            </a:r>
            <a:r>
              <a:rPr lang="en-US" sz="2400" dirty="0">
                <a:solidFill>
                  <a:schemeClr val="bg1"/>
                </a:solidFill>
              </a:rPr>
              <a:t> </a:t>
            </a:r>
            <a:r>
              <a:rPr lang="en-US" sz="2400" dirty="0" err="1">
                <a:solidFill>
                  <a:schemeClr val="bg1"/>
                </a:solidFill>
              </a:rPr>
              <a:t>vaše</a:t>
            </a:r>
            <a:r>
              <a:rPr lang="en-US" sz="2400" dirty="0">
                <a:solidFill>
                  <a:schemeClr val="bg1"/>
                </a:solidFill>
              </a:rPr>
              <a:t> </a:t>
            </a:r>
            <a:r>
              <a:rPr lang="en-US" sz="2400" dirty="0" err="1">
                <a:solidFill>
                  <a:schemeClr val="bg1"/>
                </a:solidFill>
              </a:rPr>
              <a:t>geslo</a:t>
            </a:r>
            <a:r>
              <a:rPr lang="en-US" sz="2400" dirty="0">
                <a:solidFill>
                  <a:schemeClr val="bg1"/>
                </a:solidFill>
              </a:rPr>
              <a:t>? Ker je </a:t>
            </a:r>
            <a:r>
              <a:rPr lang="en-US" sz="2400" dirty="0" err="1">
                <a:solidFill>
                  <a:schemeClr val="bg1"/>
                </a:solidFill>
              </a:rPr>
              <a:t>njegova</a:t>
            </a:r>
            <a:r>
              <a:rPr lang="en-US" sz="2400" dirty="0">
                <a:solidFill>
                  <a:schemeClr val="bg1"/>
                </a:solidFill>
              </a:rPr>
              <a:t> </a:t>
            </a:r>
            <a:r>
              <a:rPr lang="en-US" sz="2400" dirty="0" err="1">
                <a:solidFill>
                  <a:schemeClr val="bg1"/>
                </a:solidFill>
              </a:rPr>
              <a:t>ekipa</a:t>
            </a:r>
            <a:r>
              <a:rPr lang="en-US" sz="2400" dirty="0">
                <a:solidFill>
                  <a:schemeClr val="bg1"/>
                </a:solidFill>
              </a:rPr>
              <a:t> </a:t>
            </a:r>
            <a:r>
              <a:rPr lang="en-US" sz="2400" dirty="0" err="1">
                <a:solidFill>
                  <a:schemeClr val="bg1"/>
                </a:solidFill>
              </a:rPr>
              <a:t>uporabila</a:t>
            </a:r>
            <a:r>
              <a:rPr lang="en-US" sz="2400" dirty="0">
                <a:solidFill>
                  <a:schemeClr val="bg1"/>
                </a:solidFill>
              </a:rPr>
              <a:t> </a:t>
            </a:r>
            <a:r>
              <a:rPr lang="en-US" sz="2400" dirty="0" err="1">
                <a:solidFill>
                  <a:schemeClr val="bg1"/>
                </a:solidFill>
              </a:rPr>
              <a:t>specializirano</a:t>
            </a:r>
            <a:r>
              <a:rPr lang="en-US" sz="2400" dirty="0">
                <a:solidFill>
                  <a:schemeClr val="bg1"/>
                </a:solidFill>
              </a:rPr>
              <a:t> </a:t>
            </a:r>
            <a:r>
              <a:rPr lang="en-US" sz="2400" dirty="0" err="1">
                <a:solidFill>
                  <a:schemeClr val="bg1"/>
                </a:solidFill>
              </a:rPr>
              <a:t>opremo</a:t>
            </a:r>
            <a:r>
              <a:rPr lang="en-US" sz="2400" dirty="0">
                <a:solidFill>
                  <a:schemeClr val="bg1"/>
                </a:solidFill>
              </a:rPr>
              <a:t> in </a:t>
            </a:r>
            <a:r>
              <a:rPr lang="en-US" sz="2400" dirty="0" err="1">
                <a:solidFill>
                  <a:schemeClr val="bg1"/>
                </a:solidFill>
              </a:rPr>
              <a:t>surovo</a:t>
            </a:r>
            <a:r>
              <a:rPr lang="en-US" sz="2400" dirty="0">
                <a:solidFill>
                  <a:schemeClr val="bg1"/>
                </a:solidFill>
              </a:rPr>
              <a:t> silo, </a:t>
            </a:r>
            <a:r>
              <a:rPr lang="en-US" sz="2400" dirty="0" err="1">
                <a:solidFill>
                  <a:schemeClr val="bg1"/>
                </a:solidFill>
              </a:rPr>
              <a:t>na</a:t>
            </a:r>
            <a:r>
              <a:rPr lang="en-US" sz="2400" dirty="0">
                <a:solidFill>
                  <a:schemeClr val="bg1"/>
                </a:solidFill>
              </a:rPr>
              <a:t> primer. Ali pa so se </a:t>
            </a:r>
            <a:r>
              <a:rPr lang="en-US" sz="2400" dirty="0" err="1">
                <a:solidFill>
                  <a:schemeClr val="bg1"/>
                </a:solidFill>
              </a:rPr>
              <a:t>šli</a:t>
            </a:r>
            <a:r>
              <a:rPr lang="en-US" sz="2400" dirty="0">
                <a:solidFill>
                  <a:schemeClr val="bg1"/>
                </a:solidFill>
              </a:rPr>
              <a:t> </a:t>
            </a:r>
            <a:r>
              <a:rPr lang="en-US" sz="2400" dirty="0" err="1">
                <a:solidFill>
                  <a:schemeClr val="bg1"/>
                </a:solidFill>
              </a:rPr>
              <a:t>socialni</a:t>
            </a:r>
            <a:r>
              <a:rPr lang="en-US" sz="2400" dirty="0">
                <a:solidFill>
                  <a:schemeClr val="bg1"/>
                </a:solidFill>
              </a:rPr>
              <a:t> </a:t>
            </a:r>
            <a:r>
              <a:rPr lang="en-US" sz="2400" dirty="0" err="1">
                <a:solidFill>
                  <a:schemeClr val="bg1"/>
                </a:solidFill>
              </a:rPr>
              <a:t>inženiring</a:t>
            </a:r>
            <a:r>
              <a:rPr lang="en-US" sz="2400" dirty="0">
                <a:solidFill>
                  <a:schemeClr val="bg1"/>
                </a:solidFill>
              </a:rPr>
              <a:t>. </a:t>
            </a:r>
            <a:r>
              <a:rPr lang="en-US" sz="2400" dirty="0" err="1">
                <a:solidFill>
                  <a:schemeClr val="bg1"/>
                </a:solidFill>
              </a:rPr>
              <a:t>Kasneje</a:t>
            </a:r>
            <a:r>
              <a:rPr lang="en-US" sz="2400" dirty="0">
                <a:solidFill>
                  <a:schemeClr val="bg1"/>
                </a:solidFill>
              </a:rPr>
              <a:t> </a:t>
            </a:r>
            <a:r>
              <a:rPr lang="en-US" sz="2400" dirty="0" err="1">
                <a:solidFill>
                  <a:schemeClr val="bg1"/>
                </a:solidFill>
              </a:rPr>
              <a:t>bom</a:t>
            </a:r>
            <a:r>
              <a:rPr lang="en-US" sz="2400" dirty="0">
                <a:solidFill>
                  <a:schemeClr val="bg1"/>
                </a:solidFill>
              </a:rPr>
              <a:t> </a:t>
            </a:r>
            <a:r>
              <a:rPr lang="en-US" sz="2400" dirty="0" err="1">
                <a:solidFill>
                  <a:schemeClr val="bg1"/>
                </a:solidFill>
              </a:rPr>
              <a:t>povedal</a:t>
            </a:r>
            <a:r>
              <a:rPr lang="en-US" sz="2400" dirty="0">
                <a:solidFill>
                  <a:schemeClr val="bg1"/>
                </a:solidFill>
              </a:rPr>
              <a:t> </a:t>
            </a:r>
            <a:r>
              <a:rPr lang="en-US" sz="2400" dirty="0" err="1">
                <a:solidFill>
                  <a:schemeClr val="bg1"/>
                </a:solidFill>
              </a:rPr>
              <a:t>več</a:t>
            </a:r>
            <a:r>
              <a:rPr lang="en-US" sz="2400" dirty="0">
                <a:solidFill>
                  <a:schemeClr val="bg1"/>
                </a:solidFill>
              </a:rPr>
              <a:t> o tem.</a:t>
            </a:r>
          </a:p>
        </p:txBody>
      </p:sp>
    </p:spTree>
    <p:extLst>
      <p:ext uri="{BB962C8B-B14F-4D97-AF65-F5344CB8AC3E}">
        <p14:creationId xmlns:p14="http://schemas.microsoft.com/office/powerpoint/2010/main" val="53620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2" grpId="0" animBg="1"/>
    </p:bldLst>
  </p:timing>
</p:sld>
</file>

<file path=ppt/theme/theme1.xml><?xml version="1.0" encoding="utf-8"?>
<a:theme xmlns:a="http://schemas.openxmlformats.org/drawingml/2006/main" name="Windows 10 Brand Template 16x9">
  <a:themeElements>
    <a:clrScheme name="Custom 1">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FFC000"/>
      </a:hlink>
      <a:folHlink>
        <a:srgbClr val="A5A5A5"/>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TK21_template" id="{2F0E12AD-A687-4036-BF74-ECB306E38FF8}" vid="{8E092E32-C48B-4C3D-810B-E4A46C0C3A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1" ma:contentTypeDescription="Create a new document." ma:contentTypeScope="" ma:versionID="39dd6e28de13981fc99600d481b1de5c">
  <xsd:schema xmlns:xsd="http://www.w3.org/2001/XMLSchema" xmlns:xs="http://www.w3.org/2001/XMLSchema" xmlns:p="http://schemas.microsoft.com/office/2006/metadata/properties" xmlns:ns3="630a2e83-186a-4a0f-ab27-bee8a8096abc" targetNamespace="http://schemas.microsoft.com/office/2006/metadata/properties" ma:root="true" ma:fieldsID="e5a18a002045f9f0e2a3c9cc06ab2675" ns3:_="">
    <xsd:import namespace="630a2e83-186a-4a0f-ab27-bee8a8096ab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678F0-6EA3-4F58-92F2-E73D80B53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630a2e83-186a-4a0f-ab27-bee8a8096ab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ntk_template_final</Template>
  <TotalTime>580</TotalTime>
  <Words>5565</Words>
  <Application>Microsoft Office PowerPoint</Application>
  <PresentationFormat>Custom</PresentationFormat>
  <Paragraphs>501</Paragraphs>
  <Slides>46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Consolas</vt:lpstr>
      <vt:lpstr>Segoe UI</vt:lpstr>
      <vt:lpstr>Segoe UI Light</vt:lpstr>
      <vt:lpstr>Wingdings</vt:lpstr>
      <vt:lpstr>Windows 10 Brand Template 16x9</vt:lpstr>
      <vt:lpstr>PowerPoint Presentation</vt:lpstr>
      <vt:lpstr>Ne pa ne bom!  Zakaj uporabniki ne sledijo varnostnim navodilom?</vt:lpstr>
      <vt:lpstr>Oris predavanja </vt:lpstr>
      <vt:lpstr>O meni </vt:lpstr>
      <vt:lpstr>O čem bomo govorili in zakaj  </vt:lpstr>
      <vt:lpstr>Kratek eksperiment</vt:lpstr>
      <vt:lpstr>Hiter eksperiment (meni v veselje)</vt:lpstr>
      <vt:lpstr>Hiter experiment  II.</vt:lpstr>
      <vt:lpstr>Nadaljevanje </vt:lpstr>
      <vt:lpstr>Komentarji (samo na kratko. Več kasneje). </vt:lpstr>
      <vt:lpstr>Iluzorna superiornost</vt:lpstr>
      <vt:lpstr>Kdo bo pa mene hekal?</vt:lpstr>
      <vt:lpstr>Lažni konsenz</vt:lpstr>
      <vt:lpstr>Izobraževanje</vt:lpstr>
      <vt:lpstr>Sledenje varnostnim navodilom</vt:lpstr>
      <vt:lpstr>Sledenje varnostnim navodilom II.</vt:lpstr>
      <vt:lpstr>Sledenje varnostnim navodilom III.</vt:lpstr>
      <vt:lpstr>Zaključki</vt:lpstr>
      <vt:lpstr>Teoretične osnove I.</vt:lpstr>
      <vt:lpstr>Teoretične osnove II.</vt:lpstr>
      <vt:lpstr>Teoretične osnove III.</vt:lpstr>
      <vt:lpstr>Zakaj uporabniki ne sledijo navodilom?</vt:lpstr>
      <vt:lpstr>Ampak če pa res, res, hočemo, da nas slišijo…</vt:lpstr>
      <vt:lpstr>Cilj</vt:lpstr>
      <vt:lpstr>Cilj II.</vt:lpstr>
      <vt:lpstr>Psihologija vedenjske spremembe</vt:lpstr>
      <vt:lpstr>Zavarovalniške prevare</vt:lpstr>
      <vt:lpstr>Kontekst</vt:lpstr>
      <vt:lpstr>Kontekst – vsepovsod lažemo</vt:lpstr>
      <vt:lpstr>Kontekst – finančne odločitve</vt:lpstr>
      <vt:lpstr>goljufanje na splošno</vt:lpstr>
      <vt:lpstr>Spoprijemanje z goljufijami</vt:lpstr>
      <vt:lpstr>Spoprijemanje z goljufijami</vt:lpstr>
      <vt:lpstr>Kaj smo naredili?</vt:lpstr>
      <vt:lpstr>Mehanski pristopi</vt:lpstr>
      <vt:lpstr>Psihološki pristopi I.</vt:lpstr>
      <vt:lpstr>Psihološki pristopi II.</vt:lpstr>
      <vt:lpstr>Izsledki</vt:lpstr>
      <vt:lpstr>Zakaj?</vt:lpstr>
      <vt:lpstr>Zaključki</vt:lpstr>
      <vt:lpstr>Praktične implikacije</vt:lpstr>
      <vt:lpstr>Praktične implikacije II.</vt:lpstr>
      <vt:lpstr>Eksperiment I.</vt:lpstr>
      <vt:lpstr>Eksperiment II.</vt:lpstr>
      <vt:lpstr>Hvala za pozornost!</vt:lpstr>
      <vt:lpstr>Komentarji? Vprašanja?</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David Modic</dc:creator>
  <cp:keywords>MSVID, Brand Guidelines, Branding, Visual Identity, grid</cp:keywords>
  <dc:description>Template: _x000d_
Formatting: _x000d_
Audience Type:</dc:description>
  <cp:lastModifiedBy>David Modic</cp:lastModifiedBy>
  <cp:revision>91</cp:revision>
  <dcterms:created xsi:type="dcterms:W3CDTF">2016-05-06T14:01:51Z</dcterms:created>
  <dcterms:modified xsi:type="dcterms:W3CDTF">2016-05-15T20:09:10Z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